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28" r:id="rId1"/>
  </p:sldMasterIdLst>
  <p:sldIdLst>
    <p:sldId id="264" r:id="rId2"/>
    <p:sldId id="293" r:id="rId3"/>
    <p:sldId id="298" r:id="rId4"/>
    <p:sldId id="257" r:id="rId5"/>
    <p:sldId id="258" r:id="rId6"/>
    <p:sldId id="300" r:id="rId7"/>
    <p:sldId id="305" r:id="rId8"/>
    <p:sldId id="301" r:id="rId9"/>
    <p:sldId id="260" r:id="rId10"/>
    <p:sldId id="267" r:id="rId11"/>
    <p:sldId id="302" r:id="rId12"/>
    <p:sldId id="270" r:id="rId13"/>
    <p:sldId id="262" r:id="rId14"/>
    <p:sldId id="303" r:id="rId15"/>
    <p:sldId id="272" r:id="rId16"/>
    <p:sldId id="273" r:id="rId17"/>
    <p:sldId id="274" r:id="rId18"/>
    <p:sldId id="282" r:id="rId19"/>
    <p:sldId id="281" r:id="rId20"/>
    <p:sldId id="280" r:id="rId21"/>
    <p:sldId id="279" r:id="rId22"/>
    <p:sldId id="278" r:id="rId23"/>
    <p:sldId id="277" r:id="rId24"/>
    <p:sldId id="276" r:id="rId25"/>
    <p:sldId id="275" r:id="rId26"/>
    <p:sldId id="288" r:id="rId27"/>
    <p:sldId id="287" r:id="rId28"/>
    <p:sldId id="286" r:id="rId29"/>
    <p:sldId id="285" r:id="rId30"/>
    <p:sldId id="284" r:id="rId31"/>
    <p:sldId id="292" r:id="rId32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stinska Uprava Kovin" initials="OUK" lastIdx="1" clrIdx="0">
    <p:extLst>
      <p:ext uri="{19B8F6BF-5375-455C-9EA6-DF929625EA0E}">
        <p15:presenceInfo xmlns:p15="http://schemas.microsoft.com/office/powerpoint/2012/main" userId="986af186f68b03f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5627" autoAdjust="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sr-Cyrl-RS"/>
              <a:t>Структура остварења прихода и примања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1452863076244899"/>
          <c:y val="0.33374488188976376"/>
          <c:w val="0.62846713498254947"/>
          <c:h val="0.5555376872008646"/>
        </c:manualLayout>
      </c:layout>
      <c:pie3DChart>
        <c:varyColors val="1"/>
        <c:ser>
          <c:idx val="0"/>
          <c:order val="0"/>
          <c:explosion val="1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0E86-4DB2-BB9D-FEC6D903DEFD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0E86-4DB2-BB9D-FEC6D903DEFD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0E86-4DB2-BB9D-FEC6D903DEF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0E86-4DB2-BB9D-FEC6D903DEFD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0E86-4DB2-BB9D-FEC6D903DEF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A-6A96-4F77-A39C-784B1E7F925F}"/>
              </c:ext>
            </c:extLst>
          </c:dPt>
          <c:dLbls>
            <c:dLbl>
              <c:idx val="0"/>
              <c:layout>
                <c:manualLayout>
                  <c:x val="-1.7849680082420959E-2"/>
                  <c:y val="0.1620416105163115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E86-4DB2-BB9D-FEC6D903DEFD}"/>
                </c:ext>
              </c:extLst>
            </c:dLbl>
            <c:dLbl>
              <c:idx val="1"/>
              <c:layout>
                <c:manualLayout>
                  <c:x val="-1.1897700869427888E-2"/>
                  <c:y val="2.3296249507586565E-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E86-4DB2-BB9D-FEC6D903DEFD}"/>
                </c:ext>
              </c:extLst>
            </c:dLbl>
            <c:dLbl>
              <c:idx val="2"/>
              <c:layout>
                <c:manualLayout>
                  <c:x val="-0.12374970174182774"/>
                  <c:y val="4.606025283109041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E86-4DB2-BB9D-FEC6D903DEFD}"/>
                </c:ext>
              </c:extLst>
            </c:dLbl>
            <c:dLbl>
              <c:idx val="3"/>
              <c:layout>
                <c:manualLayout>
                  <c:x val="-0.17096307563827248"/>
                  <c:y val="-1.684281692767678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E86-4DB2-BB9D-FEC6D903DEFD}"/>
                </c:ext>
              </c:extLst>
            </c:dLbl>
            <c:dLbl>
              <c:idx val="4"/>
              <c:layout>
                <c:manualLayout>
                  <c:x val="0.27672900262467193"/>
                  <c:y val="-4.98889711324944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E86-4DB2-BB9D-FEC6D903DEFD}"/>
                </c:ext>
              </c:extLst>
            </c:dLbl>
            <c:dLbl>
              <c:idx val="5"/>
              <c:layout>
                <c:manualLayout>
                  <c:x val="9.0315557146265803E-3"/>
                  <c:y val="-9.497706569062286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A96-4F77-A39C-784B1E7F925F}"/>
                </c:ext>
              </c:extLst>
            </c:dLbl>
            <c:spPr>
              <a:solidFill>
                <a:sysClr val="window" lastClr="FFFFFF"/>
              </a:solidFill>
              <a:ln w="12700">
                <a:solidFill>
                  <a:sysClr val="windowText" lastClr="000000">
                    <a:lumMod val="50000"/>
                    <a:lumOff val="50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'Приходи и примања'!$C$6:$C$11</c:f>
              <c:strCache>
                <c:ptCount val="6"/>
                <c:pt idx="0">
                  <c:v>Порески приходи</c:v>
                </c:pt>
                <c:pt idx="1">
                  <c:v>донације и трансфери</c:v>
                </c:pt>
                <c:pt idx="2">
                  <c:v>други приходи</c:v>
                </c:pt>
                <c:pt idx="3">
                  <c:v>примања од продаје нефинансијске имовине</c:v>
                </c:pt>
                <c:pt idx="4">
                  <c:v>примања од продаје финансијске имовине</c:v>
                </c:pt>
                <c:pt idx="5">
                  <c:v>меморандумске ставке </c:v>
                </c:pt>
              </c:strCache>
            </c:strRef>
          </c:cat>
          <c:val>
            <c:numRef>
              <c:f>'Приходи и примања'!$D$6:$D$11</c:f>
              <c:numCache>
                <c:formatCode>#,##0</c:formatCode>
                <c:ptCount val="6"/>
                <c:pt idx="0">
                  <c:v>653581169</c:v>
                </c:pt>
                <c:pt idx="1">
                  <c:v>375475736</c:v>
                </c:pt>
                <c:pt idx="2">
                  <c:v>136516779</c:v>
                </c:pt>
                <c:pt idx="3">
                  <c:v>27437741</c:v>
                </c:pt>
                <c:pt idx="4">
                  <c:v>20279</c:v>
                </c:pt>
                <c:pt idx="5">
                  <c:v>1519518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86-4DB2-BB9D-FEC6D903DE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>
          <a:latin typeface="Times New Roman" panose="02020603050405020304" pitchFamily="18" charset="0"/>
          <a:cs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17349311599208"/>
          <c:y val="2.8712044619811559E-2"/>
          <c:w val="0.8536451857991435"/>
          <c:h val="0.4538250898188153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Планирана средства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Sheet1!$A$2:$A$7</c:f>
              <c:strCache>
                <c:ptCount val="6"/>
                <c:pt idx="0">
                  <c:v>ПОРЕЗИ</c:v>
                </c:pt>
                <c:pt idx="1">
                  <c:v>ДОНАЦИЈЕ И ТРАНСФЕРИ</c:v>
                </c:pt>
                <c:pt idx="2">
                  <c:v>ДРУГИ ПРИХОДИ</c:v>
                </c:pt>
                <c:pt idx="3">
                  <c:v>МЕМОРАНДУМСКЕ СТАВКЕ</c:v>
                </c:pt>
                <c:pt idx="4">
                  <c:v>ПРОДАЈА НЕФИНАНСИЈСКЕ ИМОВИНЕ</c:v>
                </c:pt>
                <c:pt idx="5">
                  <c:v>ПРОДАЈА  ФИНАНСИЈСКЕ ИМОВИНЕ</c:v>
                </c:pt>
              </c:strCache>
            </c:strRef>
          </c:cat>
          <c:val>
            <c:numRef>
              <c:f>Sheet1!$B$2:$B$7</c:f>
              <c:numCache>
                <c:formatCode>#,##0_ ;\-#,##0\ </c:formatCode>
                <c:ptCount val="6"/>
                <c:pt idx="0">
                  <c:v>640271556</c:v>
                </c:pt>
                <c:pt idx="1">
                  <c:v>376496899</c:v>
                </c:pt>
                <c:pt idx="2">
                  <c:v>140148927</c:v>
                </c:pt>
                <c:pt idx="3">
                  <c:v>1865000</c:v>
                </c:pt>
                <c:pt idx="4">
                  <c:v>27700000</c:v>
                </c:pt>
                <c:pt idx="5">
                  <c:v>310934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8B-48B3-AB57-9C518EF49A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Извршена средства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Sheet1!$A$2:$A$7</c:f>
              <c:strCache>
                <c:ptCount val="6"/>
                <c:pt idx="0">
                  <c:v>ПОРЕЗИ</c:v>
                </c:pt>
                <c:pt idx="1">
                  <c:v>ДОНАЦИЈЕ И ТРАНСФЕРИ</c:v>
                </c:pt>
                <c:pt idx="2">
                  <c:v>ДРУГИ ПРИХОДИ</c:v>
                </c:pt>
                <c:pt idx="3">
                  <c:v>МЕМОРАНДУМСКЕ СТАВКЕ</c:v>
                </c:pt>
                <c:pt idx="4">
                  <c:v>ПРОДАЈА НЕФИНАНСИЈСКЕ ИМОВИНЕ</c:v>
                </c:pt>
                <c:pt idx="5">
                  <c:v>ПРОДАЈА  ФИНАНСИЈСКЕ ИМОВИНЕ</c:v>
                </c:pt>
              </c:strCache>
            </c:strRef>
          </c:cat>
          <c:val>
            <c:numRef>
              <c:f>Sheet1!$C$2:$C$7</c:f>
              <c:numCache>
                <c:formatCode>#,##0_ ;\-#,##0\ </c:formatCode>
                <c:ptCount val="6"/>
                <c:pt idx="0">
                  <c:v>653581169</c:v>
                </c:pt>
                <c:pt idx="1">
                  <c:v>375475736</c:v>
                </c:pt>
                <c:pt idx="2">
                  <c:v>136516779</c:v>
                </c:pt>
                <c:pt idx="3">
                  <c:v>1519518</c:v>
                </c:pt>
                <c:pt idx="4">
                  <c:v>27437741</c:v>
                </c:pt>
                <c:pt idx="5">
                  <c:v>20279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8B-48B3-AB57-9C518EF49A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734144"/>
        <c:axId val="23735680"/>
        <c:axId val="0"/>
      </c:bar3DChart>
      <c:catAx>
        <c:axId val="2373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3735680"/>
        <c:crosses val="autoZero"/>
        <c:auto val="1"/>
        <c:lblAlgn val="ctr"/>
        <c:lblOffset val="100"/>
        <c:noMultiLvlLbl val="0"/>
      </c:catAx>
      <c:valAx>
        <c:axId val="23735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 ;\-#,##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34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17349311599208"/>
          <c:y val="2.8712044619811559E-2"/>
          <c:w val="0.8536451857991435"/>
          <c:h val="0.4538250898188153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Sheet1!$A$2:$A$7</c:f>
              <c:strCache>
                <c:ptCount val="6"/>
                <c:pt idx="0">
                  <c:v>ПОРЕЗИ</c:v>
                </c:pt>
                <c:pt idx="1">
                  <c:v>ДОНАЦИЈЕ И ТРАНСФЕРИ</c:v>
                </c:pt>
                <c:pt idx="2">
                  <c:v>ДРУГИ ПРИХОДИ</c:v>
                </c:pt>
                <c:pt idx="3">
                  <c:v>МЕМОРАНДУМСКЕ СТАВКЕ</c:v>
                </c:pt>
                <c:pt idx="4">
                  <c:v>ПРОДАЈА НЕФИНАНСИЈСКЕ ИМОВИНЕ</c:v>
                </c:pt>
                <c:pt idx="5">
                  <c:v>ПРОДАЈА  ФИНАНСИЈСКЕ ИМОВИНЕ</c:v>
                </c:pt>
              </c:strCache>
            </c:strRef>
          </c:cat>
          <c:val>
            <c:numRef>
              <c:f>Sheet1!$B$2:$B$7</c:f>
              <c:numCache>
                <c:formatCode>#,##0_ ;\-#,##0\ </c:formatCode>
                <c:ptCount val="6"/>
                <c:pt idx="0">
                  <c:v>577057091</c:v>
                </c:pt>
                <c:pt idx="1">
                  <c:v>350333701</c:v>
                </c:pt>
                <c:pt idx="2">
                  <c:v>140515032</c:v>
                </c:pt>
                <c:pt idx="3">
                  <c:v>2730385</c:v>
                </c:pt>
                <c:pt idx="4">
                  <c:v>50101760</c:v>
                </c:pt>
                <c:pt idx="5">
                  <c:v>318921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8B-48B3-AB57-9C518EF49A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Sheet1!$A$2:$A$7</c:f>
              <c:strCache>
                <c:ptCount val="6"/>
                <c:pt idx="0">
                  <c:v>ПОРЕЗИ</c:v>
                </c:pt>
                <c:pt idx="1">
                  <c:v>ДОНАЦИЈЕ И ТРАНСФЕРИ</c:v>
                </c:pt>
                <c:pt idx="2">
                  <c:v>ДРУГИ ПРИХОДИ</c:v>
                </c:pt>
                <c:pt idx="3">
                  <c:v>МЕМОРАНДУМСКЕ СТАВКЕ</c:v>
                </c:pt>
                <c:pt idx="4">
                  <c:v>ПРОДАЈА НЕФИНАНСИЈСКЕ ИМОВИНЕ</c:v>
                </c:pt>
                <c:pt idx="5">
                  <c:v>ПРОДАЈА  ФИНАНСИЈСКЕ ИМОВИНЕ</c:v>
                </c:pt>
              </c:strCache>
            </c:strRef>
          </c:cat>
          <c:val>
            <c:numRef>
              <c:f>Sheet1!$C$2:$C$7</c:f>
              <c:numCache>
                <c:formatCode>#,##0_ ;\-#,##0\ </c:formatCode>
                <c:ptCount val="6"/>
                <c:pt idx="0">
                  <c:v>653581169</c:v>
                </c:pt>
                <c:pt idx="1">
                  <c:v>375475736</c:v>
                </c:pt>
                <c:pt idx="2">
                  <c:v>136516779</c:v>
                </c:pt>
                <c:pt idx="3">
                  <c:v>1519518</c:v>
                </c:pt>
                <c:pt idx="4">
                  <c:v>27437741</c:v>
                </c:pt>
                <c:pt idx="5">
                  <c:v>20279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8B-48B3-AB57-9C518EF49A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734144"/>
        <c:axId val="23735680"/>
        <c:axId val="0"/>
      </c:bar3DChart>
      <c:catAx>
        <c:axId val="2373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23735680"/>
        <c:crosses val="autoZero"/>
        <c:auto val="1"/>
        <c:lblAlgn val="ctr"/>
        <c:lblOffset val="100"/>
        <c:noMultiLvlLbl val="0"/>
      </c:catAx>
      <c:valAx>
        <c:axId val="23735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 ;\-#,##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34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r-Cyrl-RS" b="1"/>
              <a:t>Структура расхода и издатака</a:t>
            </a:r>
            <a:endParaRPr lang="en-US" b="1"/>
          </a:p>
        </c:rich>
      </c:tx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3712750081894612"/>
          <c:y val="0.31178409757603831"/>
          <c:w val="0.53601721202415187"/>
          <c:h val="0.47396905974988418"/>
        </c:manualLayout>
      </c:layout>
      <c:pie3DChart>
        <c:varyColors val="1"/>
        <c:ser>
          <c:idx val="0"/>
          <c:order val="0"/>
          <c:explosion val="15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9187-400C-AE0C-D299E08B2FF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9187-400C-AE0C-D299E08B2FF7}"/>
              </c:ext>
            </c:extLst>
          </c:dPt>
          <c:dPt>
            <c:idx val="2"/>
            <c:bubble3D val="0"/>
            <c:explosion val="3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9187-400C-AE0C-D299E08B2FF7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9187-400C-AE0C-D299E08B2FF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9187-400C-AE0C-D299E08B2FF7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9187-400C-AE0C-D299E08B2FF7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D-9187-400C-AE0C-D299E08B2FF7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9187-400C-AE0C-D299E08B2FF7}"/>
              </c:ext>
            </c:extLst>
          </c:dPt>
          <c:dLbls>
            <c:dLbl>
              <c:idx val="0"/>
              <c:layout>
                <c:manualLayout>
                  <c:x val="-5.0793114096032183E-2"/>
                  <c:y val="-5.438067038907250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187-400C-AE0C-D299E08B2FF7}"/>
                </c:ext>
              </c:extLst>
            </c:dLbl>
            <c:dLbl>
              <c:idx val="1"/>
              <c:layout>
                <c:manualLayout>
                  <c:x val="6.0222325150532656E-2"/>
                  <c:y val="-0.10316064297539301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187-400C-AE0C-D299E08B2FF7}"/>
                </c:ext>
              </c:extLst>
            </c:dLbl>
            <c:dLbl>
              <c:idx val="2"/>
              <c:layout>
                <c:manualLayout>
                  <c:x val="0.12147801837270342"/>
                  <c:y val="-0.110236457820315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187-400C-AE0C-D299E08B2FF7}"/>
                </c:ext>
              </c:extLst>
            </c:dLbl>
            <c:dLbl>
              <c:idx val="3"/>
              <c:layout>
                <c:manualLayout>
                  <c:x val="-1.6543504652265062E-2"/>
                  <c:y val="6.832031538834715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187-400C-AE0C-D299E08B2FF7}"/>
                </c:ext>
              </c:extLst>
            </c:dLbl>
            <c:dLbl>
              <c:idx val="4"/>
              <c:layout>
                <c:manualLayout>
                  <c:x val="-5.5528523427823634E-2"/>
                  <c:y val="6.6248144694864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187-400C-AE0C-D299E08B2FF7}"/>
                </c:ext>
              </c:extLst>
            </c:dLbl>
            <c:dLbl>
              <c:idx val="5"/>
              <c:layout>
                <c:manualLayout>
                  <c:x val="-1.2326656394453005E-2"/>
                  <c:y val="1.882328238381978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187-400C-AE0C-D299E08B2FF7}"/>
                </c:ext>
              </c:extLst>
            </c:dLbl>
            <c:dLbl>
              <c:idx val="6"/>
              <c:layout>
                <c:manualLayout>
                  <c:x val="-0.10324475065616798"/>
                  <c:y val="1.0031270582511022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9187-400C-AE0C-D299E08B2FF7}"/>
                </c:ext>
              </c:extLst>
            </c:dLbl>
            <c:dLbl>
              <c:idx val="7"/>
              <c:layout>
                <c:manualLayout>
                  <c:x val="-2.0249418396564065E-2"/>
                  <c:y val="-0.1869468162749437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966728423652925"/>
                      <c:h val="0.2330756130992292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E-9187-400C-AE0C-D299E08B2FF7}"/>
                </c:ext>
              </c:extLst>
            </c:dLbl>
            <c:dLbl>
              <c:idx val="8"/>
              <c:layout>
                <c:manualLayout>
                  <c:x val="4.7058823529411764E-2"/>
                  <c:y val="-0.1235870384325546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7F5D-4D7B-A96D-F4550BCCBF06}"/>
                </c:ext>
              </c:extLst>
            </c:dLbl>
            <c:spPr>
              <a:solidFill>
                <a:sysClr val="window" lastClr="FFFFFF"/>
              </a:solidFill>
              <a:ln w="12700">
                <a:solidFill>
                  <a:sysClr val="windowText" lastClr="000000">
                    <a:lumMod val="65000"/>
                    <a:lumOff val="3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</c:ext>
            </c:extLst>
          </c:dLbls>
          <c:cat>
            <c:strRef>
              <c:f>'Расходи и издаци'!$C$6:$C$15</c:f>
              <c:strCache>
                <c:ptCount val="9"/>
                <c:pt idx="0">
                  <c:v>расходи за запослене</c:v>
                </c:pt>
                <c:pt idx="1">
                  <c:v>коришћење роба и услуга</c:v>
                </c:pt>
                <c:pt idx="2">
                  <c:v>отплата камата</c:v>
                </c:pt>
                <c:pt idx="3">
                  <c:v>субвенције</c:v>
                </c:pt>
                <c:pt idx="4">
                  <c:v>донације, дотације и трансфери</c:v>
                </c:pt>
                <c:pt idx="5">
                  <c:v>социјална заштита</c:v>
                </c:pt>
                <c:pt idx="6">
                  <c:v>остали расходи</c:v>
                </c:pt>
                <c:pt idx="7">
                  <c:v>административни трансфери буџета</c:v>
                </c:pt>
                <c:pt idx="8">
                  <c:v>капитални издаци</c:v>
                </c:pt>
              </c:strCache>
            </c:strRef>
          </c:cat>
          <c:val>
            <c:numRef>
              <c:f>'Расходи и издаци'!$D$6:$D$15</c:f>
              <c:numCache>
                <c:formatCode>#,##0</c:formatCode>
                <c:ptCount val="9"/>
                <c:pt idx="0">
                  <c:v>222077804</c:v>
                </c:pt>
                <c:pt idx="1">
                  <c:v>406989919</c:v>
                </c:pt>
                <c:pt idx="2">
                  <c:v>40000</c:v>
                </c:pt>
                <c:pt idx="3">
                  <c:v>12480000</c:v>
                </c:pt>
                <c:pt idx="4">
                  <c:v>163096791</c:v>
                </c:pt>
                <c:pt idx="5">
                  <c:v>106444745</c:v>
                </c:pt>
                <c:pt idx="6">
                  <c:v>111008099</c:v>
                </c:pt>
                <c:pt idx="7">
                  <c:v>3032136</c:v>
                </c:pt>
                <c:pt idx="8">
                  <c:v>469272257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187-400C-AE0C-D299E08B2F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317349311599208"/>
          <c:y val="2.8712044619811559E-2"/>
          <c:w val="0.8536451857991435"/>
          <c:h val="0.4538250898188153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Планирана средства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Sheet1!$A$2:$A$10</c:f>
              <c:strCache>
                <c:ptCount val="9"/>
                <c:pt idx="0">
                  <c:v>РАСХОДИ ЗА ЗАПОСЛЕНЕ</c:v>
                </c:pt>
                <c:pt idx="1">
                  <c:v>КОРИШЋЕЊЕ РОБА И УСЛУГА</c:v>
                </c:pt>
                <c:pt idx="2">
                  <c:v>ОТПЛАТА КАМАТА</c:v>
                </c:pt>
                <c:pt idx="3">
                  <c:v>СУБВЕНЦИЈЕ</c:v>
                </c:pt>
                <c:pt idx="4">
                  <c:v>ДОНАЦИЈЕ И ТРАНСФЕРИ</c:v>
                </c:pt>
                <c:pt idx="5">
                  <c:v>СОЦИЈАЛНА ЗАШТИТА</c:v>
                </c:pt>
                <c:pt idx="6">
                  <c:v>ОСТАЛИ РАСХОДИ</c:v>
                </c:pt>
                <c:pt idx="7">
                  <c:v>АДМИНИСТРАТИВНИ ТРАНСФЕРИ БУЏЕТА</c:v>
                </c:pt>
                <c:pt idx="8">
                  <c:v>КАПИТАЛНИ ИЗДАЦИ</c:v>
                </c:pt>
              </c:strCache>
            </c:strRef>
          </c:cat>
          <c:val>
            <c:numRef>
              <c:f>Sheet1!$B$2:$B$10</c:f>
              <c:numCache>
                <c:formatCode>#,##0_ ;\-#,##0\ </c:formatCode>
                <c:ptCount val="9"/>
                <c:pt idx="0">
                  <c:v>222077804</c:v>
                </c:pt>
                <c:pt idx="1">
                  <c:v>406989919</c:v>
                </c:pt>
                <c:pt idx="2">
                  <c:v>40000</c:v>
                </c:pt>
                <c:pt idx="3">
                  <c:v>12480000</c:v>
                </c:pt>
                <c:pt idx="4">
                  <c:v>163096791</c:v>
                </c:pt>
                <c:pt idx="5">
                  <c:v>106444745</c:v>
                </c:pt>
                <c:pt idx="6">
                  <c:v>111008099</c:v>
                </c:pt>
                <c:pt idx="7">
                  <c:v>3023136</c:v>
                </c:pt>
                <c:pt idx="8">
                  <c:v>469272257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8B-48B3-AB57-9C518EF49A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Извршена средства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Sheet1!$A$2:$A$10</c:f>
              <c:strCache>
                <c:ptCount val="9"/>
                <c:pt idx="0">
                  <c:v>РАСХОДИ ЗА ЗАПОСЛЕНЕ</c:v>
                </c:pt>
                <c:pt idx="1">
                  <c:v>КОРИШЋЕЊЕ РОБА И УСЛУГА</c:v>
                </c:pt>
                <c:pt idx="2">
                  <c:v>ОТПЛАТА КАМАТА</c:v>
                </c:pt>
                <c:pt idx="3">
                  <c:v>СУБВЕНЦИЈЕ</c:v>
                </c:pt>
                <c:pt idx="4">
                  <c:v>ДОНАЦИЈЕ И ТРАНСФЕРИ</c:v>
                </c:pt>
                <c:pt idx="5">
                  <c:v>СОЦИЈАЛНА ЗАШТИТА</c:v>
                </c:pt>
                <c:pt idx="6">
                  <c:v>ОСТАЛИ РАСХОДИ</c:v>
                </c:pt>
                <c:pt idx="7">
                  <c:v>АДМИНИСТРАТИВНИ ТРАНСФЕРИ БУЏЕТА</c:v>
                </c:pt>
                <c:pt idx="8">
                  <c:v>КАПИТАЛНИ ИЗДАЦИ</c:v>
                </c:pt>
              </c:strCache>
            </c:strRef>
          </c:cat>
          <c:val>
            <c:numRef>
              <c:f>Sheet1!$C$2:$C$10</c:f>
              <c:numCache>
                <c:formatCode>#,##0_ ;\-#,##0\ </c:formatCode>
                <c:ptCount val="9"/>
                <c:pt idx="0">
                  <c:v>216520818</c:v>
                </c:pt>
                <c:pt idx="1">
                  <c:v>353091153</c:v>
                </c:pt>
                <c:pt idx="2">
                  <c:v>10921</c:v>
                </c:pt>
                <c:pt idx="3">
                  <c:v>12472458</c:v>
                </c:pt>
                <c:pt idx="4">
                  <c:v>153209746</c:v>
                </c:pt>
                <c:pt idx="5">
                  <c:v>101674369</c:v>
                </c:pt>
                <c:pt idx="6">
                  <c:v>106310674</c:v>
                </c:pt>
                <c:pt idx="8">
                  <c:v>257916219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8B-48B3-AB57-9C518EF49A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734144"/>
        <c:axId val="23735680"/>
        <c:axId val="0"/>
      </c:bar3DChart>
      <c:catAx>
        <c:axId val="2373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35680"/>
        <c:crosses val="autoZero"/>
        <c:auto val="1"/>
        <c:lblAlgn val="ctr"/>
        <c:lblOffset val="100"/>
        <c:noMultiLvlLbl val="0"/>
      </c:catAx>
      <c:valAx>
        <c:axId val="23735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 ;\-#,##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3734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9392523364485981"/>
          <c:y val="0"/>
          <c:w val="0.66666666666666663"/>
          <c:h val="1"/>
        </c:manualLayout>
      </c:layout>
      <c:pie3DChart>
        <c:varyColors val="1"/>
        <c:ser>
          <c:idx val="0"/>
          <c:order val="0"/>
          <c:dPt>
            <c:idx val="0"/>
            <c:bubble3D val="0"/>
            <c:explosion val="47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8B79-404E-B648-AD8695131E74}"/>
              </c:ext>
            </c:extLst>
          </c:dPt>
          <c:dPt>
            <c:idx val="1"/>
            <c:bubble3D val="0"/>
            <c:explosion val="12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2-8B79-404E-B648-AD8695131E7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8B79-404E-B648-AD8695131E7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8-8B79-404E-B648-AD8695131E7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8B79-404E-B648-AD8695131E7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8B79-404E-B648-AD8695131E7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A-8B79-404E-B648-AD8695131E74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B-8B79-404E-B648-AD8695131E74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6-8B79-404E-B648-AD8695131E74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8B79-404E-B648-AD8695131E74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4-8B79-404E-B648-AD8695131E74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C-8B79-404E-B648-AD8695131E74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1-8B79-404E-B648-AD8695131E74}"/>
              </c:ext>
            </c:extLst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F-8B79-404E-B648-AD8695131E74}"/>
              </c:ext>
            </c:extLst>
          </c:dPt>
          <c:dPt>
            <c:idx val="14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10-8B79-404E-B648-AD8695131E74}"/>
              </c:ext>
            </c:extLst>
          </c:dPt>
          <c:dPt>
            <c:idx val="15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E-8B79-404E-B648-AD8695131E74}"/>
              </c:ext>
            </c:extLst>
          </c:dPt>
          <c:dPt>
            <c:idx val="16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D-8B79-404E-B648-AD8695131E74}"/>
              </c:ext>
            </c:extLst>
          </c:dPt>
          <c:dPt>
            <c:idx val="17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0-8B79-404E-B648-AD8695131E74}"/>
              </c:ext>
            </c:extLst>
          </c:dPt>
          <c:dLbls>
            <c:dLbl>
              <c:idx val="0"/>
              <c:layout>
                <c:manualLayout>
                  <c:x val="-0.21303556082038427"/>
                  <c:y val="-0.1218723946271421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B79-404E-B648-AD8695131E74}"/>
                </c:ext>
              </c:extLst>
            </c:dLbl>
            <c:dLbl>
              <c:idx val="1"/>
              <c:layout>
                <c:manualLayout>
                  <c:x val="-8.0455760786910996E-2"/>
                  <c:y val="-8.37945808244566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B79-404E-B648-AD8695131E74}"/>
                </c:ext>
              </c:extLst>
            </c:dLbl>
            <c:dLbl>
              <c:idx val="2"/>
              <c:layout>
                <c:manualLayout>
                  <c:x val="0.14724924571344464"/>
                  <c:y val="0.3681065693994133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B79-404E-B648-AD8695131E74}"/>
                </c:ext>
              </c:extLst>
            </c:dLbl>
            <c:dLbl>
              <c:idx val="3"/>
              <c:layout>
                <c:manualLayout>
                  <c:x val="7.8723976250541491E-2"/>
                  <c:y val="8.76806512467191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B79-404E-B648-AD8695131E74}"/>
                </c:ext>
              </c:extLst>
            </c:dLbl>
            <c:dLbl>
              <c:idx val="4"/>
              <c:layout>
                <c:manualLayout>
                  <c:x val="-0.11537849240807517"/>
                  <c:y val="0.2867392311255211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B79-404E-B648-AD8695131E74}"/>
                </c:ext>
              </c:extLst>
            </c:dLbl>
            <c:dLbl>
              <c:idx val="5"/>
              <c:layout>
                <c:manualLayout>
                  <c:x val="-2.0641327544337333E-2"/>
                  <c:y val="0.3610996603365755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B79-404E-B648-AD8695131E74}"/>
                </c:ext>
              </c:extLst>
            </c:dLbl>
            <c:dLbl>
              <c:idx val="6"/>
              <c:layout>
                <c:manualLayout>
                  <c:x val="-5.5953835209851102E-2"/>
                  <c:y val="6.832117492666349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B79-404E-B648-AD8695131E74}"/>
                </c:ext>
              </c:extLst>
            </c:dLbl>
            <c:dLbl>
              <c:idx val="7"/>
              <c:layout>
                <c:manualLayout>
                  <c:x val="-0.16355140186915887"/>
                  <c:y val="5.269607843137254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B79-404E-B648-AD8695131E74}"/>
                </c:ext>
              </c:extLst>
            </c:dLbl>
            <c:dLbl>
              <c:idx val="8"/>
              <c:layout>
                <c:manualLayout>
                  <c:x val="-6.4927453577648592E-2"/>
                  <c:y val="2.864067083526324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7742654740972897E-2"/>
                      <c:h val="9.554687499999998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8B79-404E-B648-AD8695131E74}"/>
                </c:ext>
              </c:extLst>
            </c:dLbl>
            <c:dLbl>
              <c:idx val="9"/>
              <c:layout>
                <c:manualLayout>
                  <c:x val="-0.12922302352392867"/>
                  <c:y val="-1.545680870773506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B79-404E-B648-AD8695131E74}"/>
                </c:ext>
              </c:extLst>
            </c:dLbl>
            <c:dLbl>
              <c:idx val="10"/>
              <c:layout>
                <c:manualLayout>
                  <c:x val="-0.16695415409522407"/>
                  <c:y val="-7.159873398178169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B79-404E-B648-AD8695131E74}"/>
                </c:ext>
              </c:extLst>
            </c:dLbl>
            <c:dLbl>
              <c:idx val="11"/>
              <c:layout>
                <c:manualLayout>
                  <c:x val="-0.12657652022469154"/>
                  <c:y val="-6.924019607843137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8B79-404E-B648-AD8695131E74}"/>
                </c:ext>
              </c:extLst>
            </c:dLbl>
            <c:dLbl>
              <c:idx val="12"/>
              <c:layout>
                <c:manualLayout>
                  <c:x val="-6.3999067873525162E-2"/>
                  <c:y val="-7.751215840666976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8B79-404E-B648-AD8695131E74}"/>
                </c:ext>
              </c:extLst>
            </c:dLbl>
            <c:dLbl>
              <c:idx val="13"/>
              <c:layout>
                <c:manualLayout>
                  <c:x val="-9.1718792160325815E-2"/>
                  <c:y val="-0.1484375482476455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8B79-404E-B648-AD8695131E74}"/>
                </c:ext>
              </c:extLst>
            </c:dLbl>
            <c:dLbl>
              <c:idx val="14"/>
              <c:layout>
                <c:manualLayout>
                  <c:x val="2.9988164446733821E-2"/>
                  <c:y val="-0.1283188590396788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6076115485564292E-2"/>
                      <c:h val="7.731770833333331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0-8B79-404E-B648-AD8695131E74}"/>
                </c:ext>
              </c:extLst>
            </c:dLbl>
            <c:dLbl>
              <c:idx val="15"/>
              <c:layout>
                <c:manualLayout>
                  <c:x val="0.10460335565530933"/>
                  <c:y val="-6.412382275744943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8B79-404E-B648-AD8695131E74}"/>
                </c:ext>
              </c:extLst>
            </c:dLbl>
            <c:dLbl>
              <c:idx val="16"/>
              <c:layout>
                <c:manualLayout>
                  <c:x val="0.11003236245954692"/>
                  <c:y val="-1.302083333333333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B79-404E-B648-AD8695131E74}"/>
                </c:ext>
              </c:extLst>
            </c:dLbl>
            <c:dLbl>
              <c:idx val="17"/>
              <c:layout>
                <c:manualLayout>
                  <c:x val="0.1402660637382247"/>
                  <c:y val="1.33078388672199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B79-404E-B648-AD8695131E74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'Извршење по корисницима '!$B$3:$B$20</c:f>
              <c:strCache>
                <c:ptCount val="16"/>
                <c:pt idx="0">
                  <c:v>Општинска управа </c:v>
                </c:pt>
                <c:pt idx="1">
                  <c:v>Скупштина општине </c:v>
                </c:pt>
                <c:pt idx="2">
                  <c:v>Председник општине </c:v>
                </c:pt>
                <c:pt idx="3">
                  <c:v>Општинско веће</c:v>
                </c:pt>
                <c:pt idx="4">
                  <c:v>Општинско јавно правобранилаштво</c:v>
                </c:pt>
                <c:pt idx="5">
                  <c:v>Месне заједнице</c:v>
                </c:pt>
                <c:pt idx="6">
                  <c:v>Основне школе</c:v>
                </c:pt>
                <c:pt idx="7">
                  <c:v>Средње школе</c:v>
                </c:pt>
                <c:pt idx="8">
                  <c:v>Центар за културу</c:v>
                </c:pt>
                <c:pt idx="9">
                  <c:v>Библиотека “Вук Караџић” </c:v>
                </c:pt>
                <c:pt idx="10">
                  <c:v>Центар за социјални рад </c:v>
                </c:pt>
                <c:pt idx="11">
                  <c:v>ПУ “Наша радост” </c:v>
                </c:pt>
                <c:pt idx="12">
                  <c:v>Установа за спорт</c:v>
                </c:pt>
                <c:pt idx="13">
                  <c:v>Савет за младе</c:v>
                </c:pt>
                <c:pt idx="14">
                  <c:v>Туристичка организација </c:v>
                </c:pt>
                <c:pt idx="15">
                  <c:v>Дом здравља</c:v>
                </c:pt>
              </c:strCache>
            </c:strRef>
          </c:cat>
          <c:val>
            <c:numRef>
              <c:f>'Извршење по корисницима '!$C$3:$C$20</c:f>
              <c:numCache>
                <c:formatCode>#,##0</c:formatCode>
                <c:ptCount val="18"/>
                <c:pt idx="0">
                  <c:v>971474310</c:v>
                </c:pt>
                <c:pt idx="1">
                  <c:v>29456801</c:v>
                </c:pt>
                <c:pt idx="2">
                  <c:v>9532172</c:v>
                </c:pt>
                <c:pt idx="3">
                  <c:v>846497</c:v>
                </c:pt>
                <c:pt idx="4">
                  <c:v>4305768</c:v>
                </c:pt>
                <c:pt idx="5">
                  <c:v>21576195</c:v>
                </c:pt>
                <c:pt idx="6">
                  <c:v>89685603</c:v>
                </c:pt>
                <c:pt idx="7">
                  <c:v>25348346</c:v>
                </c:pt>
                <c:pt idx="8">
                  <c:v>36967895</c:v>
                </c:pt>
                <c:pt idx="9">
                  <c:v>19700253</c:v>
                </c:pt>
                <c:pt idx="10">
                  <c:v>68401824</c:v>
                </c:pt>
                <c:pt idx="11">
                  <c:v>74712335</c:v>
                </c:pt>
                <c:pt idx="12">
                  <c:v>21071003</c:v>
                </c:pt>
                <c:pt idx="13">
                  <c:v>446619</c:v>
                </c:pt>
                <c:pt idx="14">
                  <c:v>11563128</c:v>
                </c:pt>
                <c:pt idx="15">
                  <c:v>26081628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D5-4AFC-B313-BB9807B90BA1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 b="0" baseline="0">
          <a:solidFill>
            <a:schemeClr val="tx1"/>
          </a:solidFill>
          <a:latin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spPr>
            <a:ln>
              <a:solidFill>
                <a:schemeClr val="bg2">
                  <a:lumMod val="90000"/>
                </a:schemeClr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8B79-404E-B648-AD8695131E7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8B79-404E-B648-AD8695131E7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8B79-404E-B648-AD8695131E7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8-8B79-404E-B648-AD8695131E7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8B79-404E-B648-AD8695131E7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8B79-404E-B648-AD8695131E74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A-8B79-404E-B648-AD8695131E74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8B79-404E-B648-AD8695131E74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8B79-404E-B648-AD8695131E74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8B79-404E-B648-AD8695131E74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8B79-404E-B648-AD8695131E74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C-8B79-404E-B648-AD8695131E74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1-8B79-404E-B648-AD8695131E74}"/>
              </c:ext>
            </c:extLst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F-8B79-404E-B648-AD8695131E74}"/>
              </c:ext>
            </c:extLst>
          </c:dPt>
          <c:dPt>
            <c:idx val="14"/>
            <c:bubble3D val="0"/>
            <c:explosion val="19"/>
            <c:spPr>
              <a:solidFill>
                <a:schemeClr val="accent3">
                  <a:lumMod val="80000"/>
                  <a:lumOff val="2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10-8B79-404E-B648-AD8695131E74}"/>
              </c:ext>
            </c:extLst>
          </c:dPt>
          <c:dPt>
            <c:idx val="15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  <a:contourClr>
                  <a:schemeClr val="bg2">
                    <a:lumMod val="90000"/>
                  </a:schemeClr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E-8B79-404E-B648-AD8695131E74}"/>
              </c:ext>
            </c:extLst>
          </c:dPt>
          <c:dLbls>
            <c:dLbl>
              <c:idx val="0"/>
              <c:layout>
                <c:manualLayout>
                  <c:x val="-1.7633269979183637E-2"/>
                  <c:y val="-5.41819772528433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B79-404E-B648-AD8695131E74}"/>
                </c:ext>
              </c:extLst>
            </c:dLbl>
            <c:dLbl>
              <c:idx val="1"/>
              <c:layout>
                <c:manualLayout>
                  <c:x val="-2.2662299955868347E-2"/>
                  <c:y val="-4.269318357264166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B79-404E-B648-AD8695131E74}"/>
                </c:ext>
              </c:extLst>
            </c:dLbl>
            <c:dLbl>
              <c:idx val="2"/>
              <c:layout>
                <c:manualLayout>
                  <c:x val="6.3061589284098107E-2"/>
                  <c:y val="-0.1159620848558146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0290071499683225E-2"/>
                      <c:h val="0.1193381816856226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8B79-404E-B648-AD8695131E74}"/>
                </c:ext>
              </c:extLst>
            </c:dLbl>
            <c:dLbl>
              <c:idx val="3"/>
              <c:layout>
                <c:manualLayout>
                  <c:x val="0.12434835731740418"/>
                  <c:y val="-2.506445885440791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B79-404E-B648-AD8695131E74}"/>
                </c:ext>
              </c:extLst>
            </c:dLbl>
            <c:dLbl>
              <c:idx val="4"/>
              <c:layout>
                <c:manualLayout>
                  <c:x val="2.2270171508733821E-2"/>
                  <c:y val="2.285032079323413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209057380758437"/>
                      <c:h val="0.1242824074074074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8B79-404E-B648-AD8695131E74}"/>
                </c:ext>
              </c:extLst>
            </c:dLbl>
            <c:dLbl>
              <c:idx val="5"/>
              <c:layout>
                <c:manualLayout>
                  <c:x val="0"/>
                  <c:y val="-5.69410992743554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B79-404E-B648-AD8695131E74}"/>
                </c:ext>
              </c:extLst>
            </c:dLbl>
            <c:dLbl>
              <c:idx val="6"/>
              <c:layout>
                <c:manualLayout>
                  <c:x val="2.1551724137930928E-2"/>
                  <c:y val="-1.882473024205299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B79-404E-B648-AD8695131E74}"/>
                </c:ext>
              </c:extLst>
            </c:dLbl>
            <c:dLbl>
              <c:idx val="7"/>
              <c:layout>
                <c:manualLayout>
                  <c:x val="0"/>
                  <c:y val="1.102941176470588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B79-404E-B648-AD8695131E74}"/>
                </c:ext>
              </c:extLst>
            </c:dLbl>
            <c:dLbl>
              <c:idx val="8"/>
              <c:layout>
                <c:manualLayout>
                  <c:x val="-5.1492329622590281E-2"/>
                  <c:y val="1.393488497761309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199045362692496"/>
                      <c:h val="9.554693530955689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8B79-404E-B648-AD8695131E74}"/>
                </c:ext>
              </c:extLst>
            </c:dLbl>
            <c:dLbl>
              <c:idx val="9"/>
              <c:layout>
                <c:manualLayout>
                  <c:x val="1.8135125350710472E-4"/>
                  <c:y val="6.297456384128435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B79-404E-B648-AD8695131E74}"/>
                </c:ext>
              </c:extLst>
            </c:dLbl>
            <c:dLbl>
              <c:idx val="10"/>
              <c:layout>
                <c:manualLayout>
                  <c:x val="-8.1965562494343384E-3"/>
                  <c:y val="7.055812876331617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B79-404E-B648-AD8695131E74}"/>
                </c:ext>
              </c:extLst>
            </c:dLbl>
            <c:dLbl>
              <c:idx val="11"/>
              <c:layout>
                <c:manualLayout>
                  <c:x val="-9.117793465471976E-3"/>
                  <c:y val="4.04410906969962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0790229885057477E-2"/>
                      <c:h val="9.881944444444444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C-8B79-404E-B648-AD8695131E74}"/>
                </c:ext>
              </c:extLst>
            </c:dLbl>
            <c:dLbl>
              <c:idx val="12"/>
              <c:layout>
                <c:manualLayout>
                  <c:x val="4.3103448275862072E-2"/>
                  <c:y val="-0.1115534776902887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8B79-404E-B648-AD8695131E74}"/>
                </c:ext>
              </c:extLst>
            </c:dLbl>
            <c:dLbl>
              <c:idx val="13"/>
              <c:layout>
                <c:manualLayout>
                  <c:x val="-4.1448830210878813E-2"/>
                  <c:y val="-8.3911125692622181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769402208344645E-2"/>
                      <c:h val="9.881944444444444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8B79-404E-B648-AD8695131E74}"/>
                </c:ext>
              </c:extLst>
            </c:dLbl>
            <c:dLbl>
              <c:idx val="14"/>
              <c:layout>
                <c:manualLayout>
                  <c:x val="-7.2815597686211583E-2"/>
                  <c:y val="-6.704427083333333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6076115485564292E-2"/>
                      <c:h val="7.731770833333331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0-8B79-404E-B648-AD8695131E74}"/>
                </c:ext>
              </c:extLst>
            </c:dLbl>
            <c:dLbl>
              <c:idx val="15"/>
              <c:layout>
                <c:manualLayout>
                  <c:x val="-9.2665399583672731E-2"/>
                  <c:y val="8.454145437702639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8B79-404E-B648-AD8695131E74}"/>
                </c:ext>
              </c:extLst>
            </c:dLbl>
            <c:dLbl>
              <c:idx val="16"/>
              <c:layout>
                <c:manualLayout>
                  <c:x val="0.11003236245954692"/>
                  <c:y val="-1.302083333333333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B79-404E-B648-AD8695131E74}"/>
                </c:ext>
              </c:extLst>
            </c:dLbl>
            <c:dLbl>
              <c:idx val="17"/>
              <c:layout>
                <c:manualLayout>
                  <c:x val="0.1402660637382247"/>
                  <c:y val="1.33078388672199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B79-404E-B648-AD8695131E74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'Извршење по корисницима '!$B$3:$B$18</c:f>
              <c:strCache>
                <c:ptCount val="16"/>
                <c:pt idx="0">
                  <c:v>Становање, урбанизам и просторно планирање</c:v>
                </c:pt>
                <c:pt idx="1">
                  <c:v>Комуналне делатности</c:v>
                </c:pt>
                <c:pt idx="2">
                  <c:v>Локални економски развој</c:v>
                </c:pt>
                <c:pt idx="3">
                  <c:v>Развој туризма</c:v>
                </c:pt>
                <c:pt idx="4">
                  <c:v>Пољопривреда и рурални развој</c:v>
                </c:pt>
                <c:pt idx="5">
                  <c:v>Заштита животне средине</c:v>
                </c:pt>
                <c:pt idx="6">
                  <c:v>Организација саобраћаја и саобраћајна инфраструктура</c:v>
                </c:pt>
                <c:pt idx="7">
                  <c:v>Предшколско васпитање и образовање</c:v>
                </c:pt>
                <c:pt idx="8">
                  <c:v>Основно образовање и васпитање</c:v>
                </c:pt>
                <c:pt idx="9">
                  <c:v>Средње образовање и васпитање</c:v>
                </c:pt>
                <c:pt idx="10">
                  <c:v>Социјална и дечја заштита</c:v>
                </c:pt>
                <c:pt idx="11">
                  <c:v>Здравствена заштита</c:v>
                </c:pt>
                <c:pt idx="12">
                  <c:v>Развој културе и информисања</c:v>
                </c:pt>
                <c:pt idx="13">
                  <c:v>Развој спорта и омладине</c:v>
                </c:pt>
                <c:pt idx="14">
                  <c:v>Опште услуге локалне самоуправе</c:v>
                </c:pt>
                <c:pt idx="15">
                  <c:v>Политички систем локалне самоуправе</c:v>
                </c:pt>
              </c:strCache>
            </c:strRef>
          </c:cat>
          <c:val>
            <c:numRef>
              <c:f>'Извршење по корисницима '!$C$3:$C$18</c:f>
              <c:numCache>
                <c:formatCode>#,##0.00</c:formatCode>
                <c:ptCount val="16"/>
                <c:pt idx="0">
                  <c:v>13490646</c:v>
                </c:pt>
                <c:pt idx="1">
                  <c:v>151533171</c:v>
                </c:pt>
                <c:pt idx="2">
                  <c:v>59270788</c:v>
                </c:pt>
                <c:pt idx="3">
                  <c:v>14244622</c:v>
                </c:pt>
                <c:pt idx="4">
                  <c:v>90432142</c:v>
                </c:pt>
                <c:pt idx="5">
                  <c:v>59513133</c:v>
                </c:pt>
                <c:pt idx="6">
                  <c:v>52857246</c:v>
                </c:pt>
                <c:pt idx="7">
                  <c:v>84151551</c:v>
                </c:pt>
                <c:pt idx="8">
                  <c:v>91331003</c:v>
                </c:pt>
                <c:pt idx="9">
                  <c:v>25348346</c:v>
                </c:pt>
                <c:pt idx="10">
                  <c:v>124942055</c:v>
                </c:pt>
                <c:pt idx="11">
                  <c:v>65269364</c:v>
                </c:pt>
                <c:pt idx="12">
                  <c:v>85105251</c:v>
                </c:pt>
                <c:pt idx="13">
                  <c:v>50738633</c:v>
                </c:pt>
                <c:pt idx="14">
                  <c:v>193142938</c:v>
                </c:pt>
                <c:pt idx="15">
                  <c:v>39835470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D5-4AFC-B313-BB9807B90BA1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 b="0" baseline="0">
          <a:solidFill>
            <a:schemeClr val="tx1"/>
          </a:solidFill>
          <a:latin typeface="Times New Roman" panose="02020603050405020304" pitchFamily="18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75C91B-EF79-4BB0-9A34-B42BC43BC036}" type="doc">
      <dgm:prSet loTypeId="urn:microsoft.com/office/officeart/2005/8/layout/radial3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sr-Latn-RS"/>
        </a:p>
      </dgm:t>
    </dgm:pt>
    <dgm:pt modelId="{0F7D09EA-D198-4367-BBE2-E9E89FB19D0B}">
      <dgm:prSet phldrT="[Text]" custT="1"/>
      <dgm:spPr/>
      <dgm:t>
        <a:bodyPr/>
        <a:lstStyle/>
        <a:p>
          <a:r>
            <a:rPr lang="sr-Cyrl-R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Укупно остварени  приходи и примања 1.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194.551.222</a:t>
          </a:r>
          <a:r>
            <a:rPr lang="sr-Cyrl-R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E6F344-8CBC-431D-9083-6F83F47F9612}" type="parTrans" cxnId="{299752E8-6F36-47B8-9731-41582F32125F}">
      <dgm:prSet/>
      <dgm:spPr/>
      <dgm:t>
        <a:bodyPr/>
        <a:lstStyle/>
        <a:p>
          <a:endParaRPr lang="sr-Latn-RS"/>
        </a:p>
      </dgm:t>
    </dgm:pt>
    <dgm:pt modelId="{B408B735-932D-47E2-9813-DC4B25ABB9F2}" type="sibTrans" cxnId="{299752E8-6F36-47B8-9731-41582F32125F}">
      <dgm:prSet/>
      <dgm:spPr/>
      <dgm:t>
        <a:bodyPr/>
        <a:lstStyle/>
        <a:p>
          <a:endParaRPr lang="sr-Latn-RS"/>
        </a:p>
      </dgm:t>
    </dgm:pt>
    <dgm:pt modelId="{75D710BC-0A2E-41BA-9079-C991342DE102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Приходи од пореза </a:t>
          </a:r>
          <a:r>
            <a:rPr lang="en-US" sz="10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653.581.169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EF8517-756C-4035-AED8-DFDACA2765BB}" type="parTrans" cxnId="{B47BE4BD-5859-40B5-A983-70A3BEC23E74}">
      <dgm:prSet/>
      <dgm:spPr/>
      <dgm:t>
        <a:bodyPr/>
        <a:lstStyle/>
        <a:p>
          <a:endParaRPr lang="sr-Latn-RS"/>
        </a:p>
      </dgm:t>
    </dgm:pt>
    <dgm:pt modelId="{D33E1982-4B10-4D9D-9F31-E004FD7FDC97}" type="sibTrans" cxnId="{B47BE4BD-5859-40B5-A983-70A3BEC23E74}">
      <dgm:prSet/>
      <dgm:spPr/>
      <dgm:t>
        <a:bodyPr/>
        <a:lstStyle/>
        <a:p>
          <a:endParaRPr lang="sr-Latn-RS"/>
        </a:p>
      </dgm:t>
    </dgm:pt>
    <dgm:pt modelId="{5BAC4697-C10A-479C-A467-68E8955B6DA2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Дотације и трансфери 3</a:t>
          </a:r>
          <a:r>
            <a:rPr lang="en-U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75.475.736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3200AF-4036-41BE-A7D8-8725390E1446}" type="parTrans" cxnId="{91FA3EBC-8D24-45C3-BB0C-1FD75931D9D9}">
      <dgm:prSet/>
      <dgm:spPr/>
      <dgm:t>
        <a:bodyPr/>
        <a:lstStyle/>
        <a:p>
          <a:endParaRPr lang="sr-Latn-RS"/>
        </a:p>
      </dgm:t>
    </dgm:pt>
    <dgm:pt modelId="{9D8213F2-CF8E-417D-B5EA-E15D8CF820F6}" type="sibTrans" cxnId="{91FA3EBC-8D24-45C3-BB0C-1FD75931D9D9}">
      <dgm:prSet/>
      <dgm:spPr/>
      <dgm:t>
        <a:bodyPr/>
        <a:lstStyle/>
        <a:p>
          <a:endParaRPr lang="sr-Latn-RS"/>
        </a:p>
      </dgm:t>
    </dgm:pt>
    <dgm:pt modelId="{997E45C4-D504-4BFF-B09B-E46031442DD7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Други приходи  </a:t>
          </a:r>
          <a:r>
            <a:rPr lang="en-U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136.516.779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6C77883-3EB7-483F-9583-6D9320B33748}" type="parTrans" cxnId="{74772029-0183-49F2-8BB6-45E7C810B32F}">
      <dgm:prSet/>
      <dgm:spPr/>
      <dgm:t>
        <a:bodyPr/>
        <a:lstStyle/>
        <a:p>
          <a:endParaRPr lang="sr-Latn-RS"/>
        </a:p>
      </dgm:t>
    </dgm:pt>
    <dgm:pt modelId="{364D25E7-F9D1-4A2D-8A9C-44F6706362EA}" type="sibTrans" cxnId="{74772029-0183-49F2-8BB6-45E7C810B32F}">
      <dgm:prSet/>
      <dgm:spPr/>
      <dgm:t>
        <a:bodyPr/>
        <a:lstStyle/>
        <a:p>
          <a:endParaRPr lang="sr-Latn-RS"/>
        </a:p>
      </dgm:t>
    </dgm:pt>
    <dgm:pt modelId="{A1B2CE3F-5ED6-43A9-8DB8-B8005700C423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Примања од продаје нефинансијеске имовине </a:t>
          </a:r>
          <a:r>
            <a:rPr lang="en-U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27.437.741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4C92A6-D92C-474B-91DC-A76590C668FC}" type="parTrans" cxnId="{EC699C48-3FEA-4BE1-B6D6-55CA3C1CBC8E}">
      <dgm:prSet/>
      <dgm:spPr/>
      <dgm:t>
        <a:bodyPr/>
        <a:lstStyle/>
        <a:p>
          <a:endParaRPr lang="sr-Latn-RS"/>
        </a:p>
      </dgm:t>
    </dgm:pt>
    <dgm:pt modelId="{F9182901-88ED-4E31-9599-5940724B934D}" type="sibTrans" cxnId="{EC699C48-3FEA-4BE1-B6D6-55CA3C1CBC8E}">
      <dgm:prSet/>
      <dgm:spPr/>
      <dgm:t>
        <a:bodyPr/>
        <a:lstStyle/>
        <a:p>
          <a:endParaRPr lang="sr-Latn-RS"/>
        </a:p>
      </dgm:t>
    </dgm:pt>
    <dgm:pt modelId="{A64C42B9-2B58-4546-8C43-6AAF997FEBAC}">
      <dgm:prSet phldrT="[Text]"/>
      <dgm:spPr/>
      <dgm:t>
        <a:bodyPr/>
        <a:lstStyle/>
        <a:p>
          <a:endParaRPr lang="sr-Latn-RS" dirty="0"/>
        </a:p>
      </dgm:t>
    </dgm:pt>
    <dgm:pt modelId="{8E108F2E-3631-4B96-B416-C0D6E4B1DE4A}" type="parTrans" cxnId="{C5B08E42-2E34-4223-B4D0-ED62D074A621}">
      <dgm:prSet/>
      <dgm:spPr/>
      <dgm:t>
        <a:bodyPr/>
        <a:lstStyle/>
        <a:p>
          <a:endParaRPr lang="sr-Latn-RS"/>
        </a:p>
      </dgm:t>
    </dgm:pt>
    <dgm:pt modelId="{D1329AF5-4ACF-4D5F-8975-B67D74AA4B01}" type="sibTrans" cxnId="{C5B08E42-2E34-4223-B4D0-ED62D074A621}">
      <dgm:prSet/>
      <dgm:spPr/>
      <dgm:t>
        <a:bodyPr/>
        <a:lstStyle/>
        <a:p>
          <a:endParaRPr lang="sr-Latn-RS"/>
        </a:p>
      </dgm:t>
    </dgm:pt>
    <dgm:pt modelId="{F75370B4-B886-4ECE-9C1A-3559C3EA4B6F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Примања од продаје финансијске имовине  </a:t>
          </a:r>
          <a:r>
            <a:rPr lang="en-U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20.279</a:t>
          </a:r>
          <a:r>
            <a:rPr lang="sr-Cyrl-RS" sz="1000" b="0" i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D9E57A-E35A-47A6-BC62-76B3491FED51}" type="parTrans" cxnId="{C147308D-EA15-4FAB-8AD0-14A3F4429A2F}">
      <dgm:prSet/>
      <dgm:spPr/>
      <dgm:t>
        <a:bodyPr/>
        <a:lstStyle/>
        <a:p>
          <a:endParaRPr lang="sr-Latn-RS"/>
        </a:p>
      </dgm:t>
    </dgm:pt>
    <dgm:pt modelId="{B46093B1-B076-478D-BC49-8DA48403D79B}" type="sibTrans" cxnId="{C147308D-EA15-4FAB-8AD0-14A3F4429A2F}">
      <dgm:prSet/>
      <dgm:spPr/>
      <dgm:t>
        <a:bodyPr/>
        <a:lstStyle/>
        <a:p>
          <a:endParaRPr lang="sr-Latn-RS"/>
        </a:p>
      </dgm:t>
    </dgm:pt>
    <dgm:pt modelId="{CB54EAD0-7B79-4F2A-B6F1-C248D89D873C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Меморандумске ставке </a:t>
          </a:r>
          <a:r>
            <a:rPr lang="en-U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1.519.518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C631D12-F47E-4716-9372-1BA146C52E22}" type="parTrans" cxnId="{4EEDB805-4310-43A9-8920-A74261D961DD}">
      <dgm:prSet/>
      <dgm:spPr/>
      <dgm:t>
        <a:bodyPr/>
        <a:lstStyle/>
        <a:p>
          <a:endParaRPr lang="sr-Latn-RS"/>
        </a:p>
      </dgm:t>
    </dgm:pt>
    <dgm:pt modelId="{4B8E9549-DB7D-4E19-A0AF-C526121D5CC1}" type="sibTrans" cxnId="{4EEDB805-4310-43A9-8920-A74261D961DD}">
      <dgm:prSet/>
      <dgm:spPr/>
      <dgm:t>
        <a:bodyPr/>
        <a:lstStyle/>
        <a:p>
          <a:endParaRPr lang="sr-Latn-RS"/>
        </a:p>
      </dgm:t>
    </dgm:pt>
    <dgm:pt modelId="{71FC123C-D5F4-4BDB-8ACC-4371CF3E51AD}" type="pres">
      <dgm:prSet presAssocID="{E275C91B-EF79-4BB0-9A34-B42BC43BC036}" presName="composite" presStyleCnt="0">
        <dgm:presLayoutVars>
          <dgm:chMax val="1"/>
          <dgm:dir/>
          <dgm:resizeHandles val="exact"/>
        </dgm:presLayoutVars>
      </dgm:prSet>
      <dgm:spPr/>
    </dgm:pt>
    <dgm:pt modelId="{29FB5735-0E39-4B45-B5D6-888866646622}" type="pres">
      <dgm:prSet presAssocID="{E275C91B-EF79-4BB0-9A34-B42BC43BC036}" presName="radial" presStyleCnt="0">
        <dgm:presLayoutVars>
          <dgm:animLvl val="ctr"/>
        </dgm:presLayoutVars>
      </dgm:prSet>
      <dgm:spPr/>
    </dgm:pt>
    <dgm:pt modelId="{6240F709-AB07-42B9-B8EB-1B2E8746EE72}" type="pres">
      <dgm:prSet presAssocID="{0F7D09EA-D198-4367-BBE2-E9E89FB19D0B}" presName="centerShape" presStyleLbl="vennNode1" presStyleIdx="0" presStyleCnt="7"/>
      <dgm:spPr/>
    </dgm:pt>
    <dgm:pt modelId="{1E48DC28-EBDC-4BE0-9094-D51E4D1A8576}" type="pres">
      <dgm:prSet presAssocID="{75D710BC-0A2E-41BA-9079-C991342DE102}" presName="node" presStyleLbl="vennNode1" presStyleIdx="1" presStyleCnt="7">
        <dgm:presLayoutVars>
          <dgm:bulletEnabled val="1"/>
        </dgm:presLayoutVars>
      </dgm:prSet>
      <dgm:spPr/>
    </dgm:pt>
    <dgm:pt modelId="{EB89CB60-213E-431F-B611-84321B4647B1}" type="pres">
      <dgm:prSet presAssocID="{5BAC4697-C10A-479C-A467-68E8955B6DA2}" presName="node" presStyleLbl="vennNode1" presStyleIdx="2" presStyleCnt="7">
        <dgm:presLayoutVars>
          <dgm:bulletEnabled val="1"/>
        </dgm:presLayoutVars>
      </dgm:prSet>
      <dgm:spPr/>
    </dgm:pt>
    <dgm:pt modelId="{5E756D5E-9AFF-4693-AE03-CDC062CA5968}" type="pres">
      <dgm:prSet presAssocID="{997E45C4-D504-4BFF-B09B-E46031442DD7}" presName="node" presStyleLbl="vennNode1" presStyleIdx="3" presStyleCnt="7" custRadScaleRad="99019" custRadScaleInc="-2721">
        <dgm:presLayoutVars>
          <dgm:bulletEnabled val="1"/>
        </dgm:presLayoutVars>
      </dgm:prSet>
      <dgm:spPr/>
    </dgm:pt>
    <dgm:pt modelId="{6E2D8596-3A8B-4B87-841E-D772DEAFF40C}" type="pres">
      <dgm:prSet presAssocID="{A1B2CE3F-5ED6-43A9-8DB8-B8005700C423}" presName="node" presStyleLbl="vennNode1" presStyleIdx="4" presStyleCnt="7">
        <dgm:presLayoutVars>
          <dgm:bulletEnabled val="1"/>
        </dgm:presLayoutVars>
      </dgm:prSet>
      <dgm:spPr/>
    </dgm:pt>
    <dgm:pt modelId="{D87C8F6A-22E8-4CA1-A551-C282CE3CC8A2}" type="pres">
      <dgm:prSet presAssocID="{F75370B4-B886-4ECE-9C1A-3559C3EA4B6F}" presName="node" presStyleLbl="vennNode1" presStyleIdx="5" presStyleCnt="7" custRadScaleRad="102268" custRadScaleInc="-414">
        <dgm:presLayoutVars>
          <dgm:bulletEnabled val="1"/>
        </dgm:presLayoutVars>
      </dgm:prSet>
      <dgm:spPr/>
    </dgm:pt>
    <dgm:pt modelId="{4EA1A295-1EDC-4064-B557-66F8000DB0EC}" type="pres">
      <dgm:prSet presAssocID="{CB54EAD0-7B79-4F2A-B6F1-C248D89D873C}" presName="node" presStyleLbl="vennNode1" presStyleIdx="6" presStyleCnt="7">
        <dgm:presLayoutVars>
          <dgm:bulletEnabled val="1"/>
        </dgm:presLayoutVars>
      </dgm:prSet>
      <dgm:spPr/>
    </dgm:pt>
  </dgm:ptLst>
  <dgm:cxnLst>
    <dgm:cxn modelId="{4EEDB805-4310-43A9-8920-A74261D961DD}" srcId="{0F7D09EA-D198-4367-BBE2-E9E89FB19D0B}" destId="{CB54EAD0-7B79-4F2A-B6F1-C248D89D873C}" srcOrd="5" destOrd="0" parTransId="{5C631D12-F47E-4716-9372-1BA146C52E22}" sibTransId="{4B8E9549-DB7D-4E19-A0AF-C526121D5CC1}"/>
    <dgm:cxn modelId="{FE18AE14-C60B-45BD-9093-B0DC77E2A84C}" type="presOf" srcId="{CB54EAD0-7B79-4F2A-B6F1-C248D89D873C}" destId="{4EA1A295-1EDC-4064-B557-66F8000DB0EC}" srcOrd="0" destOrd="0" presId="urn:microsoft.com/office/officeart/2005/8/layout/radial3"/>
    <dgm:cxn modelId="{74772029-0183-49F2-8BB6-45E7C810B32F}" srcId="{0F7D09EA-D198-4367-BBE2-E9E89FB19D0B}" destId="{997E45C4-D504-4BFF-B09B-E46031442DD7}" srcOrd="2" destOrd="0" parTransId="{56C77883-3EB7-483F-9583-6D9320B33748}" sibTransId="{364D25E7-F9D1-4A2D-8A9C-44F6706362EA}"/>
    <dgm:cxn modelId="{9DF30F36-4996-4378-AF11-66DD391F3194}" type="presOf" srcId="{0F7D09EA-D198-4367-BBE2-E9E89FB19D0B}" destId="{6240F709-AB07-42B9-B8EB-1B2E8746EE72}" srcOrd="0" destOrd="0" presId="urn:microsoft.com/office/officeart/2005/8/layout/radial3"/>
    <dgm:cxn modelId="{C5B08E42-2E34-4223-B4D0-ED62D074A621}" srcId="{E275C91B-EF79-4BB0-9A34-B42BC43BC036}" destId="{A64C42B9-2B58-4546-8C43-6AAF997FEBAC}" srcOrd="1" destOrd="0" parTransId="{8E108F2E-3631-4B96-B416-C0D6E4B1DE4A}" sibTransId="{D1329AF5-4ACF-4D5F-8975-B67D74AA4B01}"/>
    <dgm:cxn modelId="{EC699C48-3FEA-4BE1-B6D6-55CA3C1CBC8E}" srcId="{0F7D09EA-D198-4367-BBE2-E9E89FB19D0B}" destId="{A1B2CE3F-5ED6-43A9-8DB8-B8005700C423}" srcOrd="3" destOrd="0" parTransId="{4A4C92A6-D92C-474B-91DC-A76590C668FC}" sibTransId="{F9182901-88ED-4E31-9599-5940724B934D}"/>
    <dgm:cxn modelId="{48784A77-CAD8-4E0D-8F0A-18876071C06D}" type="presOf" srcId="{A1B2CE3F-5ED6-43A9-8DB8-B8005700C423}" destId="{6E2D8596-3A8B-4B87-841E-D772DEAFF40C}" srcOrd="0" destOrd="0" presId="urn:microsoft.com/office/officeart/2005/8/layout/radial3"/>
    <dgm:cxn modelId="{C147308D-EA15-4FAB-8AD0-14A3F4429A2F}" srcId="{0F7D09EA-D198-4367-BBE2-E9E89FB19D0B}" destId="{F75370B4-B886-4ECE-9C1A-3559C3EA4B6F}" srcOrd="4" destOrd="0" parTransId="{16D9E57A-E35A-47A6-BC62-76B3491FED51}" sibTransId="{B46093B1-B076-478D-BC49-8DA48403D79B}"/>
    <dgm:cxn modelId="{91FA3EBC-8D24-45C3-BB0C-1FD75931D9D9}" srcId="{0F7D09EA-D198-4367-BBE2-E9E89FB19D0B}" destId="{5BAC4697-C10A-479C-A467-68E8955B6DA2}" srcOrd="1" destOrd="0" parTransId="{363200AF-4036-41BE-A7D8-8725390E1446}" sibTransId="{9D8213F2-CF8E-417D-B5EA-E15D8CF820F6}"/>
    <dgm:cxn modelId="{B47BE4BD-5859-40B5-A983-70A3BEC23E74}" srcId="{0F7D09EA-D198-4367-BBE2-E9E89FB19D0B}" destId="{75D710BC-0A2E-41BA-9079-C991342DE102}" srcOrd="0" destOrd="0" parTransId="{A1EF8517-756C-4035-AED8-DFDACA2765BB}" sibTransId="{D33E1982-4B10-4D9D-9F31-E004FD7FDC97}"/>
    <dgm:cxn modelId="{5622F9BE-B9B1-424B-AED7-DE53710D4493}" type="presOf" srcId="{5BAC4697-C10A-479C-A467-68E8955B6DA2}" destId="{EB89CB60-213E-431F-B611-84321B4647B1}" srcOrd="0" destOrd="0" presId="urn:microsoft.com/office/officeart/2005/8/layout/radial3"/>
    <dgm:cxn modelId="{43E348C7-2EFC-44D2-8E09-073E590CE047}" type="presOf" srcId="{997E45C4-D504-4BFF-B09B-E46031442DD7}" destId="{5E756D5E-9AFF-4693-AE03-CDC062CA5968}" srcOrd="0" destOrd="0" presId="urn:microsoft.com/office/officeart/2005/8/layout/radial3"/>
    <dgm:cxn modelId="{8CEAD3D1-8349-4BAD-BA4B-011A5ED9BD45}" type="presOf" srcId="{E275C91B-EF79-4BB0-9A34-B42BC43BC036}" destId="{71FC123C-D5F4-4BDB-8ACC-4371CF3E51AD}" srcOrd="0" destOrd="0" presId="urn:microsoft.com/office/officeart/2005/8/layout/radial3"/>
    <dgm:cxn modelId="{A39DD0D9-EC6D-4656-8305-7A9587587AA1}" type="presOf" srcId="{75D710BC-0A2E-41BA-9079-C991342DE102}" destId="{1E48DC28-EBDC-4BE0-9094-D51E4D1A8576}" srcOrd="0" destOrd="0" presId="urn:microsoft.com/office/officeart/2005/8/layout/radial3"/>
    <dgm:cxn modelId="{299752E8-6F36-47B8-9731-41582F32125F}" srcId="{E275C91B-EF79-4BB0-9A34-B42BC43BC036}" destId="{0F7D09EA-D198-4367-BBE2-E9E89FB19D0B}" srcOrd="0" destOrd="0" parTransId="{4BE6F344-8CBC-431D-9083-6F83F47F9612}" sibTransId="{B408B735-932D-47E2-9813-DC4B25ABB9F2}"/>
    <dgm:cxn modelId="{6702B8FC-1CC6-4924-9B32-37D32A7C1B36}" type="presOf" srcId="{F75370B4-B886-4ECE-9C1A-3559C3EA4B6F}" destId="{D87C8F6A-22E8-4CA1-A551-C282CE3CC8A2}" srcOrd="0" destOrd="0" presId="urn:microsoft.com/office/officeart/2005/8/layout/radial3"/>
    <dgm:cxn modelId="{6F72265F-3C9E-408F-9ABA-4A14F7E02915}" type="presParOf" srcId="{71FC123C-D5F4-4BDB-8ACC-4371CF3E51AD}" destId="{29FB5735-0E39-4B45-B5D6-888866646622}" srcOrd="0" destOrd="0" presId="urn:microsoft.com/office/officeart/2005/8/layout/radial3"/>
    <dgm:cxn modelId="{853C835F-E9C3-4EF2-8B83-C67F5C1898C1}" type="presParOf" srcId="{29FB5735-0E39-4B45-B5D6-888866646622}" destId="{6240F709-AB07-42B9-B8EB-1B2E8746EE72}" srcOrd="0" destOrd="0" presId="urn:microsoft.com/office/officeart/2005/8/layout/radial3"/>
    <dgm:cxn modelId="{00E36334-7CE1-440E-B606-438536B5D17B}" type="presParOf" srcId="{29FB5735-0E39-4B45-B5D6-888866646622}" destId="{1E48DC28-EBDC-4BE0-9094-D51E4D1A8576}" srcOrd="1" destOrd="0" presId="urn:microsoft.com/office/officeart/2005/8/layout/radial3"/>
    <dgm:cxn modelId="{D66AF488-82A3-4479-B426-C6518DFA686E}" type="presParOf" srcId="{29FB5735-0E39-4B45-B5D6-888866646622}" destId="{EB89CB60-213E-431F-B611-84321B4647B1}" srcOrd="2" destOrd="0" presId="urn:microsoft.com/office/officeart/2005/8/layout/radial3"/>
    <dgm:cxn modelId="{718A1636-F86D-4873-98DC-DF0274B4AC78}" type="presParOf" srcId="{29FB5735-0E39-4B45-B5D6-888866646622}" destId="{5E756D5E-9AFF-4693-AE03-CDC062CA5968}" srcOrd="3" destOrd="0" presId="urn:microsoft.com/office/officeart/2005/8/layout/radial3"/>
    <dgm:cxn modelId="{4483379F-6C39-4E96-ADE9-7D70A0B1CEE6}" type="presParOf" srcId="{29FB5735-0E39-4B45-B5D6-888866646622}" destId="{6E2D8596-3A8B-4B87-841E-D772DEAFF40C}" srcOrd="4" destOrd="0" presId="urn:microsoft.com/office/officeart/2005/8/layout/radial3"/>
    <dgm:cxn modelId="{DE2B0016-641B-4841-8161-5860908B0C62}" type="presParOf" srcId="{29FB5735-0E39-4B45-B5D6-888866646622}" destId="{D87C8F6A-22E8-4CA1-A551-C282CE3CC8A2}" srcOrd="5" destOrd="0" presId="urn:microsoft.com/office/officeart/2005/8/layout/radial3"/>
    <dgm:cxn modelId="{646F9086-162D-4666-B31D-F86285C5176D}" type="presParOf" srcId="{29FB5735-0E39-4B45-B5D6-888866646622}" destId="{4EA1A295-1EDC-4064-B557-66F8000DB0EC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080E6FE-75F8-455F-B00D-388A62CAD878}" type="doc">
      <dgm:prSet loTypeId="urn:microsoft.com/office/officeart/2005/8/layout/radial3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sr-Latn-RS"/>
        </a:p>
      </dgm:t>
    </dgm:pt>
    <dgm:pt modelId="{3AEAB1B5-D9EF-4981-86BF-BCD6908D01E5}">
      <dgm:prSet phldrT="[Text]" custT="1"/>
      <dgm:spPr/>
      <dgm:t>
        <a:bodyPr/>
        <a:lstStyle/>
        <a:p>
          <a:r>
            <a:rPr lang="sr-Cyrl-R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Укупно извршени расходи и издаци износе </a:t>
          </a:r>
          <a:r>
            <a:rPr lang="en-U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1.201.206.358</a:t>
          </a:r>
          <a:r>
            <a:rPr lang="sr-Cyrl-RS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790053-042C-4178-B099-0AA1E213BC4B}" type="parTrans" cxnId="{3003CA8A-6DE4-45F8-9E95-9DBBCD00E8BC}">
      <dgm:prSet/>
      <dgm:spPr/>
      <dgm:t>
        <a:bodyPr/>
        <a:lstStyle/>
        <a:p>
          <a:endParaRPr lang="sr-Latn-RS"/>
        </a:p>
      </dgm:t>
    </dgm:pt>
    <dgm:pt modelId="{DB173785-DEAA-40A6-91BF-CB61950A6CE4}" type="sibTrans" cxnId="{3003CA8A-6DE4-45F8-9E95-9DBBCD00E8BC}">
      <dgm:prSet/>
      <dgm:spPr/>
      <dgm:t>
        <a:bodyPr/>
        <a:lstStyle/>
        <a:p>
          <a:endParaRPr lang="sr-Latn-RS"/>
        </a:p>
      </dgm:t>
    </dgm:pt>
    <dgm:pt modelId="{2885F644-5E9D-46B6-8CAF-6E5B22E43DBC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Расходи за запослене </a:t>
          </a:r>
          <a:r>
            <a:rPr lang="en-U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216.520.818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33F1E8-9F58-46F3-B8A8-163A0327F5DA}" type="parTrans" cxnId="{16CBEC61-89ED-4D59-A282-62F769E1908D}">
      <dgm:prSet/>
      <dgm:spPr/>
      <dgm:t>
        <a:bodyPr/>
        <a:lstStyle/>
        <a:p>
          <a:endParaRPr lang="sr-Latn-RS"/>
        </a:p>
      </dgm:t>
    </dgm:pt>
    <dgm:pt modelId="{08FEAE6E-9170-4490-9C95-2D5CA2D0B642}" type="sibTrans" cxnId="{16CBEC61-89ED-4D59-A282-62F769E1908D}">
      <dgm:prSet/>
      <dgm:spPr/>
      <dgm:t>
        <a:bodyPr/>
        <a:lstStyle/>
        <a:p>
          <a:endParaRPr lang="sr-Latn-RS"/>
        </a:p>
      </dgm:t>
    </dgm:pt>
    <dgm:pt modelId="{66BFF05E-3F6D-4EED-9D30-10583093E473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Коришћење роба и услуга </a:t>
          </a:r>
          <a:r>
            <a:rPr lang="en-U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353.091.153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6D26A3-42A4-45FA-AE9E-872BDE3C951D}" type="parTrans" cxnId="{D16FC27F-26CF-49E6-BB61-9DCD56E3A476}">
      <dgm:prSet/>
      <dgm:spPr/>
      <dgm:t>
        <a:bodyPr/>
        <a:lstStyle/>
        <a:p>
          <a:endParaRPr lang="sr-Latn-RS"/>
        </a:p>
      </dgm:t>
    </dgm:pt>
    <dgm:pt modelId="{348C766C-48F1-4B0B-A06E-1091D883FBD8}" type="sibTrans" cxnId="{D16FC27F-26CF-49E6-BB61-9DCD56E3A476}">
      <dgm:prSet/>
      <dgm:spPr/>
      <dgm:t>
        <a:bodyPr/>
        <a:lstStyle/>
        <a:p>
          <a:endParaRPr lang="sr-Latn-RS"/>
        </a:p>
      </dgm:t>
    </dgm:pt>
    <dgm:pt modelId="{6CDE4B7E-694A-4CC6-9380-C110FA4F3107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Субвенције </a:t>
          </a:r>
          <a:r>
            <a:rPr lang="en-U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12.472.458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6B9A79C-4C1D-4A52-B265-8E3F0143E45F}" type="parTrans" cxnId="{76783F61-67EF-4F78-BF97-9BF8CB5CED0A}">
      <dgm:prSet/>
      <dgm:spPr/>
      <dgm:t>
        <a:bodyPr/>
        <a:lstStyle/>
        <a:p>
          <a:endParaRPr lang="sr-Latn-RS"/>
        </a:p>
      </dgm:t>
    </dgm:pt>
    <dgm:pt modelId="{89616386-E022-453E-A834-B06CA95E8124}" type="sibTrans" cxnId="{76783F61-67EF-4F78-BF97-9BF8CB5CED0A}">
      <dgm:prSet/>
      <dgm:spPr/>
      <dgm:t>
        <a:bodyPr/>
        <a:lstStyle/>
        <a:p>
          <a:endParaRPr lang="sr-Latn-RS"/>
        </a:p>
      </dgm:t>
    </dgm:pt>
    <dgm:pt modelId="{A7E4F091-602A-4737-8CA1-3DFC1E61B9AF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Донације и трансфери 153.209.746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791C53-C18A-486B-AD6A-B58EA3B2E4EC}" type="parTrans" cxnId="{AF2685DF-4E71-4D0F-9415-6CB502DCD77E}">
      <dgm:prSet/>
      <dgm:spPr/>
      <dgm:t>
        <a:bodyPr/>
        <a:lstStyle/>
        <a:p>
          <a:endParaRPr lang="sr-Latn-RS"/>
        </a:p>
      </dgm:t>
    </dgm:pt>
    <dgm:pt modelId="{6B2E87BA-09CD-44D4-A2CB-E7F84771F039}" type="sibTrans" cxnId="{AF2685DF-4E71-4D0F-9415-6CB502DCD77E}">
      <dgm:prSet/>
      <dgm:spPr/>
      <dgm:t>
        <a:bodyPr/>
        <a:lstStyle/>
        <a:p>
          <a:endParaRPr lang="sr-Latn-RS"/>
        </a:p>
      </dgm:t>
    </dgm:pt>
    <dgm:pt modelId="{D74D097A-7206-4D6A-8D6E-A923AB420E95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Социјална заштита 101.674.369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7142E9-F6A0-4AF0-8C02-A76885714A5D}" type="parTrans" cxnId="{D527AE9A-7BB9-4E10-A508-F823D8C489D0}">
      <dgm:prSet/>
      <dgm:spPr/>
      <dgm:t>
        <a:bodyPr/>
        <a:lstStyle/>
        <a:p>
          <a:endParaRPr lang="sr-Latn-RS"/>
        </a:p>
      </dgm:t>
    </dgm:pt>
    <dgm:pt modelId="{3A8BD741-66ED-49AE-BA0C-5557DF1FE861}" type="sibTrans" cxnId="{D527AE9A-7BB9-4E10-A508-F823D8C489D0}">
      <dgm:prSet/>
      <dgm:spPr/>
      <dgm:t>
        <a:bodyPr/>
        <a:lstStyle/>
        <a:p>
          <a:endParaRPr lang="sr-Latn-RS"/>
        </a:p>
      </dgm:t>
    </dgm:pt>
    <dgm:pt modelId="{25554638-F945-433E-8CB2-C5E67290A396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Остали расходи 106.310.674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AAF2B2-8D4E-4D7C-8F0D-98B044737E9F}" type="parTrans" cxnId="{49602602-2F55-48B2-A2B2-AF9AB75568E0}">
      <dgm:prSet/>
      <dgm:spPr/>
      <dgm:t>
        <a:bodyPr/>
        <a:lstStyle/>
        <a:p>
          <a:endParaRPr lang="sr-Latn-RS"/>
        </a:p>
      </dgm:t>
    </dgm:pt>
    <dgm:pt modelId="{CF5804E1-87A2-44DF-AE5F-825E27D96A8B}" type="sibTrans" cxnId="{49602602-2F55-48B2-A2B2-AF9AB75568E0}">
      <dgm:prSet/>
      <dgm:spPr/>
      <dgm:t>
        <a:bodyPr/>
        <a:lstStyle/>
        <a:p>
          <a:endParaRPr lang="sr-Latn-RS"/>
        </a:p>
      </dgm:t>
    </dgm:pt>
    <dgm:pt modelId="{65514349-6E86-492D-AE52-BDECF778D345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Капитални </a:t>
          </a:r>
          <a:r>
            <a:rPr lang="sr-Cyrl-RS" sz="1000">
              <a:latin typeface="Times New Roman" panose="02020603050405020304" pitchFamily="18" charset="0"/>
              <a:cs typeface="Times New Roman" panose="02020603050405020304" pitchFamily="18" charset="0"/>
            </a:rPr>
            <a:t>издаци 257.916.219 </a:t>
          </a:r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13D754-8EFF-4461-87F5-0789000F4CA0}" type="parTrans" cxnId="{2FF1A183-6CB5-43CC-8F11-299D5784FBF3}">
      <dgm:prSet/>
      <dgm:spPr/>
      <dgm:t>
        <a:bodyPr/>
        <a:lstStyle/>
        <a:p>
          <a:endParaRPr lang="sr-Latn-RS"/>
        </a:p>
      </dgm:t>
    </dgm:pt>
    <dgm:pt modelId="{1C13DFA0-7027-4362-B1FB-F4C7A5444917}" type="sibTrans" cxnId="{2FF1A183-6CB5-43CC-8F11-299D5784FBF3}">
      <dgm:prSet/>
      <dgm:spPr/>
      <dgm:t>
        <a:bodyPr/>
        <a:lstStyle/>
        <a:p>
          <a:endParaRPr lang="sr-Latn-RS"/>
        </a:p>
      </dgm:t>
    </dgm:pt>
    <dgm:pt modelId="{861F8CDF-092B-4004-AC6C-2EB5544071E4}">
      <dgm:prSet phldrT="[Text]" custT="1"/>
      <dgm:spPr/>
      <dgm:t>
        <a:bodyPr/>
        <a:lstStyle/>
        <a:p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02B52BD-7362-4D7F-BE20-3B6CDEEB5B38}" type="parTrans" cxnId="{B078792D-AA4B-4801-B0A3-69DA37D44ECC}">
      <dgm:prSet/>
      <dgm:spPr/>
      <dgm:t>
        <a:bodyPr/>
        <a:lstStyle/>
        <a:p>
          <a:endParaRPr lang="en-US"/>
        </a:p>
      </dgm:t>
    </dgm:pt>
    <dgm:pt modelId="{3531F3FC-4C17-49CB-9A92-524240CF0B2D}" type="sibTrans" cxnId="{B078792D-AA4B-4801-B0A3-69DA37D44ECC}">
      <dgm:prSet/>
      <dgm:spPr/>
      <dgm:t>
        <a:bodyPr/>
        <a:lstStyle/>
        <a:p>
          <a:endParaRPr lang="en-US"/>
        </a:p>
      </dgm:t>
    </dgm:pt>
    <dgm:pt modelId="{3F58F79A-0621-44B8-B1C5-BB9F19B8AD6B}">
      <dgm:prSet phldrT="[Text]" custT="1"/>
      <dgm:spPr/>
      <dgm:t>
        <a:bodyPr/>
        <a:lstStyle/>
        <a:p>
          <a:r>
            <a:rPr lang="sr-Cyrl-RS" sz="1000" dirty="0">
              <a:latin typeface="Times New Roman" panose="02020603050405020304" pitchFamily="18" charset="0"/>
              <a:cs typeface="Times New Roman" panose="02020603050405020304" pitchFamily="18" charset="0"/>
            </a:rPr>
            <a:t>Отплата камата 10.921 динара</a:t>
          </a:r>
          <a:endParaRPr lang="sr-Latn-RS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F6F494-8866-47E2-A47E-982140295A8C}" type="parTrans" cxnId="{3BBBEDDC-B462-4415-A4CC-0959BE2CDCE8}">
      <dgm:prSet/>
      <dgm:spPr/>
      <dgm:t>
        <a:bodyPr/>
        <a:lstStyle/>
        <a:p>
          <a:endParaRPr lang="en-US"/>
        </a:p>
      </dgm:t>
    </dgm:pt>
    <dgm:pt modelId="{F8267CF0-ECDE-4F95-BD85-0CF92432C70F}" type="sibTrans" cxnId="{3BBBEDDC-B462-4415-A4CC-0959BE2CDCE8}">
      <dgm:prSet/>
      <dgm:spPr/>
      <dgm:t>
        <a:bodyPr/>
        <a:lstStyle/>
        <a:p>
          <a:endParaRPr lang="en-US"/>
        </a:p>
      </dgm:t>
    </dgm:pt>
    <dgm:pt modelId="{96E931F0-5EFE-4E17-A815-1832C52507E3}" type="pres">
      <dgm:prSet presAssocID="{4080E6FE-75F8-455F-B00D-388A62CAD878}" presName="composite" presStyleCnt="0">
        <dgm:presLayoutVars>
          <dgm:chMax val="1"/>
          <dgm:dir/>
          <dgm:resizeHandles val="exact"/>
        </dgm:presLayoutVars>
      </dgm:prSet>
      <dgm:spPr/>
    </dgm:pt>
    <dgm:pt modelId="{6A03509E-2D2C-4701-877A-3DD8C8C452B3}" type="pres">
      <dgm:prSet presAssocID="{4080E6FE-75F8-455F-B00D-388A62CAD878}" presName="radial" presStyleCnt="0">
        <dgm:presLayoutVars>
          <dgm:animLvl val="ctr"/>
        </dgm:presLayoutVars>
      </dgm:prSet>
      <dgm:spPr/>
    </dgm:pt>
    <dgm:pt modelId="{23F30694-D224-4AFD-83D0-A9B26CD4AE63}" type="pres">
      <dgm:prSet presAssocID="{3AEAB1B5-D9EF-4981-86BF-BCD6908D01E5}" presName="centerShape" presStyleLbl="vennNode1" presStyleIdx="0" presStyleCnt="9"/>
      <dgm:spPr/>
    </dgm:pt>
    <dgm:pt modelId="{581D9C24-D691-4644-99EB-4A6B1D74C269}" type="pres">
      <dgm:prSet presAssocID="{2885F644-5E9D-46B6-8CAF-6E5B22E43DBC}" presName="node" presStyleLbl="vennNode1" presStyleIdx="1" presStyleCnt="9">
        <dgm:presLayoutVars>
          <dgm:bulletEnabled val="1"/>
        </dgm:presLayoutVars>
      </dgm:prSet>
      <dgm:spPr/>
    </dgm:pt>
    <dgm:pt modelId="{00760FBC-BB29-4E8F-A3FA-0B8C20635B76}" type="pres">
      <dgm:prSet presAssocID="{66BFF05E-3F6D-4EED-9D30-10583093E473}" presName="node" presStyleLbl="vennNode1" presStyleIdx="2" presStyleCnt="9">
        <dgm:presLayoutVars>
          <dgm:bulletEnabled val="1"/>
        </dgm:presLayoutVars>
      </dgm:prSet>
      <dgm:spPr/>
    </dgm:pt>
    <dgm:pt modelId="{C6818775-CDB0-4ED2-A89B-DDD6660FFC50}" type="pres">
      <dgm:prSet presAssocID="{3F58F79A-0621-44B8-B1C5-BB9F19B8AD6B}" presName="node" presStyleLbl="vennNode1" presStyleIdx="3" presStyleCnt="9">
        <dgm:presLayoutVars>
          <dgm:bulletEnabled val="1"/>
        </dgm:presLayoutVars>
      </dgm:prSet>
      <dgm:spPr/>
    </dgm:pt>
    <dgm:pt modelId="{34B43685-141A-4461-AE6A-301BAC908C60}" type="pres">
      <dgm:prSet presAssocID="{6CDE4B7E-694A-4CC6-9380-C110FA4F3107}" presName="node" presStyleLbl="vennNode1" presStyleIdx="4" presStyleCnt="9">
        <dgm:presLayoutVars>
          <dgm:bulletEnabled val="1"/>
        </dgm:presLayoutVars>
      </dgm:prSet>
      <dgm:spPr/>
    </dgm:pt>
    <dgm:pt modelId="{EEF973BF-B90E-4D0F-AC07-BB28F004C6A7}" type="pres">
      <dgm:prSet presAssocID="{A7E4F091-602A-4737-8CA1-3DFC1E61B9AF}" presName="node" presStyleLbl="vennNode1" presStyleIdx="5" presStyleCnt="9">
        <dgm:presLayoutVars>
          <dgm:bulletEnabled val="1"/>
        </dgm:presLayoutVars>
      </dgm:prSet>
      <dgm:spPr/>
    </dgm:pt>
    <dgm:pt modelId="{281404DC-9187-40D0-97FF-0D818AB2F366}" type="pres">
      <dgm:prSet presAssocID="{D74D097A-7206-4D6A-8D6E-A923AB420E95}" presName="node" presStyleLbl="vennNode1" presStyleIdx="6" presStyleCnt="9">
        <dgm:presLayoutVars>
          <dgm:bulletEnabled val="1"/>
        </dgm:presLayoutVars>
      </dgm:prSet>
      <dgm:spPr/>
    </dgm:pt>
    <dgm:pt modelId="{ADDA55F8-68B2-4192-A0FF-92D5AADED3EF}" type="pres">
      <dgm:prSet presAssocID="{25554638-F945-433E-8CB2-C5E67290A396}" presName="node" presStyleLbl="vennNode1" presStyleIdx="7" presStyleCnt="9">
        <dgm:presLayoutVars>
          <dgm:bulletEnabled val="1"/>
        </dgm:presLayoutVars>
      </dgm:prSet>
      <dgm:spPr/>
    </dgm:pt>
    <dgm:pt modelId="{68D8E666-A4BC-49C9-9193-F48DBF84BB6B}" type="pres">
      <dgm:prSet presAssocID="{65514349-6E86-492D-AE52-BDECF778D345}" presName="node" presStyleLbl="vennNode1" presStyleIdx="8" presStyleCnt="9">
        <dgm:presLayoutVars>
          <dgm:bulletEnabled val="1"/>
        </dgm:presLayoutVars>
      </dgm:prSet>
      <dgm:spPr/>
    </dgm:pt>
  </dgm:ptLst>
  <dgm:cxnLst>
    <dgm:cxn modelId="{49602602-2F55-48B2-A2B2-AF9AB75568E0}" srcId="{3AEAB1B5-D9EF-4981-86BF-BCD6908D01E5}" destId="{25554638-F945-433E-8CB2-C5E67290A396}" srcOrd="6" destOrd="0" parTransId="{03AAF2B2-8D4E-4D7C-8F0D-98B044737E9F}" sibTransId="{CF5804E1-87A2-44DF-AE5F-825E27D96A8B}"/>
    <dgm:cxn modelId="{B078792D-AA4B-4801-B0A3-69DA37D44ECC}" srcId="{4080E6FE-75F8-455F-B00D-388A62CAD878}" destId="{861F8CDF-092B-4004-AC6C-2EB5544071E4}" srcOrd="1" destOrd="0" parTransId="{E02B52BD-7362-4D7F-BE20-3B6CDEEB5B38}" sibTransId="{3531F3FC-4C17-49CB-9A92-524240CF0B2D}"/>
    <dgm:cxn modelId="{76783F61-67EF-4F78-BF97-9BF8CB5CED0A}" srcId="{3AEAB1B5-D9EF-4981-86BF-BCD6908D01E5}" destId="{6CDE4B7E-694A-4CC6-9380-C110FA4F3107}" srcOrd="3" destOrd="0" parTransId="{F6B9A79C-4C1D-4A52-B265-8E3F0143E45F}" sibTransId="{89616386-E022-453E-A834-B06CA95E8124}"/>
    <dgm:cxn modelId="{16CBEC61-89ED-4D59-A282-62F769E1908D}" srcId="{3AEAB1B5-D9EF-4981-86BF-BCD6908D01E5}" destId="{2885F644-5E9D-46B6-8CAF-6E5B22E43DBC}" srcOrd="0" destOrd="0" parTransId="{D533F1E8-9F58-46F3-B8A8-163A0327F5DA}" sibTransId="{08FEAE6E-9170-4490-9C95-2D5CA2D0B642}"/>
    <dgm:cxn modelId="{C60C024E-B148-49B1-807E-AF571A47FFCB}" type="presOf" srcId="{3F58F79A-0621-44B8-B1C5-BB9F19B8AD6B}" destId="{C6818775-CDB0-4ED2-A89B-DDD6660FFC50}" srcOrd="0" destOrd="0" presId="urn:microsoft.com/office/officeart/2005/8/layout/radial3"/>
    <dgm:cxn modelId="{9EE03477-8930-4F7D-AAF4-D9C901C7FA03}" type="presOf" srcId="{3AEAB1B5-D9EF-4981-86BF-BCD6908D01E5}" destId="{23F30694-D224-4AFD-83D0-A9B26CD4AE63}" srcOrd="0" destOrd="0" presId="urn:microsoft.com/office/officeart/2005/8/layout/radial3"/>
    <dgm:cxn modelId="{D16FC27F-26CF-49E6-BB61-9DCD56E3A476}" srcId="{3AEAB1B5-D9EF-4981-86BF-BCD6908D01E5}" destId="{66BFF05E-3F6D-4EED-9D30-10583093E473}" srcOrd="1" destOrd="0" parTransId="{C76D26A3-42A4-45FA-AE9E-872BDE3C951D}" sibTransId="{348C766C-48F1-4B0B-A06E-1091D883FBD8}"/>
    <dgm:cxn modelId="{2FF1A183-6CB5-43CC-8F11-299D5784FBF3}" srcId="{3AEAB1B5-D9EF-4981-86BF-BCD6908D01E5}" destId="{65514349-6E86-492D-AE52-BDECF778D345}" srcOrd="7" destOrd="0" parTransId="{9D13D754-8EFF-4461-87F5-0789000F4CA0}" sibTransId="{1C13DFA0-7027-4362-B1FB-F4C7A5444917}"/>
    <dgm:cxn modelId="{88FB1B89-2553-4EAA-99DF-5E5B0B404190}" type="presOf" srcId="{6CDE4B7E-694A-4CC6-9380-C110FA4F3107}" destId="{34B43685-141A-4461-AE6A-301BAC908C60}" srcOrd="0" destOrd="0" presId="urn:microsoft.com/office/officeart/2005/8/layout/radial3"/>
    <dgm:cxn modelId="{3003CA8A-6DE4-45F8-9E95-9DBBCD00E8BC}" srcId="{4080E6FE-75F8-455F-B00D-388A62CAD878}" destId="{3AEAB1B5-D9EF-4981-86BF-BCD6908D01E5}" srcOrd="0" destOrd="0" parTransId="{9B790053-042C-4178-B099-0AA1E213BC4B}" sibTransId="{DB173785-DEAA-40A6-91BF-CB61950A6CE4}"/>
    <dgm:cxn modelId="{D527AE9A-7BB9-4E10-A508-F823D8C489D0}" srcId="{3AEAB1B5-D9EF-4981-86BF-BCD6908D01E5}" destId="{D74D097A-7206-4D6A-8D6E-A923AB420E95}" srcOrd="5" destOrd="0" parTransId="{A57142E9-F6A0-4AF0-8C02-A76885714A5D}" sibTransId="{3A8BD741-66ED-49AE-BA0C-5557DF1FE861}"/>
    <dgm:cxn modelId="{BD5519AF-09E4-440A-9BFE-988528E88698}" type="presOf" srcId="{D74D097A-7206-4D6A-8D6E-A923AB420E95}" destId="{281404DC-9187-40D0-97FF-0D818AB2F366}" srcOrd="0" destOrd="0" presId="urn:microsoft.com/office/officeart/2005/8/layout/radial3"/>
    <dgm:cxn modelId="{AF971DB3-EEE9-4A9D-954B-59C68EB6A98A}" type="presOf" srcId="{A7E4F091-602A-4737-8CA1-3DFC1E61B9AF}" destId="{EEF973BF-B90E-4D0F-AC07-BB28F004C6A7}" srcOrd="0" destOrd="0" presId="urn:microsoft.com/office/officeart/2005/8/layout/radial3"/>
    <dgm:cxn modelId="{8191F8B5-047B-4ACB-927F-9C694E16DDCB}" type="presOf" srcId="{65514349-6E86-492D-AE52-BDECF778D345}" destId="{68D8E666-A4BC-49C9-9193-F48DBF84BB6B}" srcOrd="0" destOrd="0" presId="urn:microsoft.com/office/officeart/2005/8/layout/radial3"/>
    <dgm:cxn modelId="{B10F84B9-0FD7-4FCF-9672-1AE8EEBAEB48}" type="presOf" srcId="{25554638-F945-433E-8CB2-C5E67290A396}" destId="{ADDA55F8-68B2-4192-A0FF-92D5AADED3EF}" srcOrd="0" destOrd="0" presId="urn:microsoft.com/office/officeart/2005/8/layout/radial3"/>
    <dgm:cxn modelId="{929135D5-DEFC-46C5-A4EA-12DA9F9CA754}" type="presOf" srcId="{2885F644-5E9D-46B6-8CAF-6E5B22E43DBC}" destId="{581D9C24-D691-4644-99EB-4A6B1D74C269}" srcOrd="0" destOrd="0" presId="urn:microsoft.com/office/officeart/2005/8/layout/radial3"/>
    <dgm:cxn modelId="{3BBBEDDC-B462-4415-A4CC-0959BE2CDCE8}" srcId="{3AEAB1B5-D9EF-4981-86BF-BCD6908D01E5}" destId="{3F58F79A-0621-44B8-B1C5-BB9F19B8AD6B}" srcOrd="2" destOrd="0" parTransId="{FFF6F494-8866-47E2-A47E-982140295A8C}" sibTransId="{F8267CF0-ECDE-4F95-BD85-0CF92432C70F}"/>
    <dgm:cxn modelId="{A7DB6ADF-7D33-4806-87D0-F12847C0E271}" type="presOf" srcId="{4080E6FE-75F8-455F-B00D-388A62CAD878}" destId="{96E931F0-5EFE-4E17-A815-1832C52507E3}" srcOrd="0" destOrd="0" presId="urn:microsoft.com/office/officeart/2005/8/layout/radial3"/>
    <dgm:cxn modelId="{AF2685DF-4E71-4D0F-9415-6CB502DCD77E}" srcId="{3AEAB1B5-D9EF-4981-86BF-BCD6908D01E5}" destId="{A7E4F091-602A-4737-8CA1-3DFC1E61B9AF}" srcOrd="4" destOrd="0" parTransId="{54791C53-C18A-486B-AD6A-B58EA3B2E4EC}" sibTransId="{6B2E87BA-09CD-44D4-A2CB-E7F84771F039}"/>
    <dgm:cxn modelId="{0047E1F0-65B3-4F3B-9730-B9171373FF2C}" type="presOf" srcId="{66BFF05E-3F6D-4EED-9D30-10583093E473}" destId="{00760FBC-BB29-4E8F-A3FA-0B8C20635B76}" srcOrd="0" destOrd="0" presId="urn:microsoft.com/office/officeart/2005/8/layout/radial3"/>
    <dgm:cxn modelId="{AC98B054-7092-4D8B-BD32-09C32F53D2EC}" type="presParOf" srcId="{96E931F0-5EFE-4E17-A815-1832C52507E3}" destId="{6A03509E-2D2C-4701-877A-3DD8C8C452B3}" srcOrd="0" destOrd="0" presId="urn:microsoft.com/office/officeart/2005/8/layout/radial3"/>
    <dgm:cxn modelId="{FF57B3A6-E339-464B-A608-BAA1E3CD2BB6}" type="presParOf" srcId="{6A03509E-2D2C-4701-877A-3DD8C8C452B3}" destId="{23F30694-D224-4AFD-83D0-A9B26CD4AE63}" srcOrd="0" destOrd="0" presId="urn:microsoft.com/office/officeart/2005/8/layout/radial3"/>
    <dgm:cxn modelId="{D58B5F47-DFB5-4FE4-A060-4178DC541561}" type="presParOf" srcId="{6A03509E-2D2C-4701-877A-3DD8C8C452B3}" destId="{581D9C24-D691-4644-99EB-4A6B1D74C269}" srcOrd="1" destOrd="0" presId="urn:microsoft.com/office/officeart/2005/8/layout/radial3"/>
    <dgm:cxn modelId="{56D9B212-8BC2-4948-86A6-CF8579B820C7}" type="presParOf" srcId="{6A03509E-2D2C-4701-877A-3DD8C8C452B3}" destId="{00760FBC-BB29-4E8F-A3FA-0B8C20635B76}" srcOrd="2" destOrd="0" presId="urn:microsoft.com/office/officeart/2005/8/layout/radial3"/>
    <dgm:cxn modelId="{5A0AE06C-69D1-4BC0-920F-50EDB859C3FB}" type="presParOf" srcId="{6A03509E-2D2C-4701-877A-3DD8C8C452B3}" destId="{C6818775-CDB0-4ED2-A89B-DDD6660FFC50}" srcOrd="3" destOrd="0" presId="urn:microsoft.com/office/officeart/2005/8/layout/radial3"/>
    <dgm:cxn modelId="{BE06B7FE-A648-498D-81D2-75F3B296AB16}" type="presParOf" srcId="{6A03509E-2D2C-4701-877A-3DD8C8C452B3}" destId="{34B43685-141A-4461-AE6A-301BAC908C60}" srcOrd="4" destOrd="0" presId="urn:microsoft.com/office/officeart/2005/8/layout/radial3"/>
    <dgm:cxn modelId="{32F88B08-7BD0-4127-9E14-7398407FFCE9}" type="presParOf" srcId="{6A03509E-2D2C-4701-877A-3DD8C8C452B3}" destId="{EEF973BF-B90E-4D0F-AC07-BB28F004C6A7}" srcOrd="5" destOrd="0" presId="urn:microsoft.com/office/officeart/2005/8/layout/radial3"/>
    <dgm:cxn modelId="{5AD81E39-7627-4175-B642-6A9D4809AD7F}" type="presParOf" srcId="{6A03509E-2D2C-4701-877A-3DD8C8C452B3}" destId="{281404DC-9187-40D0-97FF-0D818AB2F366}" srcOrd="6" destOrd="0" presId="urn:microsoft.com/office/officeart/2005/8/layout/radial3"/>
    <dgm:cxn modelId="{4162099C-ED6A-4DC2-90CD-57057E83C620}" type="presParOf" srcId="{6A03509E-2D2C-4701-877A-3DD8C8C452B3}" destId="{ADDA55F8-68B2-4192-A0FF-92D5AADED3EF}" srcOrd="7" destOrd="0" presId="urn:microsoft.com/office/officeart/2005/8/layout/radial3"/>
    <dgm:cxn modelId="{B05B0BCB-BCC2-45B0-8800-5DB2D7671FBB}" type="presParOf" srcId="{6A03509E-2D2C-4701-877A-3DD8C8C452B3}" destId="{68D8E666-A4BC-49C9-9193-F48DBF84BB6B}" srcOrd="8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0F709-AB07-42B9-B8EB-1B2E8746EE72}">
      <dsp:nvSpPr>
        <dsp:cNvPr id="0" name=""/>
        <dsp:cNvSpPr/>
      </dsp:nvSpPr>
      <dsp:spPr>
        <a:xfrm>
          <a:off x="2402966" y="915479"/>
          <a:ext cx="2280666" cy="2280666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Укупно остварени  приходи и примања 1.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194.551.222</a:t>
          </a:r>
          <a:r>
            <a:rPr lang="sr-Cyrl-R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36962" y="1249475"/>
        <a:ext cx="1612674" cy="1612674"/>
      </dsp:txXfrm>
    </dsp:sp>
    <dsp:sp modelId="{1E48DC28-EBDC-4BE0-9094-D51E4D1A8576}">
      <dsp:nvSpPr>
        <dsp:cNvPr id="0" name=""/>
        <dsp:cNvSpPr/>
      </dsp:nvSpPr>
      <dsp:spPr>
        <a:xfrm>
          <a:off x="2973133" y="407"/>
          <a:ext cx="1140333" cy="1140333"/>
        </a:xfrm>
        <a:prstGeom prst="ellipse">
          <a:avLst/>
        </a:prstGeom>
        <a:solidFill>
          <a:schemeClr val="accent2">
            <a:alpha val="50000"/>
            <a:hueOff val="75528"/>
            <a:satOff val="-7999"/>
            <a:lumOff val="-19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Приходи од пореза </a:t>
          </a:r>
          <a:r>
            <a:rPr lang="en-US" sz="1000" kern="1200" baseline="0" dirty="0">
              <a:latin typeface="Times New Roman" panose="02020603050405020304" pitchFamily="18" charset="0"/>
              <a:cs typeface="Times New Roman" panose="02020603050405020304" pitchFamily="18" charset="0"/>
            </a:rPr>
            <a:t>653.581.169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40131" y="167405"/>
        <a:ext cx="806337" cy="806337"/>
      </dsp:txXfrm>
    </dsp:sp>
    <dsp:sp modelId="{EB89CB60-213E-431F-B611-84321B4647B1}">
      <dsp:nvSpPr>
        <dsp:cNvPr id="0" name=""/>
        <dsp:cNvSpPr/>
      </dsp:nvSpPr>
      <dsp:spPr>
        <a:xfrm>
          <a:off x="4259387" y="743026"/>
          <a:ext cx="1140333" cy="1140333"/>
        </a:xfrm>
        <a:prstGeom prst="ellipse">
          <a:avLst/>
        </a:prstGeom>
        <a:solidFill>
          <a:schemeClr val="accent2">
            <a:alpha val="50000"/>
            <a:hueOff val="151055"/>
            <a:satOff val="-15998"/>
            <a:lumOff val="-392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Дотације и трансфери 3</a:t>
          </a:r>
          <a:r>
            <a:rPr lang="en-U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75.475.736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26385" y="910024"/>
        <a:ext cx="806337" cy="806337"/>
      </dsp:txXfrm>
    </dsp:sp>
    <dsp:sp modelId="{5E756D5E-9AFF-4693-AE03-CDC062CA5968}">
      <dsp:nvSpPr>
        <dsp:cNvPr id="0" name=""/>
        <dsp:cNvSpPr/>
      </dsp:nvSpPr>
      <dsp:spPr>
        <a:xfrm>
          <a:off x="4267202" y="2184395"/>
          <a:ext cx="1140333" cy="1140333"/>
        </a:xfrm>
        <a:prstGeom prst="ellipse">
          <a:avLst/>
        </a:prstGeom>
        <a:solidFill>
          <a:schemeClr val="accent2">
            <a:alpha val="50000"/>
            <a:hueOff val="226582"/>
            <a:satOff val="-23996"/>
            <a:lumOff val="-588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Други приходи  </a:t>
          </a:r>
          <a:r>
            <a:rPr lang="en-U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136.516.779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34200" y="2351393"/>
        <a:ext cx="806337" cy="806337"/>
      </dsp:txXfrm>
    </dsp:sp>
    <dsp:sp modelId="{6E2D8596-3A8B-4B87-841E-D772DEAFF40C}">
      <dsp:nvSpPr>
        <dsp:cNvPr id="0" name=""/>
        <dsp:cNvSpPr/>
      </dsp:nvSpPr>
      <dsp:spPr>
        <a:xfrm>
          <a:off x="2973133" y="2970884"/>
          <a:ext cx="1140333" cy="1140333"/>
        </a:xfrm>
        <a:prstGeom prst="ellipse">
          <a:avLst/>
        </a:prstGeom>
        <a:solidFill>
          <a:schemeClr val="accent2">
            <a:alpha val="50000"/>
            <a:hueOff val="302110"/>
            <a:satOff val="-31995"/>
            <a:lumOff val="-784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Примања од продаје нефинансијеске имовине </a:t>
          </a:r>
          <a:r>
            <a:rPr lang="en-U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27.437.741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140131" y="3137882"/>
        <a:ext cx="806337" cy="806337"/>
      </dsp:txXfrm>
    </dsp:sp>
    <dsp:sp modelId="{D87C8F6A-22E8-4CA1-A551-C282CE3CC8A2}">
      <dsp:nvSpPr>
        <dsp:cNvPr id="0" name=""/>
        <dsp:cNvSpPr/>
      </dsp:nvSpPr>
      <dsp:spPr>
        <a:xfrm>
          <a:off x="1661011" y="2250803"/>
          <a:ext cx="1140333" cy="1140333"/>
        </a:xfrm>
        <a:prstGeom prst="ellipse">
          <a:avLst/>
        </a:prstGeom>
        <a:solidFill>
          <a:schemeClr val="accent2">
            <a:alpha val="50000"/>
            <a:hueOff val="377637"/>
            <a:satOff val="-39994"/>
            <a:lumOff val="-98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Примања од продаје финансијске имовине  </a:t>
          </a:r>
          <a:r>
            <a:rPr lang="en-U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20.279</a:t>
          </a:r>
          <a:r>
            <a:rPr lang="sr-Cyrl-RS" sz="1000" b="0" i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8009" y="2417801"/>
        <a:ext cx="806337" cy="806337"/>
      </dsp:txXfrm>
    </dsp:sp>
    <dsp:sp modelId="{4EA1A295-1EDC-4064-B557-66F8000DB0EC}">
      <dsp:nvSpPr>
        <dsp:cNvPr id="0" name=""/>
        <dsp:cNvSpPr/>
      </dsp:nvSpPr>
      <dsp:spPr>
        <a:xfrm>
          <a:off x="1686878" y="743026"/>
          <a:ext cx="1140333" cy="1140333"/>
        </a:xfrm>
        <a:prstGeom prst="ellipse">
          <a:avLst/>
        </a:prstGeom>
        <a:solidFill>
          <a:schemeClr val="accent2">
            <a:alpha val="50000"/>
            <a:hueOff val="453165"/>
            <a:satOff val="-47993"/>
            <a:lumOff val="-117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Меморандумске ставке </a:t>
          </a:r>
          <a:r>
            <a:rPr lang="en-U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1.519.518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53876" y="910024"/>
        <a:ext cx="806337" cy="8063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F30694-D224-4AFD-83D0-A9B26CD4AE63}">
      <dsp:nvSpPr>
        <dsp:cNvPr id="0" name=""/>
        <dsp:cNvSpPr/>
      </dsp:nvSpPr>
      <dsp:spPr>
        <a:xfrm>
          <a:off x="2136266" y="915479"/>
          <a:ext cx="2280666" cy="2280666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Укупно извршени расходи и издаци износе </a:t>
          </a:r>
          <a:r>
            <a:rPr lang="en-U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1.201.206.358</a:t>
          </a:r>
          <a:r>
            <a:rPr lang="sr-Cyrl-RS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70262" y="1249475"/>
        <a:ext cx="1612674" cy="1612674"/>
      </dsp:txXfrm>
    </dsp:sp>
    <dsp:sp modelId="{581D9C24-D691-4644-99EB-4A6B1D74C269}">
      <dsp:nvSpPr>
        <dsp:cNvPr id="0" name=""/>
        <dsp:cNvSpPr/>
      </dsp:nvSpPr>
      <dsp:spPr>
        <a:xfrm>
          <a:off x="2706433" y="407"/>
          <a:ext cx="1140333" cy="1140333"/>
        </a:xfrm>
        <a:prstGeom prst="ellipse">
          <a:avLst/>
        </a:prstGeom>
        <a:solidFill>
          <a:schemeClr val="accent2">
            <a:alpha val="50000"/>
            <a:hueOff val="56646"/>
            <a:satOff val="-5999"/>
            <a:lumOff val="-147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Расходи за запослене </a:t>
          </a:r>
          <a:r>
            <a:rPr lang="en-U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216.520.818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73431" y="167405"/>
        <a:ext cx="806337" cy="806337"/>
      </dsp:txXfrm>
    </dsp:sp>
    <dsp:sp modelId="{00760FBC-BB29-4E8F-A3FA-0B8C20635B76}">
      <dsp:nvSpPr>
        <dsp:cNvPr id="0" name=""/>
        <dsp:cNvSpPr/>
      </dsp:nvSpPr>
      <dsp:spPr>
        <a:xfrm>
          <a:off x="3756655" y="435423"/>
          <a:ext cx="1140333" cy="1140333"/>
        </a:xfrm>
        <a:prstGeom prst="ellipse">
          <a:avLst/>
        </a:prstGeom>
        <a:solidFill>
          <a:schemeClr val="accent2">
            <a:alpha val="50000"/>
            <a:hueOff val="113291"/>
            <a:satOff val="-11998"/>
            <a:lumOff val="-294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Коришћење роба и услуга </a:t>
          </a:r>
          <a:r>
            <a:rPr lang="en-U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353.091.153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23653" y="602421"/>
        <a:ext cx="806337" cy="806337"/>
      </dsp:txXfrm>
    </dsp:sp>
    <dsp:sp modelId="{C6818775-CDB0-4ED2-A89B-DDD6660FFC50}">
      <dsp:nvSpPr>
        <dsp:cNvPr id="0" name=""/>
        <dsp:cNvSpPr/>
      </dsp:nvSpPr>
      <dsp:spPr>
        <a:xfrm>
          <a:off x="4191671" y="1485645"/>
          <a:ext cx="1140333" cy="1140333"/>
        </a:xfrm>
        <a:prstGeom prst="ellipse">
          <a:avLst/>
        </a:prstGeom>
        <a:solidFill>
          <a:schemeClr val="accent2">
            <a:alpha val="50000"/>
            <a:hueOff val="169937"/>
            <a:satOff val="-17997"/>
            <a:lumOff val="-44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Отплата камата 10.921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58669" y="1652643"/>
        <a:ext cx="806337" cy="806337"/>
      </dsp:txXfrm>
    </dsp:sp>
    <dsp:sp modelId="{34B43685-141A-4461-AE6A-301BAC908C60}">
      <dsp:nvSpPr>
        <dsp:cNvPr id="0" name=""/>
        <dsp:cNvSpPr/>
      </dsp:nvSpPr>
      <dsp:spPr>
        <a:xfrm>
          <a:off x="3756655" y="2535868"/>
          <a:ext cx="1140333" cy="1140333"/>
        </a:xfrm>
        <a:prstGeom prst="ellipse">
          <a:avLst/>
        </a:prstGeom>
        <a:solidFill>
          <a:schemeClr val="accent2">
            <a:alpha val="50000"/>
            <a:hueOff val="226582"/>
            <a:satOff val="-23996"/>
            <a:lumOff val="-588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Субвенције </a:t>
          </a:r>
          <a:r>
            <a:rPr lang="en-U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12.472.458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23653" y="2702866"/>
        <a:ext cx="806337" cy="806337"/>
      </dsp:txXfrm>
    </dsp:sp>
    <dsp:sp modelId="{EEF973BF-B90E-4D0F-AC07-BB28F004C6A7}">
      <dsp:nvSpPr>
        <dsp:cNvPr id="0" name=""/>
        <dsp:cNvSpPr/>
      </dsp:nvSpPr>
      <dsp:spPr>
        <a:xfrm>
          <a:off x="2706433" y="2970884"/>
          <a:ext cx="1140333" cy="1140333"/>
        </a:xfrm>
        <a:prstGeom prst="ellipse">
          <a:avLst/>
        </a:prstGeom>
        <a:solidFill>
          <a:schemeClr val="accent2">
            <a:alpha val="50000"/>
            <a:hueOff val="283228"/>
            <a:satOff val="-29996"/>
            <a:lumOff val="-73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Донације и трансфери 153.209.746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873431" y="3137882"/>
        <a:ext cx="806337" cy="806337"/>
      </dsp:txXfrm>
    </dsp:sp>
    <dsp:sp modelId="{281404DC-9187-40D0-97FF-0D818AB2F366}">
      <dsp:nvSpPr>
        <dsp:cNvPr id="0" name=""/>
        <dsp:cNvSpPr/>
      </dsp:nvSpPr>
      <dsp:spPr>
        <a:xfrm>
          <a:off x="1656210" y="2535868"/>
          <a:ext cx="1140333" cy="1140333"/>
        </a:xfrm>
        <a:prstGeom prst="ellipse">
          <a:avLst/>
        </a:prstGeom>
        <a:solidFill>
          <a:schemeClr val="accent2">
            <a:alpha val="50000"/>
            <a:hueOff val="339874"/>
            <a:satOff val="-35995"/>
            <a:lumOff val="-882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Социјална заштита 101.674.369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3208" y="2702866"/>
        <a:ext cx="806337" cy="806337"/>
      </dsp:txXfrm>
    </dsp:sp>
    <dsp:sp modelId="{ADDA55F8-68B2-4192-A0FF-92D5AADED3EF}">
      <dsp:nvSpPr>
        <dsp:cNvPr id="0" name=""/>
        <dsp:cNvSpPr/>
      </dsp:nvSpPr>
      <dsp:spPr>
        <a:xfrm>
          <a:off x="1221194" y="1485645"/>
          <a:ext cx="1140333" cy="1140333"/>
        </a:xfrm>
        <a:prstGeom prst="ellipse">
          <a:avLst/>
        </a:prstGeom>
        <a:solidFill>
          <a:schemeClr val="accent2">
            <a:alpha val="50000"/>
            <a:hueOff val="396519"/>
            <a:satOff val="-41994"/>
            <a:lumOff val="-1029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Остали расходи 106.310.674 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88192" y="1652643"/>
        <a:ext cx="806337" cy="806337"/>
      </dsp:txXfrm>
    </dsp:sp>
    <dsp:sp modelId="{68D8E666-A4BC-49C9-9193-F48DBF84BB6B}">
      <dsp:nvSpPr>
        <dsp:cNvPr id="0" name=""/>
        <dsp:cNvSpPr/>
      </dsp:nvSpPr>
      <dsp:spPr>
        <a:xfrm>
          <a:off x="1656210" y="435423"/>
          <a:ext cx="1140333" cy="1140333"/>
        </a:xfrm>
        <a:prstGeom prst="ellipse">
          <a:avLst/>
        </a:prstGeom>
        <a:solidFill>
          <a:schemeClr val="accent2">
            <a:alpha val="50000"/>
            <a:hueOff val="453165"/>
            <a:satOff val="-47993"/>
            <a:lumOff val="-117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Капитални </a:t>
          </a:r>
          <a:r>
            <a:rPr lang="sr-Cyrl-RS" sz="1000" kern="1200">
              <a:latin typeface="Times New Roman" panose="02020603050405020304" pitchFamily="18" charset="0"/>
              <a:cs typeface="Times New Roman" panose="02020603050405020304" pitchFamily="18" charset="0"/>
            </a:rPr>
            <a:t>издаци 257.916.219 </a:t>
          </a:r>
          <a:r>
            <a:rPr lang="sr-Cyrl-RS" sz="1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динара</a:t>
          </a:r>
          <a:endParaRPr lang="sr-Latn-RS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23208" y="602421"/>
        <a:ext cx="806337" cy="8063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293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133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8712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461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00701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4628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4065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737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198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369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761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858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790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896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09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72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073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29" r:id="rId1"/>
    <p:sldLayoutId id="2147484430" r:id="rId2"/>
    <p:sldLayoutId id="2147484431" r:id="rId3"/>
    <p:sldLayoutId id="2147484432" r:id="rId4"/>
    <p:sldLayoutId id="2147484433" r:id="rId5"/>
    <p:sldLayoutId id="2147484434" r:id="rId6"/>
    <p:sldLayoutId id="2147484435" r:id="rId7"/>
    <p:sldLayoutId id="2147484436" r:id="rId8"/>
    <p:sldLayoutId id="2147484437" r:id="rId9"/>
    <p:sldLayoutId id="2147484438" r:id="rId10"/>
    <p:sldLayoutId id="2147484439" r:id="rId11"/>
    <p:sldLayoutId id="2147484440" r:id="rId12"/>
    <p:sldLayoutId id="2147484441" r:id="rId13"/>
    <p:sldLayoutId id="2147484442" r:id="rId14"/>
    <p:sldLayoutId id="2147484443" r:id="rId15"/>
    <p:sldLayoutId id="214748444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66800" y="1110243"/>
            <a:ext cx="6347713" cy="1988270"/>
          </a:xfrm>
        </p:spPr>
        <p:txBody>
          <a:bodyPr>
            <a:normAutofit/>
          </a:bodyPr>
          <a:lstStyle/>
          <a:p>
            <a:pPr marL="342202" lvl="2" indent="0" algn="ctr">
              <a:buNone/>
            </a:pP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ОПШТИНА КОВИН 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ГРАЂАНСКИ ВОДИЧ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КРОЗ ОДЛУКУ О ЗАВРШНОМ РАЧУНУ БУЏЕТА  ЗА 20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20.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ГОДИНУ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Cyrl-RS" dirty="0"/>
          </a:p>
          <a:p>
            <a:endParaRPr lang="sr-Cyrl-RS" dirty="0"/>
          </a:p>
          <a:p>
            <a:endParaRPr lang="sr-Cyrl-RS" dirty="0"/>
          </a:p>
          <a:p>
            <a:pPr marL="685800" lvl="2" indent="0">
              <a:buNone/>
            </a:pPr>
            <a:endParaRPr lang="sr-Cyrl-RS" dirty="0"/>
          </a:p>
          <a:p>
            <a:pPr lvl="2"/>
            <a:endParaRPr lang="sr-Cyrl-RS" dirty="0"/>
          </a:p>
          <a:p>
            <a:pPr marL="342202" lvl="2" indent="0">
              <a:buNone/>
            </a:pPr>
            <a:endParaRPr lang="sr-Latn-R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F878DD-97FE-4B0C-830D-1CB27879E4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98" y="228600"/>
            <a:ext cx="1873577" cy="1828800"/>
          </a:xfrm>
          <a:prstGeom prst="ellipse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44FE945B-7B7F-4C3D-AD2B-B9B207C36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341" y="3429000"/>
            <a:ext cx="2922629" cy="249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ИЗВРШЕНИХ РАСХОДА И ИЗДАТАКА БУЏЕТА</a:t>
            </a:r>
            <a:endParaRPr lang="sr-Latn-C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58B7940-79B6-454A-BE8A-26FB06AC5A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5888496"/>
              </p:ext>
            </p:extLst>
          </p:nvPr>
        </p:nvGraphicFramePr>
        <p:xfrm>
          <a:off x="1371600" y="1905000"/>
          <a:ext cx="6705600" cy="4213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879890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1005"/>
            <a:ext cx="7543800" cy="988195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ИЗВРШЕЊЕ РАСХОДА И ИЗДАТАКА</a:t>
            </a:r>
            <a:b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ОДНОСУ НА ПЛАН</a:t>
            </a:r>
            <a:endParaRPr lang="sr-Latn-R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A075F6CB-328C-4702-A975-F9083C9F0E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1062148"/>
              </p:ext>
            </p:extLst>
          </p:nvPr>
        </p:nvGraphicFramePr>
        <p:xfrm>
          <a:off x="304800" y="1554162"/>
          <a:ext cx="8686800" cy="4770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552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ПРЕГЛЕД ИЗВРШЕЊА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КОРИСНИЦИМА</a:t>
            </a:r>
            <a:endParaRPr lang="sr-Latn-C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0A951D9-7912-457B-A70E-F5E12A275E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43100" y="2195481"/>
            <a:ext cx="6591300" cy="365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746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381000"/>
            <a:ext cx="6347713" cy="1320800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ГРАФИЧКИ ПРИКАЗ ИЗВРШЕЊА</a:t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КОРИСНИЦИМА </a:t>
            </a:r>
            <a:endParaRPr lang="sr-Latn-C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8142666"/>
              </p:ext>
            </p:extLst>
          </p:nvPr>
        </p:nvGraphicFramePr>
        <p:xfrm>
          <a:off x="990600" y="1600200"/>
          <a:ext cx="77724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6347713" cy="1320800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ПРЕГЛЕД ИЗВРШЕЊА</a:t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ПРОГРАМИМА</a:t>
            </a:r>
            <a:endParaRPr lang="sr-Latn-C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257872"/>
              </p:ext>
            </p:extLst>
          </p:nvPr>
        </p:nvGraphicFramePr>
        <p:xfrm>
          <a:off x="152400" y="1219200"/>
          <a:ext cx="88392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09033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3999" y="228601"/>
            <a:ext cx="7343775" cy="838200"/>
          </a:xfrm>
        </p:spPr>
        <p:txBody>
          <a:bodyPr>
            <a:noAutofit/>
          </a:bodyPr>
          <a:lstStyle/>
          <a:p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1.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Становање, урбанизам и просторно планирање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554161"/>
            <a:ext cx="8686800" cy="5075237"/>
          </a:xfrm>
        </p:spPr>
        <p:txBody>
          <a:bodyPr>
            <a:normAutofit fontScale="25000" lnSpcReduction="20000"/>
          </a:bodyPr>
          <a:lstStyle/>
          <a:p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13.490.646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динара</a:t>
            </a:r>
          </a:p>
          <a:p>
            <a:pPr algn="just"/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Израђена је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пројектно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техничк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документациј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геодетским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подлогама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ничком 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контролом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 </a:t>
            </a:r>
          </a:p>
          <a:p>
            <a:pPr marL="342900" lvl="0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Израђена је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пројектно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техничк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документациј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геодетским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подлогама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ничком 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контролом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 </a:t>
            </a:r>
          </a:p>
          <a:p>
            <a:pPr marL="342900" lvl="0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довођење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јавних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дистрибутивних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мрежа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објекта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базена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Ковин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струја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водовод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канализација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гас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en-US" sz="52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изградњу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канализације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јавне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расвете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водовода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саобраћајнице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део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блока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96 у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Ковину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342900" lvl="0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санацију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објекта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МЗ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Баваниште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Баваништу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en-US" sz="52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партерно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уређење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пешачке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зоне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другој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МЗ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Ковину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 </a:t>
            </a:r>
            <a:endParaRPr lang="en-US" sz="52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пројектовање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енергетске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ефикасности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исплаћен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је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аванс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342900" lvl="0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endParaRPr lang="en-US" sz="52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endParaRPr lang="en-US" sz="52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Calibri" panose="020F0502020204030204" pitchFamily="34" charset="0"/>
              <a:buChar char="-"/>
            </a:pPr>
            <a:endParaRPr lang="en-US" sz="52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Израђена је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пројектно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чка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документациј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и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санацију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саобраћајнице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улица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Петра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Драпшина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Ковину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(у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насељу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Клек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као и 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изградњу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трим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стазе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Ковину.</a:t>
            </a:r>
            <a:endParaRPr lang="en-US" sz="52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израду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пројектно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документације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асфалтирање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платоа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испред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ватрогасног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Мраморку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санацију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саобраћајнице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улица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Петра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Драпшина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Ковину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Братства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Јединства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Скореновцу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Метохијска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Мраморку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прилаза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капели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Гај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sr-Cyrl-R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такође су реализовна средства планирана на овом програму. 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Пројектно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техничка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документација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геодетским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подлогама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озакоњење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јавних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инфраструктурних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објеката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општини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Ковин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планирана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урађена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Пројекат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је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радио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"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ДИВ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ПРОЈЕКТ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СД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" </a:t>
            </a:r>
            <a:r>
              <a:rPr lang="en-US" sz="52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Смедерево</a:t>
            </a:r>
            <a:r>
              <a:rPr lang="en-US" sz="52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en-US" sz="5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5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5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5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BE5BE3-9ECB-4011-A471-55B8E9803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600" y="3048000"/>
            <a:ext cx="2603218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3773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0" y="228599"/>
            <a:ext cx="7372350" cy="838199"/>
          </a:xfrm>
        </p:spPr>
        <p:txBody>
          <a:bodyPr>
            <a:noAutofit/>
          </a:bodyPr>
          <a:lstStyle/>
          <a:p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2. </a:t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Комуналне делатности 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295400"/>
            <a:ext cx="8686800" cy="478472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151.533.171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Програмска активност која се односи на одржавање јавних површина, подразумевала је одржавање објеката и то следеће активности: уклањање објеката по налогу инспекције, непредвиђене активности по налогу инспекције, потрошњу воде на јавним чесмама и прање јавних површина, партерно уређење јавних зелених површина у Ковину и насељеним местима, набавку и постављање урбаног мобилијара у парковима и на другим јавним површинама( клупе, канте за смеће..), радови на инвестиционом одржавању сточног гробља, као и радови на одвођењу атмосферских вода.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Редовно је вршена поправка јавне расвете.</a:t>
            </a:r>
          </a:p>
          <a:p>
            <a:pPr marL="0" indent="0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Зоохигијенске службе, редовно су вршиле збрињавање напуштених</a:t>
            </a:r>
          </a:p>
          <a:p>
            <a:pPr marL="0" indent="0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паса и мачака, њихов смештај у прихватилишту, здравствени третман</a:t>
            </a:r>
          </a:p>
          <a:p>
            <a:pPr marL="0" indent="0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враћање животиња на локацију након обављеног здравственог третмана.</a:t>
            </a:r>
          </a:p>
          <a:p>
            <a:pPr marL="0" indent="0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Третирање комараца и ларви вршено је три пута из ваздуха и четири пута са земље.</a:t>
            </a:r>
          </a:p>
          <a:p>
            <a:pPr marL="109728" indent="0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Током 20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године, извршена је реконструкција дела  водоводне мреже, тј.   замена азбестних цеви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као и уређење извора у Мраморку.</a:t>
            </a:r>
          </a:p>
          <a:p>
            <a:pPr marL="109728" indent="0">
              <a:buNone/>
            </a:pP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Започето је уређење пешачке зине у другој МЗ Ковин, као и поставање дечијег мобилијара и уређење игралишта у селима Општине.</a:t>
            </a:r>
          </a:p>
          <a:p>
            <a:pPr marL="109728" indent="0">
              <a:buNone/>
            </a:pPr>
            <a:endParaRPr lang="ru-RU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03B2D2-25CE-4A45-AA5F-896CE2D7A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6757" y="2887662"/>
            <a:ext cx="2922443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2902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47799" y="228601"/>
            <a:ext cx="7419975" cy="762000"/>
          </a:xfrm>
        </p:spPr>
        <p:txBody>
          <a:bodyPr>
            <a:noAutofit/>
          </a:bodyPr>
          <a:lstStyle/>
          <a:p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3. 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Локални економски развој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8351" y="2537443"/>
            <a:ext cx="6347714" cy="3880773"/>
          </a:xfrm>
        </p:spPr>
        <p:txBody>
          <a:bodyPr>
            <a:noAutofit/>
          </a:bodyPr>
          <a:lstStyle/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59.270.788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динара</a:t>
            </a:r>
          </a:p>
          <a:p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Током редовних активности службе за ЛЕР имали смо комуникацију и састанке са потенцијалним привредним и пољопривредним инвеститорима.</a:t>
            </a:r>
          </a:p>
          <a:p>
            <a:pPr marL="452628" algn="just">
              <a:buFont typeface="Wingdings" panose="05000000000000000000" pitchFamily="2" charset="2"/>
              <a:buChar char="v"/>
            </a:pP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оквиру мера активне политике запошљавања спроводи се п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одстицање приватних послодаваца и друштвених организација за ангажовање и стручно оспособљавање лица без радног искуства за самосталан рад у струци уз финансирање ангажованих лица, финансирање зарада за лица која послодавци ангажују преко програма јавних радова, као и субвенционисање незапослених лица за самозапошљавање уз пружање стручне помоћи. </a:t>
            </a:r>
          </a:p>
          <a:p>
            <a:pPr marL="452628" algn="just">
              <a:buFont typeface="Wingdings" panose="05000000000000000000" pitchFamily="2" charset="2"/>
              <a:buChar char="v"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2020. години финансирано је 6 лица на стручној пракси код приватног послодавца, 33 лица кроз програм јавних радова и 19 незапослених  лица да покрену сопствени бизнис. </a:t>
            </a:r>
          </a:p>
          <a:p>
            <a:pPr marL="452628" algn="just">
              <a:buFont typeface="Wingdings" panose="05000000000000000000" pitchFamily="2" charset="2"/>
              <a:buChar char="v"/>
            </a:pPr>
            <a:r>
              <a:rPr lang="sr-Cyrl-C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 куповину и адаптацију производне хале (бивши „Беко“) за инвеститора „Мел текстил“ из Истанбула, са којим је потписан Меморандум о сарадњи, општини Ковин су дана 29.01.2020. године дозначена 53.000.000 динара, а 26.11.2020. године још 40.000.000 динара. </a:t>
            </a:r>
            <a:endParaRPr lang="en-US" sz="13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2628" algn="just">
              <a:buFont typeface="Wingdings" panose="05000000000000000000" pitchFamily="2" charset="2"/>
              <a:buChar char="v"/>
            </a:pP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 algn="just">
              <a:buNone/>
            </a:pPr>
            <a:r>
              <a:rPr lang="sr-Cyrl-R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452628" algn="just">
              <a:buFont typeface="Wingdings" panose="05000000000000000000" pitchFamily="2" charset="2"/>
              <a:buChar char="v"/>
            </a:pPr>
            <a:endParaRPr lang="sr-Cyrl-R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sr-Cyrl-R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109728" indent="0">
              <a:buNone/>
            </a:pPr>
            <a:endParaRPr lang="sr-Cyrl-R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2ACE3F-8F42-4228-BE0A-3519B1CF68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1143000"/>
            <a:ext cx="3505200" cy="160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3279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142999"/>
          </a:xfrm>
        </p:spPr>
        <p:txBody>
          <a:bodyPr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4. </a:t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 туризма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756410"/>
            <a:ext cx="5867400" cy="3200400"/>
          </a:xfrm>
        </p:spPr>
        <p:txBody>
          <a:bodyPr>
            <a:noAutofit/>
          </a:bodyPr>
          <a:lstStyle/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14.244.622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</a:t>
            </a:r>
          </a:p>
          <a:p>
            <a:pPr algn="just"/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јавном конкурсу, дотације за пројекте из области туризма добило је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удружења грађана.</a:t>
            </a:r>
            <a:endParaRPr lang="en-U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Током 2020. године,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због епидемије изазване вирусом 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Covid-19,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смањен је број догађаја на којима се промовише туристичка понуда општине Ковин. Туристичка организација је учествовала на Међународном сајму туризма у Београду, манифестацијама ''Карневал у Панчеву'', ''Дани вина'', ''Пливање за часни крст'', ''Ломљење божићне чеснице'', семинар ''Гастрономско наслеђе и локални прехрамбени производи у служби туризма'' и "Избор за сувенир Ковина''.</a:t>
            </a:r>
          </a:p>
          <a:p>
            <a:pPr algn="just"/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Такође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Манифестација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„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Стари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Лала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која је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Одлуком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Скупштине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општине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Ковин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19.02.2018.године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одређена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мнифестацију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значаја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општину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Ковин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ове године </a:t>
            </a:r>
            <a:r>
              <a:rPr lang="en-US" sz="1300" dirty="0" err="1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није одржала.</a:t>
            </a:r>
            <a:endParaRPr lang="en-US" sz="13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sr-Cyrl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A73FE2-8F64-4CE8-A02B-5664C2920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7375" y="152400"/>
            <a:ext cx="3659425" cy="15278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CD39FD8-AE61-41F8-997C-E979FD9C96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4800600"/>
            <a:ext cx="2037079" cy="15278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4E69FDB-95AB-4962-B9F3-1F0CED067340}"/>
              </a:ext>
            </a:extLst>
          </p:cNvPr>
          <p:cNvSpPr txBox="1"/>
          <p:nvPr/>
        </p:nvSpPr>
        <p:spPr>
          <a:xfrm>
            <a:off x="6781800" y="6328409"/>
            <a:ext cx="152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Дани вина у Делиблату</a:t>
            </a:r>
            <a:endParaRPr lang="en-US" sz="1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BCFB48A-1900-49D4-9BEB-3333042E61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581" y="2057400"/>
            <a:ext cx="1657752" cy="220999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8CAEF74-F218-411B-B345-4C891C731A50}"/>
              </a:ext>
            </a:extLst>
          </p:cNvPr>
          <p:cNvSpPr txBox="1"/>
          <p:nvPr/>
        </p:nvSpPr>
        <p:spPr>
          <a:xfrm>
            <a:off x="6781800" y="4267391"/>
            <a:ext cx="17322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Међународни сајам туризма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86B71ED-6104-4E65-9025-5DE7FAF9CB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0" y="4917280"/>
            <a:ext cx="2209800" cy="16573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354F5BB-4CB4-447B-838D-24375AE4E400}"/>
              </a:ext>
            </a:extLst>
          </p:cNvPr>
          <p:cNvSpPr txBox="1"/>
          <p:nvPr/>
        </p:nvSpPr>
        <p:spPr>
          <a:xfrm>
            <a:off x="3810000" y="6506289"/>
            <a:ext cx="2209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Пливање за часни крст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A4D8C43-7CE3-47ED-884A-8AE4680E35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6638" y="5318512"/>
            <a:ext cx="2737725" cy="1143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D265BF7-9588-48C6-9429-A1D8FACC8B66}"/>
              </a:ext>
            </a:extLst>
          </p:cNvPr>
          <p:cNvSpPr txBox="1"/>
          <p:nvPr/>
        </p:nvSpPr>
        <p:spPr>
          <a:xfrm>
            <a:off x="726638" y="6451519"/>
            <a:ext cx="27377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sz="1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Избор за сувенир Ковина</a:t>
            </a:r>
            <a:endParaRPr lang="en-US" sz="1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7259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19295" y="198437"/>
            <a:ext cx="8591550" cy="1020764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5.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Пољопривреда и рурални развој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37905" y="2967038"/>
            <a:ext cx="8686800" cy="1604962"/>
          </a:xfrm>
        </p:spPr>
        <p:txBody>
          <a:bodyPr anchor="ctr">
            <a:noAutofit/>
          </a:bodyPr>
          <a:lstStyle/>
          <a:p>
            <a:pPr marL="0" lvl="0" indent="0">
              <a:buClr>
                <a:srgbClr val="F0A22E"/>
              </a:buClr>
              <a:buNone/>
            </a:pP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srgbClr val="F0A22E"/>
              </a:buClr>
              <a:buNone/>
            </a:pPr>
            <a:r>
              <a:rPr lang="en-U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90.432.142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</a:t>
            </a:r>
          </a:p>
          <a:p>
            <a:pPr algn="just"/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остварена од закупа пољопривредног земљишта и остала буџетска средства утрошена су за пољочуварску службу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ангажован је 21 пољочувар), чишћење каналских мрежа од 22 км, плаћање накнаде за одводњавање, накнаде противградним стрелцима (19 стрелаца), као и наставак поступка комасације у катастарској општини Скореновац и Плочица.</a:t>
            </a:r>
            <a:endParaRPr lang="en-U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јавном конкурсу, дотације за пројекте из области</a:t>
            </a:r>
          </a:p>
          <a:p>
            <a:pPr marL="0" indent="0" algn="just">
              <a:buNone/>
            </a:pP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пољопривреде добило је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удружења грађана.</a:t>
            </a:r>
            <a:endParaRPr lang="en-U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Закључено је 19 уговора са лицима која су поднела захтев за  подстицајна средства за субвенционисање 	инвестиција у физичка средства пољопривредних газдинстава,  32 уговора са лицима која су поднела захтев за  	подстицајна средства за субвенционисање камата на кредите од пољопривреде и 115 уговора са лицима која су 	поднела захтев за  подстицајна средства за субвенционисање осигурања на усеве и пољопривредну имовину.</a:t>
            </a:r>
          </a:p>
        </p:txBody>
      </p:sp>
      <p:pic>
        <p:nvPicPr>
          <p:cNvPr id="1026" name="Picture 2" descr="Ð ÐµÐ·ÑÐ»ÑÐ°Ñ ÑÐ»Ð¸ÐºÐ° Ð·Ð° poljoprivreda slike">
            <a:extLst>
              <a:ext uri="{FF2B5EF4-FFF2-40B4-BE49-F238E27FC236}">
                <a16:creationId xmlns:a16="http://schemas.microsoft.com/office/drawing/2014/main" id="{A1B0F5D1-6E96-460E-90C5-83706D36A5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76" y="234522"/>
            <a:ext cx="2777029" cy="1726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red jednim umetničkim delom - pismeni sastav 3">
            <a:extLst>
              <a:ext uri="{FF2B5EF4-FFF2-40B4-BE49-F238E27FC236}">
                <a16:creationId xmlns:a16="http://schemas.microsoft.com/office/drawing/2014/main" id="{67CD555D-CD8D-42E1-A651-8E67287FD1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282385"/>
            <a:ext cx="2590800" cy="161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AE1B14-29F7-41C5-9507-DDC6FE26C5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7237" y="3424237"/>
            <a:ext cx="9525" cy="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21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457200"/>
            <a:ext cx="8229600" cy="799381"/>
          </a:xfrm>
        </p:spPr>
        <p:txBody>
          <a:bodyPr>
            <a:normAutofit/>
          </a:bodyPr>
          <a:lstStyle/>
          <a:p>
            <a:pPr algn="ctr"/>
            <a:r>
              <a:rPr lang="sr-Cyrl-RS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САДРЖАЈ:</a:t>
            </a:r>
            <a:endParaRPr lang="sr-Latn-RS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864291"/>
          </a:xfrm>
        </p:spPr>
        <p:txBody>
          <a:bodyPr>
            <a:normAutofit/>
          </a:bodyPr>
          <a:lstStyle/>
          <a:p>
            <a:r>
              <a:rPr lang="sr-Cyrl-R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Уводна реч</a:t>
            </a:r>
          </a:p>
          <a:p>
            <a:r>
              <a:rPr lang="sr-Cyrl-R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остварених текућих прихода и примања</a:t>
            </a:r>
          </a:p>
          <a:p>
            <a:r>
              <a:rPr lang="sr-Cyrl-R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Остварење прихода и примања у односу на план</a:t>
            </a:r>
          </a:p>
          <a:p>
            <a:r>
              <a:rPr lang="sr-Cyrl-R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извршених расхода и издатака</a:t>
            </a:r>
          </a:p>
          <a:p>
            <a:r>
              <a:rPr lang="sr-Cyrl-R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Извршење расхода и издатака у односу на план</a:t>
            </a:r>
          </a:p>
          <a:p>
            <a:r>
              <a:rPr lang="sr-Cyrl-R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Преглед извршења по корисницима</a:t>
            </a:r>
          </a:p>
          <a:p>
            <a:r>
              <a:rPr lang="sr-Cyrl-RS" sz="2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Преглед извршења по програмима</a:t>
            </a:r>
            <a:endParaRPr lang="sr-Latn-RS" sz="2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6824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609600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6.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Заштита животне средине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8885" y="1143000"/>
            <a:ext cx="8718889" cy="5486400"/>
          </a:xfrm>
        </p:spPr>
        <p:txBody>
          <a:bodyPr>
            <a:normAutofit/>
          </a:bodyPr>
          <a:lstStyle/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59.513.133 динара</a:t>
            </a:r>
          </a:p>
          <a:p>
            <a:pPr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Према Оперативном програму одржавања хигијене, чистоће и уредности Ковина који је донела Скупштина општине Ковин, спроводе се активности са циљем да се побољша ниво градске хигијене Ковина и да се свим грађанима обезбеди потребан ниво чистоће у оним деловима града који сви подједнако користе зарад друштвених, личних и других потреба. Радови према Оперативном програму се изводе током целе године ( ручно чишћење метлом и пражњење корпи са одвозом, ручно чишћење метлом и стругање земљаних наслага уз ивицу коловоза са одвозом и прочишћавање зелених површина, одржавање објеката и уређаја урбаног мобилијара на јавним површинама). </a:t>
            </a:r>
          </a:p>
          <a:p>
            <a:pPr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Вршено је третирање јавних површина и објеката ради сузбијања инсеката и глодара на укупној површини од 13 ха.</a:t>
            </a:r>
          </a:p>
          <a:p>
            <a:pPr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циљу заштите ваздуха извршена су мерења  механичких честица у ваздуху на </a:t>
            </a:r>
            <a:r>
              <a:rPr lang="sr-Cyrl-C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места.</a:t>
            </a:r>
          </a:p>
          <a:p>
            <a:pPr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циљу </a:t>
            </a:r>
            <a:r>
              <a:rPr lang="sr-Cyrl-C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праћења буке у животној средини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извршена су мерења буке </a:t>
            </a:r>
            <a:r>
              <a:rPr lang="sr-Cyrl-C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територији општине Ковин (10 мерних места).</a:t>
            </a: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двођење атмосферских вода је комунална делатност која подразумева </a:t>
            </a:r>
          </a:p>
          <a:p>
            <a:pPr marL="0" indent="0" algn="just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одвођење атмосферских, отпадних вода и површинских вода  са јавних </a:t>
            </a:r>
          </a:p>
          <a:p>
            <a:pPr marL="0" indent="0" algn="just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површина канализацијом, њихово пречишћавање и испуштање из мреже, </a:t>
            </a:r>
          </a:p>
          <a:p>
            <a:pPr marL="0" indent="0" algn="just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одржавање канализационе мреже, сливника и других објеката за уклањање</a:t>
            </a:r>
          </a:p>
          <a:p>
            <a:pPr marL="0" indent="0" algn="just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вода.  Послови за ову намену поверени су ЈП  "К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овински к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омуналац". </a:t>
            </a:r>
          </a:p>
          <a:p>
            <a:pPr algn="just"/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јавном конкурсу, дотације за пројекте из ове областидобило је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3 удружења грађана.</a:t>
            </a:r>
            <a:endParaRPr lang="en-U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9305" y="1828800"/>
            <a:ext cx="839847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RS" sz="13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Blog: Zašto nam je potrebno Ministarstvo zaštite životne sredine - Zelena  stranka">
            <a:extLst>
              <a:ext uri="{FF2B5EF4-FFF2-40B4-BE49-F238E27FC236}">
                <a16:creationId xmlns:a16="http://schemas.microsoft.com/office/drawing/2014/main" id="{33FB190C-030E-4834-844B-050F2A728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715" y="4343400"/>
            <a:ext cx="3200400" cy="2005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D99644F-34DC-440F-9601-AE13684C2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58578"/>
            <a:ext cx="1376363" cy="137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2694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976312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7. 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Организација саобраћаја и саобраћајна инфраструктура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6660" y="1143001"/>
            <a:ext cx="8595360" cy="5322331"/>
          </a:xfrm>
        </p:spPr>
        <p:txBody>
          <a:bodyPr>
            <a:noAutofit/>
          </a:bodyPr>
          <a:lstStyle/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Укупно утрошено  52.857.246 динара.</a:t>
            </a: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Уградња дисплеја, ограничење брзине,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набавка и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постављање лиснатих смероказа, уређење црних тачака и одржавање раскрница, током 2020. године, утицало је на свест и на обзирност учесника у саобраћају. Такође, извршена је набавка и уградња 12 сферних огледала  на територији општине Ковин . Смањен је проценат саобраћајних незгода за 10%, а број повређених у незгодама за 5%. </a:t>
            </a: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обуку родитеља за везивање дечијих седишта, набављено је 4 ауто седишта и 3 бустера, а за обуку бициклиста, набављени су такозвани трептачи. За обуку тракториста, набављени су трептачи за трактористе (46 сигналних лед лампи) Набављена су средства за опремање деце првих разреда ради безбедности у саобраћају. Обезбеђене су награде за  такмичења која се организују са циљем бољег упознавања и веће безбедности деце у саобраћају.  У циљу едукације, у септембру месецу извођена је представа «У саобраћају мозак укључи, сигурно стижеш кући» -односно снимана је видео записом, обзиром да ситуација са 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covid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вирусом није дозвољавала већа окупљања која би подразумевала извођење позоришне представе у сали  са публиком. 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Купљене су 3 интерактивне табле за школе. 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Удружење параплегичара је и ове године одржало трибину. 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потребе полиције набављена је рачунарска опрема и то: 4 монитора, 4 рачунара, 3 штампача, 2 фотокопир апарата.</a:t>
            </a:r>
            <a:endParaRPr lang="sr-Cyrl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2020. години,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извршена је санација прилазних стаза асфалтом у Ковину, Баваништу и Гају.</a:t>
            </a: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ru-RU" sz="1300" b="1" i="0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i="0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Санација паркинг простора у Ковину, Плочици и Дубовцу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ru-RU" sz="1300" i="0" u="none" strike="noStrike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Санација бетонског платоа на Старом граду у Ковину.</a:t>
            </a:r>
            <a:endParaRPr lang="en-U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95478" indent="-285750" algn="just">
              <a:buFont typeface="Courier New" panose="02070309020205020404" pitchFamily="49" charset="0"/>
              <a:buChar char="o"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Општина Ковин је закључила Уговор са предузећем „Ауто кодекс“ ДОО Београд коме је поверен посао успостављања јавног линијског приградског превоза путника на територији општине Ковин и  субвенционисање цене јавног линијског приградског превоза путника. </a:t>
            </a:r>
          </a:p>
        </p:txBody>
      </p:sp>
      <p:sp>
        <p:nvSpPr>
          <p:cNvPr id="6" name="Rectangle 5"/>
          <p:cNvSpPr/>
          <p:nvPr/>
        </p:nvSpPr>
        <p:spPr>
          <a:xfrm>
            <a:off x="-706693" y="5943600"/>
            <a:ext cx="8991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39377969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838200"/>
          </a:xfrm>
        </p:spPr>
        <p:txBody>
          <a:bodyPr>
            <a:noAutofit/>
          </a:bodyPr>
          <a:lstStyle/>
          <a:p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ПРОГРАМ 8. 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Предшколско васпитање и образовање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219199"/>
            <a:ext cx="8686800" cy="5410199"/>
          </a:xfrm>
        </p:spPr>
        <p:txBody>
          <a:bodyPr>
            <a:normAutofit fontScale="55000" lnSpcReduction="20000"/>
          </a:bodyPr>
          <a:lstStyle/>
          <a:p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84.151.551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динара.</a:t>
            </a:r>
          </a:p>
          <a:p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Обезбеђени су адекватни услови за </a:t>
            </a:r>
          </a:p>
          <a:p>
            <a:pPr marL="0" indent="0">
              <a:buNone/>
            </a:pP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васпитно-образовни рад са децом</a:t>
            </a:r>
          </a:p>
          <a:p>
            <a:pPr marL="0" indent="0">
              <a:buNone/>
            </a:pP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Проценат деце која су уписана у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предшколске установе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(Број деце која су уписана у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предшколске установе у односу на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укупан број деце у општини):</a:t>
            </a:r>
          </a:p>
          <a:p>
            <a:pPr marL="0" indent="0">
              <a:buNone/>
            </a:pP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јаслице 45%,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млађа група 47%,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средња група 48%,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старија група 48%, и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припремни предшколски програм 99%.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Због листа чекања у предшколској установи,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односно просторне немогућности да прими  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сву децу, чији су родитељи заинтересовани да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упишу децу у установу, општина је 2018. године 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започела изградњу новог објекта вртића. У току 2018.  године  изграђено је око 70% , док су у 2019. години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грађевински радови завршени.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Ове,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2020. годин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објекат је опремљен и пуштен у рад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5CFE8F-1FFA-4B95-BBE3-815F5B9E1E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1212914"/>
            <a:ext cx="3792636" cy="2133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E225A23-C52E-4047-9517-5A4213CC1B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3886199"/>
            <a:ext cx="3942732" cy="1909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0924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3863" y="152401"/>
            <a:ext cx="8591550" cy="838200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9. 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Основно образовање и васпитање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57236" y="990602"/>
            <a:ext cx="8077201" cy="51053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sr-Cyrl-RS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</a:p>
          <a:p>
            <a:endParaRPr lang="sr-Cyrl-R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7498645-9DC2-4CF4-BA3B-E16AB0604E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944398"/>
              </p:ext>
            </p:extLst>
          </p:nvPr>
        </p:nvGraphicFramePr>
        <p:xfrm>
          <a:off x="1447800" y="1019538"/>
          <a:ext cx="6938964" cy="574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9482">
                  <a:extLst>
                    <a:ext uri="{9D8B030D-6E8A-4147-A177-3AD203B41FA5}">
                      <a16:colId xmlns:a16="http://schemas.microsoft.com/office/drawing/2014/main" val="41896675"/>
                    </a:ext>
                  </a:extLst>
                </a:gridCol>
                <a:gridCol w="3469482">
                  <a:extLst>
                    <a:ext uri="{9D8B030D-6E8A-4147-A177-3AD203B41FA5}">
                      <a16:colId xmlns:a16="http://schemas.microsoft.com/office/drawing/2014/main" val="3987511115"/>
                    </a:ext>
                  </a:extLst>
                </a:gridCol>
              </a:tblGrid>
              <a:tr h="5686061">
                <a:tc>
                  <a:txBody>
                    <a:bodyPr/>
                    <a:lstStyle/>
                    <a:p>
                      <a:pPr marL="342900" marR="0" lvl="0" indent="-34290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Char char=""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A53010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Укупно утрошено 91.331.003 динара.</a:t>
                      </a:r>
                    </a:p>
                    <a:p>
                      <a:pPr marL="342900" marR="0" lvl="0" indent="-34290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Char char=""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A53010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Средства су усмерена на редовно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A53010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функционисање  10 основних школа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A53010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на територији општине Ковин.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A53010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Општина обезбеђује средства за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A53010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финансирање свих материјалних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A53010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трошкова, текућих поправки и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A53010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одржавања школа, стручног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A53010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усавршавања запослених, превоза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A53010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запослених и ученика који путују на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A53010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удаљености већој од 4 км, исплату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A53010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јубиларних награда и помоћи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A53010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запосленима, као и опремање и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A53010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инвестиционо одржавање школа.	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A53010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На територији општине основним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A53010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образовањем је било  обухваћено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A53010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2.255 ученика, од чега 1130 дечака и </a:t>
                      </a:r>
                    </a:p>
                    <a:p>
                      <a:pPr marL="0" marR="0" lvl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Clr>
                          <a:srgbClr val="A53010"/>
                        </a:buClr>
                        <a:buSzTx/>
                        <a:buFont typeface="Wingdings 3" charset="2"/>
                        <a:buNone/>
                        <a:tabLst/>
                        <a:defRPr/>
                      </a:pPr>
                      <a:r>
                        <a:rPr kumimoji="0" lang="sr-Cyrl-R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A53010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1.125 девојчица.</a:t>
                      </a:r>
                    </a:p>
                    <a:p>
                      <a:endParaRPr lang="en-US" sz="13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0"/>
                        </a:spcBef>
                      </a:pPr>
                      <a:r>
                        <a:rPr lang="ru-RU" sz="12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 се објекат Основне школе «Ђура Јакшић»</a:t>
                      </a:r>
                    </a:p>
                    <a:p>
                      <a:pPr algn="just">
                        <a:spcBef>
                          <a:spcPts val="1000"/>
                        </a:spcBef>
                      </a:pPr>
                      <a:r>
                        <a:rPr lang="ru-RU" sz="12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Ковин  снабдева топлотном енергијом за грејање</a:t>
                      </a:r>
                    </a:p>
                    <a:p>
                      <a:pPr algn="just">
                        <a:spcBef>
                          <a:spcPts val="1000"/>
                        </a:spcBef>
                      </a:pPr>
                      <a:r>
                        <a:rPr lang="ru-RU" sz="12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из градског даљинског система грејања Ковина, а</a:t>
                      </a:r>
                    </a:p>
                    <a:p>
                      <a:pPr algn="just">
                        <a:spcBef>
                          <a:spcPts val="1000"/>
                        </a:spcBef>
                      </a:pPr>
                      <a:r>
                        <a:rPr lang="ru-RU" sz="12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загревање радних просторија ученика и</a:t>
                      </a:r>
                    </a:p>
                    <a:p>
                      <a:pPr algn="just">
                        <a:spcBef>
                          <a:spcPts val="1000"/>
                        </a:spcBef>
                      </a:pPr>
                      <a:r>
                        <a:rPr lang="ru-RU" sz="12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запослених у школи последњих година је било</a:t>
                      </a:r>
                    </a:p>
                    <a:p>
                      <a:pPr algn="just">
                        <a:spcBef>
                          <a:spcPts val="1000"/>
                        </a:spcBef>
                      </a:pPr>
                      <a:r>
                        <a:rPr lang="ru-RU" sz="12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веома лоше, у 2020. години урађен је пројекат за</a:t>
                      </a:r>
                    </a:p>
                    <a:p>
                      <a:pPr algn="just">
                        <a:spcBef>
                          <a:spcPts val="1000"/>
                        </a:spcBef>
                      </a:pPr>
                      <a:r>
                        <a:rPr lang="ru-RU" sz="12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доградњу постојеће топлотне подстанице за</a:t>
                      </a:r>
                    </a:p>
                    <a:p>
                      <a:pPr algn="just">
                        <a:spcBef>
                          <a:spcPts val="1000"/>
                        </a:spcBef>
                      </a:pPr>
                      <a:r>
                        <a:rPr lang="ru-RU" sz="1200" b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грејање, чиме би се </a:t>
                      </a:r>
                      <a:r>
                        <a:rPr lang="ru-RU" sz="1200" b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обезбедила потребна</a:t>
                      </a:r>
                    </a:p>
                    <a:p>
                      <a:pPr algn="just">
                        <a:spcBef>
                          <a:spcPts val="1000"/>
                        </a:spcBef>
                      </a:pPr>
                      <a:r>
                        <a:rPr lang="ru-RU" sz="1200" b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количина топлоте.</a:t>
                      </a:r>
                      <a:endParaRPr lang="en-US" sz="12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961489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9DAC9306-759D-4704-B4C3-A2FEA07D76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7282" y="4038600"/>
            <a:ext cx="3359187" cy="250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0211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838200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10.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Средње образовање и васпитање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41852" y="1647424"/>
            <a:ext cx="8686800" cy="4525963"/>
          </a:xfrm>
        </p:spPr>
        <p:txBody>
          <a:bodyPr>
            <a:normAutofit lnSpcReduction="10000"/>
          </a:bodyPr>
          <a:lstStyle/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25.348.346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динара.</a:t>
            </a:r>
          </a:p>
          <a:p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територији општине средњим образовањем је било обухваћено 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493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ученика, од чега 2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дечак и 2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девојчица.</a:t>
            </a:r>
            <a:endParaRPr lang="sr-Cyrl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marL="109728" indent="0">
              <a:buNone/>
            </a:pPr>
            <a:endParaRPr lang="sr-Cyrl-RS" sz="13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r>
              <a:rPr lang="sr-Cyrl-RS" sz="13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109728" indent="0">
              <a:buNone/>
            </a:pP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09728" indent="0">
              <a:buNone/>
            </a:pP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Средства су била усмерена на редовно финансирање две средње школе на територији општине Ковин.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Општина обезбеђује средства за финансирање свих материјалних трошкова, текућих поправки и одржавања школа, стручног усавршавања запослених, превоза запослених, исплату јубиларних награда и помоћи запосленима, ученичке награде, судске трошкове, као и опремање и инвестиционо одржавање школа.</a:t>
            </a:r>
          </a:p>
          <a:p>
            <a:pPr marL="109728" indent="0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У Средњој стручној школи «Васа Пелагић»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започета је реконструкција бивше инкубаторске станице у наставни простор, у циљу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добијања функционалног простора, боље организације наставе у групама и простора за ученике по ИОП програму.</a:t>
            </a:r>
            <a:endParaRPr lang="sr-Cyrl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752600"/>
            <a:ext cx="86105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RS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Gimnazija i ekonomska škola &quot;Branko Radičević&quot; Kovin - zvanična stranica -  Home | Facebook">
            <a:extLst>
              <a:ext uri="{FF2B5EF4-FFF2-40B4-BE49-F238E27FC236}">
                <a16:creationId xmlns:a16="http://schemas.microsoft.com/office/drawing/2014/main" id="{61AB27DF-8C26-46F4-9A11-4DEBD6381B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24" y="2473946"/>
            <a:ext cx="3316263" cy="1910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8A51359-F236-4669-BF4E-22F5EB0693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9943" y="2480783"/>
            <a:ext cx="4264458" cy="190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6910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" y="304800"/>
            <a:ext cx="8839200" cy="838200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11.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Социјална и дечија заштита</a:t>
            </a:r>
            <a:b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74320" y="1143000"/>
            <a:ext cx="8595360" cy="5562600"/>
          </a:xfrm>
        </p:spPr>
        <p:txBody>
          <a:bodyPr>
            <a:normAutofit fontScale="25000" lnSpcReduction="20000"/>
          </a:bodyPr>
          <a:lstStyle/>
          <a:p>
            <a:r>
              <a:rPr lang="sr-Cyrl-RS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1</a:t>
            </a:r>
            <a:r>
              <a:rPr lang="en-US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24.942.055</a:t>
            </a:r>
            <a:r>
              <a:rPr lang="sr-Cyrl-RS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динара.</a:t>
            </a:r>
          </a:p>
          <a:p>
            <a:pPr algn="just"/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Програмска активност социјалне помоћи спроводи се у циљу побољшања услова живота социјално угроженог становништва и то: набавка животних намирница, набавка огрева, задовољења осталих потреба изазваних специфичним стањем или ситуацијом тешке болести, смештај у установу социјалне заштите лица која су у тешким ситуацијама, малтретирана и незбринута. Такође води се брига о деци из социјално угрожених породица, обезбеђује превоз средњошколској деци из социјално угрожених породица, школски прибор и бесплатне ужине у основним школама. </a:t>
            </a:r>
          </a:p>
          <a:p>
            <a:pPr algn="just"/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оквиру редовне делатности Црвеног крста која се састоји из програма и задатака на основу јавних овлашћења и посебних програма покривају се трошкови зарада запослених који реализују активности у области основне делатности, трошкови материјала трошкови транспортних услуга, трошкови птт услуга и трошкови услуга техничког прегледа и регистрације возила као  и трошкови горива и енергије. За потребе Народне кухиње средства се троше  за зараде ангажованих лица у кухињи и у дистрибуцији оброка на терену, трошкови материјала, за здравствене услуге, премије осигурања, трошкови горива и енергије. За реализацију услуге Помоћ и нега у кући локална самоуправа покрива само трошак зарада геронто домаћица уз минималан трошак за материјал и нафтне деривате. </a:t>
            </a:r>
          </a:p>
          <a:p>
            <a:pPr algn="just"/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Током 2019. године, број организованих акција добровољног давања крви је износио 23. </a:t>
            </a:r>
          </a:p>
          <a:p>
            <a:pPr algn="just"/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Услуге Народне кухиње користило је 440 лица, припремљено је  114.</a:t>
            </a:r>
            <a:r>
              <a:rPr lang="en-US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оброка,</a:t>
            </a:r>
          </a:p>
          <a:p>
            <a:pPr marL="0" indent="0" algn="just">
              <a:buNone/>
            </a:pPr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а </a:t>
            </a:r>
            <a:r>
              <a:rPr lang="en-US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лица је носило топли оброк на кућну адресу.</a:t>
            </a:r>
          </a:p>
          <a:p>
            <a:pPr marL="0" indent="0" algn="just">
              <a:buNone/>
            </a:pPr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Геронто служба је радила са </a:t>
            </a:r>
            <a:r>
              <a:rPr lang="en-US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геронто домаћица. </a:t>
            </a:r>
          </a:p>
          <a:p>
            <a:pPr marL="0" indent="0">
              <a:buNone/>
            </a:pPr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Број корисника по геронто домаћици је 10.</a:t>
            </a:r>
          </a:p>
          <a:p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Повећан је број деце која користе дневни боравак за лица са сметњама у развоју на 26.</a:t>
            </a:r>
          </a:p>
          <a:p>
            <a:r>
              <a:rPr lang="sr-Cyrl-RS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Реализоване су активности на унапређењу здравствене и социјалне заштите, као и на унапређењу услова становања Рома. Извршена је адаптација 6 стамбених објеката, 14 домаћинстава прикључено је на водоводну мрежу, 2 на канализациону и 2 на електро мрежу. </a:t>
            </a:r>
          </a:p>
          <a:p>
            <a:r>
              <a:rPr lang="sr-Cyrl-RS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са овог програма реализована су и за набавку грађевинског материјала у циљу побољшања услова становања избеглих и расељених лица.</a:t>
            </a:r>
          </a:p>
          <a:p>
            <a:r>
              <a:rPr lang="ru-RU" sz="4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Обезбеђене су награде за вуковце и остале награде за такмичења; смештај ученика са посебним потребама у дом, превоз ђака са посебним потребама, превоз основаца и средњошколаца и превоз средњошколаца који похађају наставу на језицима националних мањина. По јавном конкурсу, дотације за пројекте из области социјалне и дечије заштите добило је 12 удружења грађана. </a:t>
            </a:r>
          </a:p>
          <a:p>
            <a:pPr marL="109728" indent="0">
              <a:buNone/>
            </a:pPr>
            <a:endParaRPr lang="sr-Cyrl-RS" dirty="0"/>
          </a:p>
        </p:txBody>
      </p:sp>
      <p:sp>
        <p:nvSpPr>
          <p:cNvPr id="5" name="Rectangle 4"/>
          <p:cNvSpPr/>
          <p:nvPr/>
        </p:nvSpPr>
        <p:spPr>
          <a:xfrm>
            <a:off x="304800" y="1600200"/>
            <a:ext cx="868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947300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609600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12. 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Здравствена заштита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-23901" y="1143000"/>
            <a:ext cx="8869680" cy="5715000"/>
          </a:xfrm>
        </p:spPr>
        <p:txBody>
          <a:bodyPr>
            <a:noAutofit/>
          </a:bodyPr>
          <a:lstStyle/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је реализовано 65.269.364 динара, </a:t>
            </a:r>
          </a:p>
          <a:p>
            <a:pPr marL="0" indent="0">
              <a:buNone/>
            </a:pP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од чега је 39.187.736 динара утрошено за измирење дуговања </a:t>
            </a:r>
          </a:p>
          <a:p>
            <a:pPr marL="0" indent="0">
              <a:buNone/>
            </a:pP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апотеке Дома здравља према добављачу Феникс.</a:t>
            </a:r>
          </a:p>
          <a:p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 минулој,  2020 . години посматрана програмска </a:t>
            </a:r>
          </a:p>
          <a:p>
            <a:pPr marL="109728" indent="0" algn="just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активност се реализовала у складу са планираном динамиком. </a:t>
            </a:r>
          </a:p>
          <a:p>
            <a:pPr marL="109728" indent="0" algn="just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Са седморо запослених су склопљени уговори </a:t>
            </a:r>
          </a:p>
          <a:p>
            <a:pPr marL="109728" indent="0" algn="just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 раду на одређено време чије се зараде и накнаде зарада</a:t>
            </a:r>
          </a:p>
          <a:p>
            <a:pPr marL="109728" indent="0" algn="just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финансирају из Буџета општине Ковин за 2020.годину. </a:t>
            </a:r>
          </a:p>
          <a:p>
            <a:pPr marL="109728" indent="0" algn="just">
              <a:buNone/>
            </a:pP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По питању осигурања зграда, уговорене обавезе по наведеним полисама за посматрану годину су реализоване у      потпуности.  За извршење послова из домена специјалистичких грана медицине, ангажовано је два лекара специјалисте (по основу Уговора о привременим и повременим пословима)  за чијим радом постоји оправдана потреба: интерниста  и оториноларинголог.</a:t>
            </a:r>
          </a:p>
          <a:p>
            <a:pPr marL="395478" indent="-285750"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Утврђивање узрока и времена смрти лица умрлих ван здравствене установе - Мртвозорство, реализује се у континуитету у току године а у зависности од потреба. У току 2020. године извршено је 270 мртвозорстава. </a:t>
            </a:r>
          </a:p>
          <a:p>
            <a:pPr marL="395478" indent="-285750"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Током 2020. године прегледано је 2.683 пацијената са сумњом на 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19.</a:t>
            </a:r>
          </a:p>
          <a:p>
            <a:pPr marL="395478" indent="-285750"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Набављено је једно половно санитетско возило,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 ултразвучни апарат за радиологију,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обновљена рачунарска опрема и набављене униформе за 155 запослених.</a:t>
            </a:r>
            <a:endParaRPr lang="en-U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95478" indent="-285750"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Крајем 2020. године извршена је реконструкција грејања и уградња гасног котла у ЗС у Баваништу.</a:t>
            </a:r>
          </a:p>
          <a:p>
            <a:pPr marL="395478" indent="-285750" algn="just"/>
            <a:r>
              <a:rPr lang="ru-RU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Такође, у другој половини 2020. године извршена је уградња гасног котла и система грејања у део новосаграђеног објекта физикалне медицине.</a:t>
            </a:r>
            <a:endParaRPr lang="sr-Cyrl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17FC09-FB07-4DF7-AE5E-A5481F0C5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990600"/>
            <a:ext cx="30988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3483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619506"/>
          </a:xfrm>
        </p:spPr>
        <p:txBody>
          <a:bodyPr>
            <a:noAutofit/>
          </a:bodyPr>
          <a:lstStyle/>
          <a:p>
            <a: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13.</a:t>
            </a:r>
            <a:b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Развој културе и информисања</a:t>
            </a:r>
            <a:endParaRPr lang="sr-Latn-R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1" y="1143000"/>
            <a:ext cx="8458200" cy="5715000"/>
          </a:xfrm>
        </p:spPr>
        <p:txBody>
          <a:bodyPr>
            <a:normAutofit/>
          </a:bodyPr>
          <a:lstStyle/>
          <a:p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85.105.251 динар.</a:t>
            </a:r>
          </a:p>
          <a:p>
            <a:pPr algn="just"/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Додељена су новчана средстава на конкурсу за 9 удружења грађана која реализују пројекте везане за културне манифестације, као и средства за 13 корисника (аматерска позоришта и КУД-ови) 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циљу </a:t>
            </a:r>
            <a:r>
              <a:rPr lang="en-US" sz="13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културно</a:t>
            </a:r>
            <a:r>
              <a:rPr lang="en-U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13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уметничког</a:t>
            </a:r>
            <a:r>
              <a:rPr lang="en-U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аматеризма</a:t>
            </a:r>
            <a:r>
              <a:rPr lang="en-U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20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300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години</a:t>
            </a: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општини Ковин.</a:t>
            </a:r>
          </a:p>
          <a:p>
            <a:pPr algn="just"/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Подржано је 13 пројеката верских заједница, а на конкурсу у циљу информисања грађана  подржано је 10 програмских садржаја.</a:t>
            </a:r>
          </a:p>
          <a:p>
            <a:pPr algn="just"/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Завршени су радови на санацији биоскопа у Дубовцу и Делиблату, као и санација крова Дома културе у  Малом Баваништу и фасада на Дому омладине у Плочици.</a:t>
            </a:r>
          </a:p>
          <a:p>
            <a:pPr algn="just"/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Настављени су обимни и сложени радови на згради Библиотеке у Ковину.</a:t>
            </a:r>
          </a:p>
          <a:p>
            <a:pPr algn="just"/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Центру за културу реализовано је 89 филмских пројекција за децу и 212 за одрасле, затим 4 позоришне представе, 18 ликовних изложби и 3 трибине. Због настале ситуације у вези са вирусом </a:t>
            </a:r>
            <a:r>
              <a:rPr lang="sr-Latn-R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 19</a:t>
            </a:r>
            <a:r>
              <a:rPr lang="en-U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манифестација </a:t>
            </a: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«Ковинско културно лето»,  фестивал "Клинци певају хитове«, музички фестивал «Бомб» и позоришни фестивал «Копс» нису одржани. Међународни фестивал традиционалне музике «Срма» реализован је делимично )</a:t>
            </a:r>
            <a:r>
              <a:rPr lang="en-U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 у фебруару</a:t>
            </a:r>
            <a:r>
              <a:rPr lang="en-U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Кавадарцима</a:t>
            </a: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не и у новембру у Ковину).  </a:t>
            </a:r>
            <a:endParaRPr lang="en-US" sz="13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 поштовање свих мера, на Октобарском ликовном салону излагало је 86 излагача, док су се ковинској публици представила 3 «мајстора српске фотографије».   "Монографија Ковина" са најзначајнијим догађајима и историјским подацима о нашем граду, упознала је око 100 посетилаца.  </a:t>
            </a:r>
          </a:p>
          <a:p>
            <a:pPr algn="just"/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Библиотеци са огранцима реализовани су програми књижевних вечери, као и набавка нових књига. </a:t>
            </a:r>
          </a:p>
          <a:p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sr-Cyrl-R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E8246E-9768-4BD7-9641-441116245C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5648845"/>
            <a:ext cx="1828800" cy="12201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2B71AB-447E-437C-BF41-DCB60F5F33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5644639"/>
            <a:ext cx="2743200" cy="12493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82497A-773C-4E97-8E62-E94316CBA4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925" y="5689326"/>
            <a:ext cx="2633965" cy="11391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4DF6709-12CB-4F0E-88CC-4DEACE50DF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5600" y="228601"/>
            <a:ext cx="1504950" cy="112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3547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685800"/>
          </a:xfrm>
        </p:spPr>
        <p:txBody>
          <a:bodyPr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14. </a:t>
            </a:r>
            <a:b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Развој спорта и омладине</a:t>
            </a:r>
            <a:endParaRPr lang="sr-Latn-R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80975" y="1295400"/>
            <a:ext cx="8686800" cy="5333999"/>
          </a:xfrm>
        </p:spPr>
        <p:txBody>
          <a:bodyPr>
            <a:normAutofit/>
          </a:bodyPr>
          <a:lstStyle/>
          <a:p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</a:t>
            </a:r>
            <a:r>
              <a:rPr lang="en-U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50.738.633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</a:t>
            </a:r>
          </a:p>
          <a:p>
            <a:pPr algn="just"/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територији Општине, интерес грађана у области спорта остварује се преко 26 спортских организација. Пружана је подршка у раду спортским организацијама, савезима и удружењима (31 удружење грађана у области спорта).</a:t>
            </a:r>
          </a:p>
          <a:p>
            <a:pPr algn="just"/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Савет за младе, који </a:t>
            </a:r>
            <a:r>
              <a:rPr lang="ru-RU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пружа подршку активном укључивању младих у различите друштвене активности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доделио  је 3 награде за најуспешније ученике – ђаке генерације.   Број младих који су пратили </a:t>
            </a:r>
            <a:r>
              <a:rPr lang="en-U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ктивности овог Савета на друштвеним мрежама био је  око 15.000, док је њих 304 присуствовало едукативним  радионицама и предавањима.</a:t>
            </a:r>
          </a:p>
          <a:p>
            <a:pPr algn="just"/>
            <a:r>
              <a:rPr lang="sr-Cyrl-RS" sz="13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обе средње школе Општине, од стране Савета за младе, обезбеђени су спортски реквизити за којима су исказале потребу.</a:t>
            </a:r>
          </a:p>
          <a:p>
            <a:endParaRPr lang="sr-Cyrl-R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4BC3B5-39E9-49B9-94FB-547A8BA87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755821"/>
            <a:ext cx="2599849" cy="254199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D39E496-BDDC-4E0C-ABD2-0FC3EEF45D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9362" y="3755821"/>
            <a:ext cx="2538413" cy="25419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2E3127-AA1C-4953-B2F9-EB7C960893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8318" y="3755821"/>
            <a:ext cx="2538413" cy="2509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6030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914400"/>
          </a:xfrm>
        </p:spPr>
        <p:txBody>
          <a:bodyPr>
            <a:no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15. </a:t>
            </a:r>
            <a:b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Опште услуге локалне самоуправе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1344105"/>
            <a:ext cx="7924800" cy="2895600"/>
          </a:xfrm>
        </p:spPr>
        <p:txBody>
          <a:bodyPr>
            <a:normAutofit/>
          </a:bodyPr>
          <a:lstStyle/>
          <a:p>
            <a:pPr algn="just"/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1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93.142.938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</a:t>
            </a:r>
            <a:r>
              <a:rPr lang="en-U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C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Овим програмом обухваћено је континуирано функционисање органа јединице локалне самоуправе.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Током 2020. године, обим посла и активности били су у складу са новонасталом ситуацијом услед вируса 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 19. </a:t>
            </a:r>
            <a:r>
              <a:rPr lang="sr-Cyrl-C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just"/>
            <a:r>
              <a:rPr lang="sr-Cyrl-C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Овај програм обухвата и трошкове функционисања 10 месних заједница, инспекцијских послова, управљање у ванредним ситуацијама, средства намењена националним саветима националних мањина, као и средства која се одвајају у буџетске резерве ( текућу и сталну).</a:t>
            </a:r>
          </a:p>
          <a:p>
            <a:pPr algn="just"/>
            <a:r>
              <a:rPr lang="sr-Cyrl-C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Манифестације планиране овим програмом су  или одржане у мањем обиму или нису уопште одржане, због епидемиолошке ситуације. </a:t>
            </a:r>
          </a:p>
          <a:p>
            <a:pPr algn="just"/>
            <a:r>
              <a:rPr lang="sr-Cyrl-C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2020. години су спроведени Избори за посланике Скупштине Аутономне Покрајине Војводине и посланике Народне скупштине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Републике Србије.</a:t>
            </a:r>
            <a:endParaRPr lang="sr-Cyrl-RS" dirty="0"/>
          </a:p>
          <a:p>
            <a:pPr marL="109728" indent="0">
              <a:buNone/>
            </a:pPr>
            <a:endParaRPr lang="sr-Cyrl-RS" dirty="0"/>
          </a:p>
        </p:txBody>
      </p:sp>
      <p:pic>
        <p:nvPicPr>
          <p:cNvPr id="1026" name="Picture 2" descr="Kovin: Radno vreme ugostiteljskih i trgovinskih objekata od 8 do 18 sati |  podunavlje.info">
            <a:extLst>
              <a:ext uri="{FF2B5EF4-FFF2-40B4-BE49-F238E27FC236}">
                <a16:creationId xmlns:a16="http://schemas.microsoft.com/office/drawing/2014/main" id="{592F657A-CD65-4843-84F2-0160033730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440809"/>
            <a:ext cx="4038600" cy="230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7336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685800"/>
          </a:xfrm>
        </p:spPr>
        <p:txBody>
          <a:bodyPr>
            <a:normAutofit/>
          </a:bodyPr>
          <a:lstStyle/>
          <a:p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Уводна реч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74320" y="1295400"/>
            <a:ext cx="8595360" cy="494080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sr-Cyrl-R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Поштовани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Cyrl-RS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Презентација која је пред вама има за циљ да вам на што једноставнији и приступачнији начин прикаже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који начин је претходне године утрошен новац из буџета наше општине. Намера нам је да Вам на сажет и јасан начин прикажемо колико је остварено прихода и примања као и колико је утрошено расхода и издатака у претходној години како по буџетским корисницима тако и по програмима. </a:t>
            </a:r>
            <a:endParaRPr lang="en-US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sr-Cyrl-R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Презентација, на једноставан начин, приказује Консолидовани завршни рачун за 20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sr-Cyrl-R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годину, што заначи да приказује све приходе и примања и расходе и издатке из буџета општине, од суфицита из ранијих година, донација и добровољних трансфера, трансфера са виших нивоа власти (Републике и Покрајине), родитељског динара и сопствених прихода буџетских корисника.   </a:t>
            </a:r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Cyrl-RS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sr-Cyrl-RS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Циљ нам је да у будућности даље унапредимо сарадњу локалне самоуправе и грађана како у креирању буџета тако и у другим сегментима живота у локалној заједници. Један од начина је и транспарентност трошења буџетских средстава чији приказ је пред Вама. </a:t>
            </a:r>
          </a:p>
          <a:p>
            <a:pPr marL="0" indent="0" algn="r">
              <a:buNone/>
            </a:pPr>
            <a:r>
              <a:rPr lang="sr-Cyrl-RS" sz="34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endParaRPr lang="sr-Cyrl-RS" dirty="0"/>
          </a:p>
          <a:p>
            <a:endParaRPr lang="sr-Cyrl-RS" dirty="0"/>
          </a:p>
          <a:p>
            <a:endParaRPr lang="sr-Latn-R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7887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209211"/>
          </a:xfrm>
        </p:spPr>
        <p:txBody>
          <a:bodyPr>
            <a:noAutofit/>
          </a:bodyPr>
          <a:lstStyle/>
          <a:p>
            <a:b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16. 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Политички систем локалне самоуправе</a:t>
            </a:r>
            <a:b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sr-Cyrl-R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85800" y="1600201"/>
            <a:ext cx="7924800" cy="1833562"/>
          </a:xfrm>
        </p:spPr>
        <p:txBody>
          <a:bodyPr/>
          <a:lstStyle/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утрошено 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39.835.470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</a:t>
            </a:r>
          </a:p>
          <a:p>
            <a:r>
              <a:rPr lang="sr-Cyrl-C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Скупштине општине Ковин обављала је делатности из своје надлежности у складу са Законом о локалној самоуправи и Статутом општине. </a:t>
            </a:r>
          </a:p>
          <a:p>
            <a:r>
              <a:rPr lang="sr-Cyrl-C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оквиру овог програма приказани су трошкови  рада извршних органа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O</a:t>
            </a:r>
            <a:r>
              <a:rPr lang="sr-Cyrl-C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бележавање значајних датума у Општини</a:t>
            </a:r>
            <a:r>
              <a:rPr lang="sr-Latn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било је у складу са ситуацијом услед пандемије.</a:t>
            </a:r>
          </a:p>
          <a:p>
            <a:r>
              <a:rPr lang="sr-Cyrl-RS" sz="13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2020. години спроведени су  избори за одборнике Скупштине општине Ковин.</a:t>
            </a:r>
            <a:endParaRPr lang="sr-Cyrl-CS" sz="13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sr-Cyrl-RS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938736-177A-454E-A384-406FDFE25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237" y="3424237"/>
            <a:ext cx="9525" cy="95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A95788F-5BA1-4323-98B1-E98E75A022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9637" y="3576637"/>
            <a:ext cx="9525" cy="95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84BFD9C-EB27-4AE2-98F5-B714C1BA50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3487726"/>
            <a:ext cx="3124475" cy="14653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7FE5251-D90A-4C60-A4D7-94E181C8ED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5030985"/>
            <a:ext cx="2743201" cy="18270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392395-FA4D-49A1-B3A6-0AEA36212F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0200" y="5030985"/>
            <a:ext cx="3596518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4293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219200"/>
            <a:ext cx="6934200" cy="1066801"/>
          </a:xfrm>
        </p:spPr>
        <p:txBody>
          <a:bodyPr>
            <a:noAutofit/>
          </a:bodyPr>
          <a:lstStyle/>
          <a:p>
            <a:pPr algn="ctr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Захваљујемо Вам се што сте издвојили време и пажљиво прегледали презентацију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295401" y="2133600"/>
            <a:ext cx="7239000" cy="3777622"/>
          </a:xfrm>
        </p:spPr>
        <p:txBody>
          <a:bodyPr>
            <a:normAutofit/>
          </a:bodyPr>
          <a:lstStyle/>
          <a:p>
            <a:endParaRPr lang="en-US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Cyrl-RS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Уколико сте заинтересовани да погледате Одлуку о завршном рачуну општине Ковин за 2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020</a:t>
            </a:r>
            <a:r>
              <a:rPr lang="sr-Cyrl-R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годину, са свим пратећим документима у целини, исту можете преузети на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страници: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www.kovin.org.rs</a:t>
            </a:r>
          </a:p>
          <a:p>
            <a:endParaRPr lang="sr-Cyrl-RS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Уколико имате питања у вези са  Водичем/презентацијом или Одлуком о завршном рачуну, можете нам писати на адресу: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trezor@kovin.rs</a:t>
            </a:r>
            <a:r>
              <a:rPr lang="sr-Cyrl-RS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оставити контакт податке за достављање одговора.</a:t>
            </a:r>
            <a:endParaRPr lang="sr-Latn-RS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115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7200"/>
            <a:ext cx="6347713" cy="1320800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</a:rPr>
              <a:t>СТРУКТУРА ОСТВАРЕНИХ ТЕКУЋИХ ПРИХОДА И ПРИМАЊА</a:t>
            </a:r>
            <a:endParaRPr lang="sr-Latn-C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5590712"/>
              </p:ext>
            </p:extLst>
          </p:nvPr>
        </p:nvGraphicFramePr>
        <p:xfrm>
          <a:off x="609600" y="1930400"/>
          <a:ext cx="7086600" cy="4111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ОСТВАРЕНИХ ТЕКУЋИХ ПРИХОДА И ПРИМАЊА</a:t>
            </a:r>
            <a:endParaRPr lang="sr-Latn-C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D690970-CB48-4F14-9964-6D469EC66B8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5475962"/>
              </p:ext>
            </p:extLst>
          </p:nvPr>
        </p:nvGraphicFramePr>
        <p:xfrm>
          <a:off x="1143000" y="1752600"/>
          <a:ext cx="6711885" cy="4269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1005"/>
            <a:ext cx="7543800" cy="988195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ОСТВАРЕЊЕ ТЕКУЋИХ ПРИХОДА И ПРИМАЊА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ОДНОСУ НА ПЛАН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A075F6CB-328C-4702-A975-F9083C9F0E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2906525"/>
              </p:ext>
            </p:extLst>
          </p:nvPr>
        </p:nvGraphicFramePr>
        <p:xfrm>
          <a:off x="304800" y="1554162"/>
          <a:ext cx="8686800" cy="4770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3170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1005"/>
            <a:ext cx="7543800" cy="988195"/>
          </a:xfrm>
        </p:spPr>
        <p:txBody>
          <a:bodyPr>
            <a:normAutofit fontScale="90000"/>
          </a:bodyPr>
          <a:lstStyle/>
          <a:p>
            <a:pPr algn="ctr"/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УПОРЕДНИ ПРИКАЗ ОСТВАРЕЊА ТЕКУЋИХ ПРИХОДА И ПРИМАЊА</a:t>
            </a:r>
            <a:b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2019. И 2020. ГОДИНИ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A075F6CB-328C-4702-A975-F9083C9F0E1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4544125"/>
              </p:ext>
            </p:extLst>
          </p:nvPr>
        </p:nvGraphicFramePr>
        <p:xfrm>
          <a:off x="304800" y="1554162"/>
          <a:ext cx="8686800" cy="4770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23703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D02CA-25E1-4859-B412-C672BD740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68450"/>
            <a:ext cx="6347713" cy="1320800"/>
          </a:xfrm>
        </p:spPr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УКУПНО ОСТВАРЕНИ ПРИХОДИ И ПРИМАЊА</a:t>
            </a:r>
            <a:endParaRPr lang="sr-Latn-RS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1AD286-5922-41BA-A6BA-35A8114FC6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694238"/>
          </a:xfrm>
        </p:spPr>
        <p:txBody>
          <a:bodyPr>
            <a:normAutofit/>
          </a:bodyPr>
          <a:lstStyle/>
          <a:p>
            <a:pPr algn="just"/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Поред остварених текућих прихода и примања у 20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години у износу од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1.194.551.222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динара, општина Ковин је из ранијих година пренела неутрошена средства, или суфицит, у износу од 307.639.436 динара (утрошено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193.015.398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динара). Тако је током 20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.године општина располагала са укупним средствима од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502.190.658 динара.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Cyrl-R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Cyrl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sr-Cyrl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Текући приходи 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            Суфицит из    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УКУПНО</a:t>
            </a:r>
          </a:p>
          <a:p>
            <a:pPr algn="just"/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 примања              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ранијих година         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sr-Cyrl-RS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остварена средства   </a:t>
            </a:r>
            <a:endParaRPr lang="sr-Latn-RS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325036A-03FD-44DD-9732-172F8C33289D}"/>
              </a:ext>
            </a:extLst>
          </p:cNvPr>
          <p:cNvSpPr/>
          <p:nvPr/>
        </p:nvSpPr>
        <p:spPr>
          <a:xfrm>
            <a:off x="304800" y="3009900"/>
            <a:ext cx="1828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1.194.551.222 </a:t>
            </a:r>
            <a:endParaRPr lang="sr-Latn-R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ADBD174-E418-44EC-AAE3-15E044F9170E}"/>
              </a:ext>
            </a:extLst>
          </p:cNvPr>
          <p:cNvSpPr/>
          <p:nvPr/>
        </p:nvSpPr>
        <p:spPr>
          <a:xfrm>
            <a:off x="3304938" y="3009900"/>
            <a:ext cx="1764792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307.639.436</a:t>
            </a:r>
            <a:endParaRPr lang="sr-Latn-RS" dirty="0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A7593BC-793F-4C10-837F-93E4471EFACB}"/>
              </a:ext>
            </a:extLst>
          </p:cNvPr>
          <p:cNvSpPr/>
          <p:nvPr/>
        </p:nvSpPr>
        <p:spPr>
          <a:xfrm>
            <a:off x="2207697" y="3195054"/>
            <a:ext cx="911643" cy="4678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+</a:t>
            </a:r>
            <a:endParaRPr lang="sr-Latn-R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199C6AB-F518-4036-90B6-99075B64389E}"/>
              </a:ext>
            </a:extLst>
          </p:cNvPr>
          <p:cNvSpPr/>
          <p:nvPr/>
        </p:nvSpPr>
        <p:spPr>
          <a:xfrm>
            <a:off x="6241068" y="2981949"/>
            <a:ext cx="1764792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1.502.190.658 </a:t>
            </a:r>
            <a:endParaRPr lang="sr-Latn-RS" dirty="0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4280268-402A-4B5B-8818-48B6891097EE}"/>
              </a:ext>
            </a:extLst>
          </p:cNvPr>
          <p:cNvSpPr/>
          <p:nvPr/>
        </p:nvSpPr>
        <p:spPr>
          <a:xfrm>
            <a:off x="5181600" y="3167103"/>
            <a:ext cx="911643" cy="4678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/>
              <a:t>+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334248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sr-Cyrl-RS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ИЗВРШЕНИХ РАСХОДА И ИЗДАТАКА БУЏЕТА</a:t>
            </a:r>
            <a:endParaRPr lang="sr-Latn-CS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8668537"/>
              </p:ext>
            </p:extLst>
          </p:nvPr>
        </p:nvGraphicFramePr>
        <p:xfrm>
          <a:off x="990600" y="1905000"/>
          <a:ext cx="6553200" cy="4111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1992</TotalTime>
  <Words>3778</Words>
  <Application>Microsoft Office PowerPoint</Application>
  <PresentationFormat>On-screen Show (4:3)</PresentationFormat>
  <Paragraphs>273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Arial</vt:lpstr>
      <vt:lpstr>Calibri</vt:lpstr>
      <vt:lpstr>Century Gothic</vt:lpstr>
      <vt:lpstr>Courier New</vt:lpstr>
      <vt:lpstr>Times New Roman</vt:lpstr>
      <vt:lpstr>Wingdings</vt:lpstr>
      <vt:lpstr>Wingdings 3</vt:lpstr>
      <vt:lpstr>Wisp</vt:lpstr>
      <vt:lpstr>ОПШТИНА КОВИН   ГРАЂАНСКИ ВОДИЧ  КРОЗ ОДЛУКУ О ЗАВРШНОМ РАЧУНУ БУЏЕТА  ЗА 2020. ГОДИНУ</vt:lpstr>
      <vt:lpstr>САДРЖАЈ:</vt:lpstr>
      <vt:lpstr>Уводна реч</vt:lpstr>
      <vt:lpstr>СТРУКТУРА ОСТВАРЕНИХ ТЕКУЋИХ ПРИХОДА И ПРИМАЊА</vt:lpstr>
      <vt:lpstr>СТРУКТУРА ОСТВАРЕНИХ ТЕКУЋИХ ПРИХОДА И ПРИМАЊА</vt:lpstr>
      <vt:lpstr>ОСТВАРЕЊЕ ТЕКУЋИХ ПРИХОДА И ПРИМАЊА  У ОДНОСУ НА ПЛАН</vt:lpstr>
      <vt:lpstr>УПОРЕДНИ ПРИКАЗ ОСТВАРЕЊА ТЕКУЋИХ ПРИХОДА И ПРИМАЊА У 2019. И 2020. ГОДИНИ</vt:lpstr>
      <vt:lpstr>УКУПНО ОСТВАРЕНИ ПРИХОДИ И ПРИМАЊА</vt:lpstr>
      <vt:lpstr>СТРУКТУРА ИЗВРШЕНИХ РАСХОДА И ИЗДАТАКА БУЏЕТА</vt:lpstr>
      <vt:lpstr>СТРУКТУРА ИЗВРШЕНИХ РАСХОДА И ИЗДАТАКА БУЏЕТА</vt:lpstr>
      <vt:lpstr>ИЗВРШЕЊЕ РАСХОДА И ИЗДАТАКА  У ОДНОСУ НА ПЛАН</vt:lpstr>
      <vt:lpstr>ПРЕГЛЕД ИЗВРШЕЊА ПО КОРИСНИЦИМА</vt:lpstr>
      <vt:lpstr>ГРАФИЧКИ ПРИКАЗ ИЗВРШЕЊА  ПО КОРИСНИЦИМА </vt:lpstr>
      <vt:lpstr>ПРЕГЛЕД ИЗВРШЕЊА  ПО ПРОГРАМИМА</vt:lpstr>
      <vt:lpstr>ПРОГРАМ 1. Становање, урбанизам и просторно планирање</vt:lpstr>
      <vt:lpstr>ПРОГРАМ 2.  Комуналне делатности </vt:lpstr>
      <vt:lpstr>ПРОГРАМ 3.  Локални економски развој</vt:lpstr>
      <vt:lpstr>               ПРОГРАМ 4.                 Развој туризма</vt:lpstr>
      <vt:lpstr>              ПРОГРАМ 5.               Пољопривреда и рурални развој </vt:lpstr>
      <vt:lpstr>              ПРОГРАМ 6.               Заштита животне средине</vt:lpstr>
      <vt:lpstr>             ПРОГРАМ 7.               Организација саобраћаја и саобраћајна инфраструктура</vt:lpstr>
      <vt:lpstr>              ПРОГРАМ 8.                Предшколско васпитање и образовање</vt:lpstr>
      <vt:lpstr>              ПРОГРАМ 9.                Основно образовање и васпитање</vt:lpstr>
      <vt:lpstr>               ПРОГРАМ 10.                Средње образовање и васпитање</vt:lpstr>
      <vt:lpstr>                ПРОГРАМ 11.                 Социјална и дечија заштита </vt:lpstr>
      <vt:lpstr>              ПРОГРАМ 12.                Здравствена заштита</vt:lpstr>
      <vt:lpstr>             ПРОГРАМ 13.              Развој културе и информисања</vt:lpstr>
      <vt:lpstr>              ПРОГРАМ 14.                Развој спорта и омладине</vt:lpstr>
      <vt:lpstr>             ПРОГРАМ 15.               Опште услуге локалне самоуправе</vt:lpstr>
      <vt:lpstr>              ПРОГРАМ 16.               Политички систем локалне самоуправе   </vt:lpstr>
      <vt:lpstr>         Захваљујемо Вам се што сте издвојили време и пажљиво прегледали презентацију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КОНСОЛИДОВАНИ ЗАВРШНИ РАЧУН БУЏЕТА ОПШТИНЕ ВЕЛИКО ГРАДИШТЕ ЗА 2014.ГОДИНУ</dc:title>
  <dc:creator>JPantic</dc:creator>
  <cp:lastModifiedBy>Opstinska Uprava Kovin</cp:lastModifiedBy>
  <cp:revision>269</cp:revision>
  <cp:lastPrinted>2021-05-10T05:47:36Z</cp:lastPrinted>
  <dcterms:created xsi:type="dcterms:W3CDTF">2006-08-16T00:00:00Z</dcterms:created>
  <dcterms:modified xsi:type="dcterms:W3CDTF">2021-05-17T09:50:52Z</dcterms:modified>
</cp:coreProperties>
</file>