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5.xml" ContentType="application/vnd.openxmlformats-officedocument.drawingml.chart+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9" r:id="rId1"/>
  </p:sldMasterIdLst>
  <p:sldIdLst>
    <p:sldId id="264" r:id="rId2"/>
    <p:sldId id="293" r:id="rId3"/>
    <p:sldId id="294" r:id="rId4"/>
    <p:sldId id="257" r:id="rId5"/>
    <p:sldId id="258" r:id="rId6"/>
    <p:sldId id="295" r:id="rId7"/>
    <p:sldId id="298" r:id="rId8"/>
    <p:sldId id="260" r:id="rId9"/>
    <p:sldId id="267" r:id="rId10"/>
    <p:sldId id="296" r:id="rId11"/>
    <p:sldId id="270" r:id="rId12"/>
    <p:sldId id="262" r:id="rId13"/>
    <p:sldId id="297" r:id="rId14"/>
    <p:sldId id="272" r:id="rId15"/>
    <p:sldId id="273" r:id="rId16"/>
    <p:sldId id="274" r:id="rId17"/>
    <p:sldId id="282" r:id="rId18"/>
    <p:sldId id="281" r:id="rId19"/>
    <p:sldId id="280" r:id="rId20"/>
    <p:sldId id="279" r:id="rId21"/>
    <p:sldId id="278" r:id="rId22"/>
    <p:sldId id="277" r:id="rId23"/>
    <p:sldId id="276" r:id="rId24"/>
    <p:sldId id="275" r:id="rId25"/>
    <p:sldId id="288" r:id="rId26"/>
    <p:sldId id="287" r:id="rId27"/>
    <p:sldId id="286" r:id="rId28"/>
    <p:sldId id="285" r:id="rId29"/>
    <p:sldId id="284" r:id="rId30"/>
    <p:sldId id="29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744" autoAdjust="0"/>
  </p:normalViewPr>
  <p:slideViewPr>
    <p:cSldViewPr>
      <p:cViewPr varScale="1">
        <p:scale>
          <a:sx n="96" d="100"/>
          <a:sy n="96" d="100"/>
        </p:scale>
        <p:origin x="142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4.xml.rels><?xml version="1.0" encoding="UTF-8" standalone="yes"?>
<Relationships xmlns="http://schemas.openxmlformats.org/package/2006/relationships"><Relationship Id="rId3" Type="http://schemas.openxmlformats.org/officeDocument/2006/relationships/oleObject" Target="file:///C:\Users\biljana\Desktop\ZAVR&#352;NI%202018\Za%20Bilju%202018\&#1040;&#1085;&#1072;&#1083;&#1080;&#1079;&#1072;%20&#1089;&#1072;%20&#1057;&#1072;&#1096;&#1080;&#1085;&#1080;&#1084;%20&#1080;&#1079;&#1074;&#1088;&#1096;&#1077;&#1114;&#1077;&#1084;%20&#1089;&#1086;&#1087;&#1089;&#1090;&#1074;&#1077;&#1085;&#1080;&#1093;.xls"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9449884724357689"/>
          <c:y val="0.36164383561643837"/>
          <c:w val="0.41262201124786868"/>
          <c:h val="0.27671232876712326"/>
        </c:manualLayout>
      </c:layout>
      <c:pie3DChart>
        <c:varyColors val="1"/>
        <c:dLbls>
          <c:showLegendKey val="0"/>
          <c:showVal val="0"/>
          <c:showCatName val="0"/>
          <c:showSerName val="0"/>
          <c:showPercent val="0"/>
          <c:showBubbleSize val="0"/>
          <c:showLeaderLines val="0"/>
        </c:dLbls>
      </c:pie3DChart>
      <c:spPr>
        <a:noFill/>
        <a:ln>
          <a:noFill/>
        </a:ln>
        <a:effectLst/>
      </c:spPr>
    </c:plotArea>
    <c:plotVisOnly val="1"/>
    <c:dispBlanksAs val="zero"/>
    <c:showDLblsOverMax val="0"/>
  </c:chart>
  <c:spPr>
    <a:noFill/>
    <a:ln>
      <a:noFill/>
    </a:ln>
    <a:effectLst/>
  </c:spPr>
  <c:txPr>
    <a:bodyPr/>
    <a:lstStyle/>
    <a:p>
      <a:pPr>
        <a:defRPr/>
      </a:pPr>
      <a:endParaRPr lang="sr-Latn-R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gradFill rotWithShape="1">
                <a:gsLst>
                  <a:gs pos="0">
                    <a:schemeClr val="accent1">
                      <a:tint val="30000"/>
                      <a:satMod val="250000"/>
                    </a:schemeClr>
                  </a:gs>
                  <a:gs pos="72000">
                    <a:schemeClr val="accent1">
                      <a:tint val="75000"/>
                      <a:satMod val="210000"/>
                    </a:schemeClr>
                  </a:gs>
                  <a:gs pos="100000">
                    <a:schemeClr val="accent1">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5-9EBC-4515-9C06-C792340CDD73}"/>
              </c:ext>
            </c:extLst>
          </c:dPt>
          <c:dPt>
            <c:idx val="1"/>
            <c:bubble3D val="0"/>
            <c:spPr>
              <a:gradFill rotWithShape="1">
                <a:gsLst>
                  <a:gs pos="0">
                    <a:schemeClr val="accent2">
                      <a:tint val="30000"/>
                      <a:satMod val="250000"/>
                    </a:schemeClr>
                  </a:gs>
                  <a:gs pos="72000">
                    <a:schemeClr val="accent2">
                      <a:tint val="75000"/>
                      <a:satMod val="210000"/>
                    </a:schemeClr>
                  </a:gs>
                  <a:gs pos="100000">
                    <a:schemeClr val="accent2">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6-9EBC-4515-9C06-C792340CDD73}"/>
              </c:ext>
            </c:extLst>
          </c:dPt>
          <c:dPt>
            <c:idx val="2"/>
            <c:bubble3D val="0"/>
            <c:spPr>
              <a:gradFill rotWithShape="1">
                <a:gsLst>
                  <a:gs pos="0">
                    <a:schemeClr val="accent3">
                      <a:tint val="30000"/>
                      <a:satMod val="250000"/>
                    </a:schemeClr>
                  </a:gs>
                  <a:gs pos="72000">
                    <a:schemeClr val="accent3">
                      <a:tint val="75000"/>
                      <a:satMod val="210000"/>
                    </a:schemeClr>
                  </a:gs>
                  <a:gs pos="100000">
                    <a:schemeClr val="accent3">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4-9EBC-4515-9C06-C792340CDD73}"/>
              </c:ext>
            </c:extLst>
          </c:dPt>
          <c:dPt>
            <c:idx val="3"/>
            <c:bubble3D val="0"/>
            <c:spPr>
              <a:gradFill rotWithShape="1">
                <a:gsLst>
                  <a:gs pos="0">
                    <a:schemeClr val="accent4">
                      <a:tint val="30000"/>
                      <a:satMod val="250000"/>
                    </a:schemeClr>
                  </a:gs>
                  <a:gs pos="72000">
                    <a:schemeClr val="accent4">
                      <a:tint val="75000"/>
                      <a:satMod val="210000"/>
                    </a:schemeClr>
                  </a:gs>
                  <a:gs pos="100000">
                    <a:schemeClr val="accent4">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3-9EBC-4515-9C06-C792340CDD73}"/>
              </c:ext>
            </c:extLst>
          </c:dPt>
          <c:dPt>
            <c:idx val="4"/>
            <c:bubble3D val="0"/>
            <c:spPr>
              <a:gradFill rotWithShape="1">
                <a:gsLst>
                  <a:gs pos="0">
                    <a:schemeClr val="accent5">
                      <a:tint val="30000"/>
                      <a:satMod val="250000"/>
                    </a:schemeClr>
                  </a:gs>
                  <a:gs pos="72000">
                    <a:schemeClr val="accent5">
                      <a:tint val="75000"/>
                      <a:satMod val="210000"/>
                    </a:schemeClr>
                  </a:gs>
                  <a:gs pos="100000">
                    <a:schemeClr val="accent5">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2-9EBC-4515-9C06-C792340CDD73}"/>
              </c:ext>
            </c:extLst>
          </c:dPt>
          <c:dPt>
            <c:idx val="5"/>
            <c:bubble3D val="0"/>
            <c:spPr>
              <a:gradFill rotWithShape="1">
                <a:gsLst>
                  <a:gs pos="0">
                    <a:schemeClr val="accent6">
                      <a:tint val="30000"/>
                      <a:satMod val="250000"/>
                    </a:schemeClr>
                  </a:gs>
                  <a:gs pos="72000">
                    <a:schemeClr val="accent6">
                      <a:tint val="75000"/>
                      <a:satMod val="210000"/>
                    </a:schemeClr>
                  </a:gs>
                  <a:gs pos="100000">
                    <a:schemeClr val="accent6">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7-9EBC-4515-9C06-C792340CDD73}"/>
              </c:ext>
            </c:extLst>
          </c:dPt>
          <c:dPt>
            <c:idx val="6"/>
            <c:bubble3D val="0"/>
            <c:spPr>
              <a:gradFill rotWithShape="1">
                <a:gsLst>
                  <a:gs pos="0">
                    <a:schemeClr val="accent1">
                      <a:lumMod val="60000"/>
                      <a:tint val="30000"/>
                      <a:satMod val="250000"/>
                    </a:schemeClr>
                  </a:gs>
                  <a:gs pos="72000">
                    <a:schemeClr val="accent1">
                      <a:lumMod val="60000"/>
                      <a:tint val="75000"/>
                      <a:satMod val="210000"/>
                    </a:schemeClr>
                  </a:gs>
                  <a:gs pos="100000">
                    <a:schemeClr val="accent1">
                      <a:lumMod val="60000"/>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D-CE48-4CD5-8337-3A761C3D4E77}"/>
              </c:ext>
            </c:extLst>
          </c:dPt>
          <c:dLbls>
            <c:dLbl>
              <c:idx val="0"/>
              <c:layout>
                <c:manualLayout>
                  <c:x val="9.4300547957821054E-3"/>
                  <c:y val="-0.11428840984524398"/>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EBC-4515-9C06-C792340CDD73}"/>
                </c:ext>
              </c:extLst>
            </c:dLbl>
            <c:dLbl>
              <c:idx val="1"/>
              <c:layout>
                <c:manualLayout>
                  <c:x val="-9.7398351521849301E-3"/>
                  <c:y val="9.067707594540122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9EBC-4515-9C06-C792340CDD73}"/>
                </c:ext>
              </c:extLst>
            </c:dLbl>
            <c:dLbl>
              <c:idx val="2"/>
              <c:layout>
                <c:manualLayout>
                  <c:x val="-0.13195584104618502"/>
                  <c:y val="0.14183636539590921"/>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9EBC-4515-9C06-C792340CDD73}"/>
                </c:ext>
              </c:extLst>
            </c:dLbl>
            <c:dLbl>
              <c:idx val="3"/>
              <c:layout>
                <c:manualLayout>
                  <c:x val="6.3055785789934093E-2"/>
                  <c:y val="9.2208242137251706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9EBC-4515-9C06-C792340CDD73}"/>
                </c:ext>
              </c:extLst>
            </c:dLbl>
            <c:dLbl>
              <c:idx val="4"/>
              <c:layout>
                <c:manualLayout>
                  <c:x val="-0.23943684670995072"/>
                  <c:y val="0"/>
                </c:manualLayout>
              </c:layout>
              <c:tx>
                <c:rich>
                  <a:bodyPr/>
                  <a:lstStyle/>
                  <a:p>
                    <a:fld id="{AF0233F3-DEB9-4E53-98EF-FE99A367351F}" type="CATEGORYNAME">
                      <a:rPr lang="ru-RU"/>
                      <a:pPr/>
                      <a:t>[CATEGORY NAME]</a:t>
                    </a:fld>
                    <a:r>
                      <a:rPr lang="ru-RU" baseline="0" dirty="0"/>
                      <a:t>
</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EBC-4515-9C06-C792340CDD73}"/>
                </c:ext>
              </c:extLst>
            </c:dLbl>
            <c:dLbl>
              <c:idx val="5"/>
              <c:layout>
                <c:manualLayout>
                  <c:x val="0.26461930745498918"/>
                  <c:y val="1.1224133123521584E-2"/>
                </c:manualLayout>
              </c:layout>
              <c:tx>
                <c:rich>
                  <a:bodyPr/>
                  <a:lstStyle/>
                  <a:p>
                    <a:fld id="{6E3AABE3-96D5-4E8B-B4B3-10ECC2D05A18}" type="CATEGORYNAME">
                      <a:rPr lang="ru-RU"/>
                      <a:pPr/>
                      <a:t>[CATEGORY NAME]</a:t>
                    </a:fld>
                    <a:r>
                      <a:rPr lang="ru-RU" baseline="0" dirty="0"/>
                      <a:t>
</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EBC-4515-9C06-C792340CDD7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sr-Latn-RS"/>
              </a:p>
            </c:txPr>
            <c:dLblPos val="ctr"/>
            <c:showLegendKey val="0"/>
            <c:showVal val="0"/>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Sheet1!$A$2:$A$8</c:f>
              <c:strCache>
                <c:ptCount val="6"/>
                <c:pt idx="0">
                  <c:v>Порези</c:v>
                </c:pt>
                <c:pt idx="1">
                  <c:v>Трансфери од других нивоа власти</c:v>
                </c:pt>
                <c:pt idx="2">
                  <c:v>Други приходи</c:v>
                </c:pt>
                <c:pt idx="3">
                  <c:v>Примања од нефинансијске имовине</c:v>
                </c:pt>
                <c:pt idx="4">
                  <c:v>Меморандумске ставке за рефундацију расхода</c:v>
                </c:pt>
                <c:pt idx="5">
                  <c:v>Примања од продаје  финансијске имовине </c:v>
                </c:pt>
              </c:strCache>
            </c:strRef>
          </c:cat>
          <c:val>
            <c:numRef>
              <c:f>Sheet1!$B$2:$B$8</c:f>
              <c:numCache>
                <c:formatCode>#,##0.00</c:formatCode>
                <c:ptCount val="7"/>
                <c:pt idx="0">
                  <c:v>504524367</c:v>
                </c:pt>
                <c:pt idx="1">
                  <c:v>303042094</c:v>
                </c:pt>
                <c:pt idx="2">
                  <c:v>153528679</c:v>
                </c:pt>
                <c:pt idx="3">
                  <c:v>13839633</c:v>
                </c:pt>
                <c:pt idx="4">
                  <c:v>3638378</c:v>
                </c:pt>
                <c:pt idx="5">
                  <c:v>1287304</c:v>
                </c:pt>
              </c:numCache>
            </c:numRef>
          </c:val>
          <c:extLst>
            <c:ext xmlns:c16="http://schemas.microsoft.com/office/drawing/2014/chart" uri="{C3380CC4-5D6E-409C-BE32-E72D297353CC}">
              <c16:uniqueId val="{00000000-9EBC-4515-9C06-C792340CDD73}"/>
            </c:ext>
          </c:extLst>
        </c:ser>
        <c:ser>
          <c:idx val="1"/>
          <c:order val="1"/>
          <c:tx>
            <c:strRef>
              <c:f>Sheet1!$C$1</c:f>
              <c:strCache>
                <c:ptCount val="1"/>
                <c:pt idx="0">
                  <c:v>Column1</c:v>
                </c:pt>
              </c:strCache>
            </c:strRef>
          </c:tx>
          <c:dPt>
            <c:idx val="0"/>
            <c:bubble3D val="0"/>
            <c:spPr>
              <a:gradFill rotWithShape="1">
                <a:gsLst>
                  <a:gs pos="0">
                    <a:schemeClr val="accent1">
                      <a:tint val="30000"/>
                      <a:satMod val="250000"/>
                    </a:schemeClr>
                  </a:gs>
                  <a:gs pos="72000">
                    <a:schemeClr val="accent1">
                      <a:tint val="75000"/>
                      <a:satMod val="210000"/>
                    </a:schemeClr>
                  </a:gs>
                  <a:gs pos="100000">
                    <a:schemeClr val="accent1">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0F-CE48-4CD5-8337-3A761C3D4E77}"/>
              </c:ext>
            </c:extLst>
          </c:dPt>
          <c:dPt>
            <c:idx val="1"/>
            <c:bubble3D val="0"/>
            <c:spPr>
              <a:gradFill rotWithShape="1">
                <a:gsLst>
                  <a:gs pos="0">
                    <a:schemeClr val="accent2">
                      <a:tint val="30000"/>
                      <a:satMod val="250000"/>
                    </a:schemeClr>
                  </a:gs>
                  <a:gs pos="72000">
                    <a:schemeClr val="accent2">
                      <a:tint val="75000"/>
                      <a:satMod val="210000"/>
                    </a:schemeClr>
                  </a:gs>
                  <a:gs pos="100000">
                    <a:schemeClr val="accent2">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1-CE48-4CD5-8337-3A761C3D4E77}"/>
              </c:ext>
            </c:extLst>
          </c:dPt>
          <c:dPt>
            <c:idx val="2"/>
            <c:bubble3D val="0"/>
            <c:spPr>
              <a:gradFill rotWithShape="1">
                <a:gsLst>
                  <a:gs pos="0">
                    <a:schemeClr val="accent3">
                      <a:tint val="30000"/>
                      <a:satMod val="250000"/>
                    </a:schemeClr>
                  </a:gs>
                  <a:gs pos="72000">
                    <a:schemeClr val="accent3">
                      <a:tint val="75000"/>
                      <a:satMod val="210000"/>
                    </a:schemeClr>
                  </a:gs>
                  <a:gs pos="100000">
                    <a:schemeClr val="accent3">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3-CE48-4CD5-8337-3A761C3D4E77}"/>
              </c:ext>
            </c:extLst>
          </c:dPt>
          <c:dPt>
            <c:idx val="3"/>
            <c:bubble3D val="0"/>
            <c:spPr>
              <a:gradFill rotWithShape="1">
                <a:gsLst>
                  <a:gs pos="0">
                    <a:schemeClr val="accent4">
                      <a:tint val="30000"/>
                      <a:satMod val="250000"/>
                    </a:schemeClr>
                  </a:gs>
                  <a:gs pos="72000">
                    <a:schemeClr val="accent4">
                      <a:tint val="75000"/>
                      <a:satMod val="210000"/>
                    </a:schemeClr>
                  </a:gs>
                  <a:gs pos="100000">
                    <a:schemeClr val="accent4">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5-CE48-4CD5-8337-3A761C3D4E77}"/>
              </c:ext>
            </c:extLst>
          </c:dPt>
          <c:dPt>
            <c:idx val="4"/>
            <c:bubble3D val="0"/>
            <c:spPr>
              <a:gradFill rotWithShape="1">
                <a:gsLst>
                  <a:gs pos="0">
                    <a:schemeClr val="accent5">
                      <a:tint val="30000"/>
                      <a:satMod val="250000"/>
                    </a:schemeClr>
                  </a:gs>
                  <a:gs pos="72000">
                    <a:schemeClr val="accent5">
                      <a:tint val="75000"/>
                      <a:satMod val="210000"/>
                    </a:schemeClr>
                  </a:gs>
                  <a:gs pos="100000">
                    <a:schemeClr val="accent5">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7-CE48-4CD5-8337-3A761C3D4E77}"/>
              </c:ext>
            </c:extLst>
          </c:dPt>
          <c:dPt>
            <c:idx val="5"/>
            <c:bubble3D val="0"/>
            <c:spPr>
              <a:gradFill rotWithShape="1">
                <a:gsLst>
                  <a:gs pos="0">
                    <a:schemeClr val="accent6">
                      <a:tint val="30000"/>
                      <a:satMod val="250000"/>
                    </a:schemeClr>
                  </a:gs>
                  <a:gs pos="72000">
                    <a:schemeClr val="accent6">
                      <a:tint val="75000"/>
                      <a:satMod val="210000"/>
                    </a:schemeClr>
                  </a:gs>
                  <a:gs pos="100000">
                    <a:schemeClr val="accent6">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9-CE48-4CD5-8337-3A761C3D4E77}"/>
              </c:ext>
            </c:extLst>
          </c:dPt>
          <c:dPt>
            <c:idx val="6"/>
            <c:bubble3D val="0"/>
            <c:spPr>
              <a:gradFill rotWithShape="1">
                <a:gsLst>
                  <a:gs pos="0">
                    <a:schemeClr val="accent1">
                      <a:lumMod val="60000"/>
                      <a:tint val="30000"/>
                      <a:satMod val="250000"/>
                    </a:schemeClr>
                  </a:gs>
                  <a:gs pos="72000">
                    <a:schemeClr val="accent1">
                      <a:lumMod val="60000"/>
                      <a:tint val="75000"/>
                      <a:satMod val="210000"/>
                    </a:schemeClr>
                  </a:gs>
                  <a:gs pos="100000">
                    <a:schemeClr val="accent1">
                      <a:lumMod val="60000"/>
                      <a:tint val="85000"/>
                      <a:satMod val="210000"/>
                    </a:schemeClr>
                  </a:gs>
                </a:gsLst>
                <a:lin ang="5400000" scaled="1"/>
              </a:gradFill>
              <a:ln>
                <a:noFill/>
              </a:ln>
              <a:effectLst>
                <a:outerShdw blurRad="76200" dist="50800" dir="5400000" rotWithShape="0">
                  <a:srgbClr val="4E3B30">
                    <a:alpha val="60000"/>
                  </a:srgbClr>
                </a:outerShdw>
              </a:effectLst>
              <a:sp3d/>
            </c:spPr>
            <c:extLst>
              <c:ext xmlns:c16="http://schemas.microsoft.com/office/drawing/2014/chart" uri="{C3380CC4-5D6E-409C-BE32-E72D297353CC}">
                <c16:uniqueId val="{0000001B-CE48-4CD5-8337-3A761C3D4E7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sr-Latn-RS"/>
              </a:p>
            </c:txPr>
            <c:dLblPos val="ctr"/>
            <c:showLegendKey val="0"/>
            <c:showVal val="0"/>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Sheet1!$A$2:$A$8</c:f>
              <c:strCache>
                <c:ptCount val="6"/>
                <c:pt idx="0">
                  <c:v>Порези</c:v>
                </c:pt>
                <c:pt idx="1">
                  <c:v>Трансфери од других нивоа власти</c:v>
                </c:pt>
                <c:pt idx="2">
                  <c:v>Други приходи</c:v>
                </c:pt>
                <c:pt idx="3">
                  <c:v>Примања од нефинансијске имовине</c:v>
                </c:pt>
                <c:pt idx="4">
                  <c:v>Меморандумске ставке за рефундацију расхода</c:v>
                </c:pt>
                <c:pt idx="5">
                  <c:v>Примања од продаје  финансијске имовине </c:v>
                </c:pt>
              </c:strCache>
            </c:strRef>
          </c:cat>
          <c:val>
            <c:numRef>
              <c:f>Sheet1!$C$2:$C$8</c:f>
              <c:numCache>
                <c:formatCode>#,##0.00</c:formatCode>
                <c:ptCount val="7"/>
                <c:pt idx="0">
                  <c:v>51.489409936959433</c:v>
                </c:pt>
                <c:pt idx="1">
                  <c:v>30.927066414852849</c:v>
                </c:pt>
                <c:pt idx="2">
                  <c:v>15.668422790193709</c:v>
                </c:pt>
                <c:pt idx="3">
                  <c:v>1.4124085644293007</c:v>
                </c:pt>
                <c:pt idx="4" formatCode="General">
                  <c:v>0.37</c:v>
                </c:pt>
                <c:pt idx="5">
                  <c:v>0.13137625792707774</c:v>
                </c:pt>
              </c:numCache>
            </c:numRef>
          </c:val>
          <c:extLst>
            <c:ext xmlns:c16="http://schemas.microsoft.com/office/drawing/2014/chart" uri="{C3380CC4-5D6E-409C-BE32-E72D297353CC}">
              <c16:uniqueId val="{00000001-9EBC-4515-9C06-C792340CDD73}"/>
            </c:ext>
          </c:extLst>
        </c:ser>
        <c:dLbls>
          <c:dLblPos val="ctr"/>
          <c:showLegendKey val="0"/>
          <c:showVal val="0"/>
          <c:showCatName val="0"/>
          <c:showSerName val="0"/>
          <c:showPercent val="1"/>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sr-Latn-R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view3D>
      <c:rotX val="15"/>
      <c:rotY val="20"/>
      <c:rAngAx val="1"/>
    </c:view3D>
    <c:floor>
      <c:thickness val="0"/>
    </c:floor>
    <c:sideWall>
      <c:thickness val="0"/>
      <c:spPr>
        <a:noFill/>
        <a:ln w="25400">
          <a:noFill/>
        </a:ln>
      </c:spPr>
    </c:sideWall>
    <c:backWall>
      <c:thickness val="0"/>
      <c:spPr>
        <a:noFill/>
        <a:ln w="25400">
          <a:noFill/>
        </a:ln>
      </c:spPr>
    </c:backWall>
    <c:plotArea>
      <c:layout/>
      <c:bar3DChart>
        <c:barDir val="col"/>
        <c:grouping val="clustered"/>
        <c:varyColors val="0"/>
        <c:dLbls>
          <c:showLegendKey val="0"/>
          <c:showVal val="0"/>
          <c:showCatName val="0"/>
          <c:showSerName val="0"/>
          <c:showPercent val="0"/>
          <c:showBubbleSize val="0"/>
        </c:dLbls>
        <c:gapWidth val="150"/>
        <c:shape val="box"/>
        <c:axId val="65731968"/>
        <c:axId val="73402240"/>
        <c:axId val="0"/>
      </c:bar3DChart>
      <c:catAx>
        <c:axId val="65731968"/>
        <c:scaling>
          <c:orientation val="minMax"/>
        </c:scaling>
        <c:delete val="1"/>
        <c:axPos val="b"/>
        <c:numFmt formatCode="General" sourceLinked="0"/>
        <c:majorTickMark val="out"/>
        <c:minorTickMark val="none"/>
        <c:tickLblPos val="nextTo"/>
        <c:crossAx val="73402240"/>
        <c:crosses val="autoZero"/>
        <c:auto val="1"/>
        <c:lblAlgn val="ctr"/>
        <c:lblOffset val="100"/>
        <c:noMultiLvlLbl val="0"/>
      </c:catAx>
      <c:valAx>
        <c:axId val="73402240"/>
        <c:scaling>
          <c:orientation val="minMax"/>
        </c:scaling>
        <c:delete val="0"/>
        <c:axPos val="l"/>
        <c:numFmt formatCode="#,##0" sourceLinked="1"/>
        <c:majorTickMark val="out"/>
        <c:minorTickMark val="none"/>
        <c:tickLblPos val="nextTo"/>
        <c:crossAx val="65731968"/>
        <c:crosses val="autoZero"/>
        <c:crossBetween val="between"/>
      </c:valAx>
      <c:spPr>
        <a:noFill/>
        <a:ln w="25400">
          <a:noFill/>
        </a:ln>
      </c:spPr>
    </c:plotArea>
    <c:legend>
      <c:legendPos val="r"/>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gradFill rotWithShape="1">
              <a:gsLst>
                <a:gs pos="0">
                  <a:schemeClr val="accent1">
                    <a:tint val="75000"/>
                    <a:shade val="85000"/>
                    <a:satMod val="230000"/>
                  </a:schemeClr>
                </a:gs>
                <a:gs pos="25000">
                  <a:schemeClr val="accent1">
                    <a:tint val="90000"/>
                    <a:shade val="70000"/>
                    <a:satMod val="220000"/>
                  </a:schemeClr>
                </a:gs>
                <a:gs pos="50000">
                  <a:schemeClr val="accent1">
                    <a:tint val="90000"/>
                    <a:shade val="58000"/>
                    <a:satMod val="225000"/>
                  </a:schemeClr>
                </a:gs>
                <a:gs pos="65000">
                  <a:schemeClr val="accent1">
                    <a:tint val="90000"/>
                    <a:shade val="58000"/>
                    <a:satMod val="225000"/>
                  </a:schemeClr>
                </a:gs>
                <a:gs pos="80000">
                  <a:schemeClr val="accent1">
                    <a:tint val="90000"/>
                    <a:shade val="69000"/>
                    <a:satMod val="220000"/>
                  </a:schemeClr>
                </a:gs>
                <a:gs pos="100000">
                  <a:schemeClr val="accent1">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2018.'!$D$5:$D$130</c:f>
            </c:numRef>
          </c:val>
          <c:extLst>
            <c:ext xmlns:c16="http://schemas.microsoft.com/office/drawing/2014/chart" uri="{C3380CC4-5D6E-409C-BE32-E72D297353CC}">
              <c16:uniqueId val="{00000000-FF6A-4B11-B855-B90A34968B10}"/>
            </c:ext>
          </c:extLst>
        </c:ser>
        <c:ser>
          <c:idx val="1"/>
          <c:order val="1"/>
          <c:spPr>
            <a:gradFill rotWithShape="1">
              <a:gsLst>
                <a:gs pos="0">
                  <a:schemeClr val="accent2">
                    <a:tint val="75000"/>
                    <a:shade val="85000"/>
                    <a:satMod val="230000"/>
                  </a:schemeClr>
                </a:gs>
                <a:gs pos="25000">
                  <a:schemeClr val="accent2">
                    <a:tint val="90000"/>
                    <a:shade val="70000"/>
                    <a:satMod val="220000"/>
                  </a:schemeClr>
                </a:gs>
                <a:gs pos="50000">
                  <a:schemeClr val="accent2">
                    <a:tint val="90000"/>
                    <a:shade val="58000"/>
                    <a:satMod val="225000"/>
                  </a:schemeClr>
                </a:gs>
                <a:gs pos="65000">
                  <a:schemeClr val="accent2">
                    <a:tint val="90000"/>
                    <a:shade val="58000"/>
                    <a:satMod val="225000"/>
                  </a:schemeClr>
                </a:gs>
                <a:gs pos="80000">
                  <a:schemeClr val="accent2">
                    <a:tint val="90000"/>
                    <a:shade val="69000"/>
                    <a:satMod val="220000"/>
                  </a:schemeClr>
                </a:gs>
                <a:gs pos="100000">
                  <a:schemeClr val="accent2">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2018.'!$E$5:$E$130</c:f>
            </c:numRef>
          </c:val>
          <c:extLst>
            <c:ext xmlns:c16="http://schemas.microsoft.com/office/drawing/2014/chart" uri="{C3380CC4-5D6E-409C-BE32-E72D297353CC}">
              <c16:uniqueId val="{00000001-FF6A-4B11-B855-B90A34968B10}"/>
            </c:ext>
          </c:extLst>
        </c:ser>
        <c:ser>
          <c:idx val="2"/>
          <c:order val="2"/>
          <c:spPr>
            <a:gradFill rotWithShape="1">
              <a:gsLst>
                <a:gs pos="0">
                  <a:schemeClr val="accent3">
                    <a:tint val="75000"/>
                    <a:shade val="85000"/>
                    <a:satMod val="230000"/>
                  </a:schemeClr>
                </a:gs>
                <a:gs pos="25000">
                  <a:schemeClr val="accent3">
                    <a:tint val="90000"/>
                    <a:shade val="70000"/>
                    <a:satMod val="220000"/>
                  </a:schemeClr>
                </a:gs>
                <a:gs pos="50000">
                  <a:schemeClr val="accent3">
                    <a:tint val="90000"/>
                    <a:shade val="58000"/>
                    <a:satMod val="225000"/>
                  </a:schemeClr>
                </a:gs>
                <a:gs pos="65000">
                  <a:schemeClr val="accent3">
                    <a:tint val="90000"/>
                    <a:shade val="58000"/>
                    <a:satMod val="225000"/>
                  </a:schemeClr>
                </a:gs>
                <a:gs pos="80000">
                  <a:schemeClr val="accent3">
                    <a:tint val="90000"/>
                    <a:shade val="69000"/>
                    <a:satMod val="220000"/>
                  </a:schemeClr>
                </a:gs>
                <a:gs pos="100000">
                  <a:schemeClr val="accent3">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2018.'!$F$5:$F$130</c:f>
            </c:numRef>
          </c:val>
          <c:extLst>
            <c:ext xmlns:c16="http://schemas.microsoft.com/office/drawing/2014/chart" uri="{C3380CC4-5D6E-409C-BE32-E72D297353CC}">
              <c16:uniqueId val="{00000002-FF6A-4B11-B855-B90A34968B10}"/>
            </c:ext>
          </c:extLst>
        </c:ser>
        <c:ser>
          <c:idx val="3"/>
          <c:order val="3"/>
          <c:spPr>
            <a:gradFill rotWithShape="1">
              <a:gsLst>
                <a:gs pos="0">
                  <a:schemeClr val="accent4">
                    <a:tint val="75000"/>
                    <a:shade val="85000"/>
                    <a:satMod val="230000"/>
                  </a:schemeClr>
                </a:gs>
                <a:gs pos="25000">
                  <a:schemeClr val="accent4">
                    <a:tint val="90000"/>
                    <a:shade val="70000"/>
                    <a:satMod val="220000"/>
                  </a:schemeClr>
                </a:gs>
                <a:gs pos="50000">
                  <a:schemeClr val="accent4">
                    <a:tint val="90000"/>
                    <a:shade val="58000"/>
                    <a:satMod val="225000"/>
                  </a:schemeClr>
                </a:gs>
                <a:gs pos="65000">
                  <a:schemeClr val="accent4">
                    <a:tint val="90000"/>
                    <a:shade val="58000"/>
                    <a:satMod val="225000"/>
                  </a:schemeClr>
                </a:gs>
                <a:gs pos="80000">
                  <a:schemeClr val="accent4">
                    <a:tint val="90000"/>
                    <a:shade val="69000"/>
                    <a:satMod val="220000"/>
                  </a:schemeClr>
                </a:gs>
                <a:gs pos="100000">
                  <a:schemeClr val="accent4">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2018.'!$G$5:$G$130</c:f>
            </c:numRef>
          </c:val>
          <c:extLst>
            <c:ext xmlns:c16="http://schemas.microsoft.com/office/drawing/2014/chart" uri="{C3380CC4-5D6E-409C-BE32-E72D297353CC}">
              <c16:uniqueId val="{00000003-FF6A-4B11-B855-B90A34968B10}"/>
            </c:ext>
          </c:extLst>
        </c:ser>
        <c:ser>
          <c:idx val="4"/>
          <c:order val="4"/>
          <c:spPr>
            <a:gradFill rotWithShape="1">
              <a:gsLst>
                <a:gs pos="0">
                  <a:schemeClr val="accent5">
                    <a:tint val="75000"/>
                    <a:shade val="85000"/>
                    <a:satMod val="230000"/>
                  </a:schemeClr>
                </a:gs>
                <a:gs pos="25000">
                  <a:schemeClr val="accent5">
                    <a:tint val="90000"/>
                    <a:shade val="70000"/>
                    <a:satMod val="220000"/>
                  </a:schemeClr>
                </a:gs>
                <a:gs pos="50000">
                  <a:schemeClr val="accent5">
                    <a:tint val="90000"/>
                    <a:shade val="58000"/>
                    <a:satMod val="225000"/>
                  </a:schemeClr>
                </a:gs>
                <a:gs pos="65000">
                  <a:schemeClr val="accent5">
                    <a:tint val="90000"/>
                    <a:shade val="58000"/>
                    <a:satMod val="225000"/>
                  </a:schemeClr>
                </a:gs>
                <a:gs pos="80000">
                  <a:schemeClr val="accent5">
                    <a:tint val="90000"/>
                    <a:shade val="69000"/>
                    <a:satMod val="220000"/>
                  </a:schemeClr>
                </a:gs>
                <a:gs pos="100000">
                  <a:schemeClr val="accent5">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2018.'!$H$5:$H$130</c:f>
            </c:numRef>
          </c:val>
          <c:extLst>
            <c:ext xmlns:c16="http://schemas.microsoft.com/office/drawing/2014/chart" uri="{C3380CC4-5D6E-409C-BE32-E72D297353CC}">
              <c16:uniqueId val="{00000004-FF6A-4B11-B855-B90A34968B10}"/>
            </c:ext>
          </c:extLst>
        </c:ser>
        <c:ser>
          <c:idx val="5"/>
          <c:order val="5"/>
          <c:spPr>
            <a:gradFill rotWithShape="1">
              <a:gsLst>
                <a:gs pos="0">
                  <a:schemeClr val="accent6">
                    <a:tint val="75000"/>
                    <a:shade val="85000"/>
                    <a:satMod val="230000"/>
                  </a:schemeClr>
                </a:gs>
                <a:gs pos="25000">
                  <a:schemeClr val="accent6">
                    <a:tint val="90000"/>
                    <a:shade val="70000"/>
                    <a:satMod val="220000"/>
                  </a:schemeClr>
                </a:gs>
                <a:gs pos="50000">
                  <a:schemeClr val="accent6">
                    <a:tint val="90000"/>
                    <a:shade val="58000"/>
                    <a:satMod val="225000"/>
                  </a:schemeClr>
                </a:gs>
                <a:gs pos="65000">
                  <a:schemeClr val="accent6">
                    <a:tint val="90000"/>
                    <a:shade val="58000"/>
                    <a:satMod val="225000"/>
                  </a:schemeClr>
                </a:gs>
                <a:gs pos="80000">
                  <a:schemeClr val="accent6">
                    <a:tint val="90000"/>
                    <a:shade val="69000"/>
                    <a:satMod val="220000"/>
                  </a:schemeClr>
                </a:gs>
                <a:gs pos="100000">
                  <a:schemeClr val="accent6">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2018.'!$I$5:$I$130</c:f>
            </c:numRef>
          </c:val>
          <c:extLst>
            <c:ext xmlns:c16="http://schemas.microsoft.com/office/drawing/2014/chart" uri="{C3380CC4-5D6E-409C-BE32-E72D297353CC}">
              <c16:uniqueId val="{00000005-FF6A-4B11-B855-B90A34968B10}"/>
            </c:ext>
          </c:extLst>
        </c:ser>
        <c:ser>
          <c:idx val="6"/>
          <c:order val="6"/>
          <c:spPr>
            <a:gradFill rotWithShape="1">
              <a:gsLst>
                <a:gs pos="0">
                  <a:schemeClr val="accent1">
                    <a:lumMod val="60000"/>
                    <a:tint val="75000"/>
                    <a:shade val="85000"/>
                    <a:satMod val="230000"/>
                  </a:schemeClr>
                </a:gs>
                <a:gs pos="25000">
                  <a:schemeClr val="accent1">
                    <a:lumMod val="60000"/>
                    <a:tint val="90000"/>
                    <a:shade val="70000"/>
                    <a:satMod val="220000"/>
                  </a:schemeClr>
                </a:gs>
                <a:gs pos="50000">
                  <a:schemeClr val="accent1">
                    <a:lumMod val="60000"/>
                    <a:tint val="90000"/>
                    <a:shade val="58000"/>
                    <a:satMod val="225000"/>
                  </a:schemeClr>
                </a:gs>
                <a:gs pos="65000">
                  <a:schemeClr val="accent1">
                    <a:lumMod val="60000"/>
                    <a:tint val="90000"/>
                    <a:shade val="58000"/>
                    <a:satMod val="225000"/>
                  </a:schemeClr>
                </a:gs>
                <a:gs pos="80000">
                  <a:schemeClr val="accent1">
                    <a:lumMod val="60000"/>
                    <a:tint val="90000"/>
                    <a:shade val="69000"/>
                    <a:satMod val="220000"/>
                  </a:schemeClr>
                </a:gs>
                <a:gs pos="100000">
                  <a:schemeClr val="accent1">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2018.'!$J$5:$J$130</c:f>
            </c:numRef>
          </c:val>
          <c:extLst>
            <c:ext xmlns:c16="http://schemas.microsoft.com/office/drawing/2014/chart" uri="{C3380CC4-5D6E-409C-BE32-E72D297353CC}">
              <c16:uniqueId val="{00000006-FF6A-4B11-B855-B90A34968B10}"/>
            </c:ext>
          </c:extLst>
        </c:ser>
        <c:ser>
          <c:idx val="7"/>
          <c:order val="7"/>
          <c:spPr>
            <a:gradFill rotWithShape="1">
              <a:gsLst>
                <a:gs pos="0">
                  <a:schemeClr val="accent2">
                    <a:lumMod val="60000"/>
                    <a:tint val="75000"/>
                    <a:shade val="85000"/>
                    <a:satMod val="230000"/>
                  </a:schemeClr>
                </a:gs>
                <a:gs pos="25000">
                  <a:schemeClr val="accent2">
                    <a:lumMod val="60000"/>
                    <a:tint val="90000"/>
                    <a:shade val="70000"/>
                    <a:satMod val="220000"/>
                  </a:schemeClr>
                </a:gs>
                <a:gs pos="50000">
                  <a:schemeClr val="accent2">
                    <a:lumMod val="60000"/>
                    <a:tint val="90000"/>
                    <a:shade val="58000"/>
                    <a:satMod val="225000"/>
                  </a:schemeClr>
                </a:gs>
                <a:gs pos="65000">
                  <a:schemeClr val="accent2">
                    <a:lumMod val="60000"/>
                    <a:tint val="90000"/>
                    <a:shade val="58000"/>
                    <a:satMod val="225000"/>
                  </a:schemeClr>
                </a:gs>
                <a:gs pos="80000">
                  <a:schemeClr val="accent2">
                    <a:lumMod val="60000"/>
                    <a:tint val="90000"/>
                    <a:shade val="69000"/>
                    <a:satMod val="220000"/>
                  </a:schemeClr>
                </a:gs>
                <a:gs pos="100000">
                  <a:schemeClr val="accent2">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2018.'!$K$5:$K$130</c:f>
            </c:numRef>
          </c:val>
          <c:extLst>
            <c:ext xmlns:c16="http://schemas.microsoft.com/office/drawing/2014/chart" uri="{C3380CC4-5D6E-409C-BE32-E72D297353CC}">
              <c16:uniqueId val="{00000007-FF6A-4B11-B855-B90A34968B10}"/>
            </c:ext>
          </c:extLst>
        </c:ser>
        <c:ser>
          <c:idx val="8"/>
          <c:order val="8"/>
          <c:spPr>
            <a:gradFill rotWithShape="1">
              <a:gsLst>
                <a:gs pos="0">
                  <a:schemeClr val="accent3">
                    <a:lumMod val="60000"/>
                    <a:tint val="75000"/>
                    <a:shade val="85000"/>
                    <a:satMod val="230000"/>
                  </a:schemeClr>
                </a:gs>
                <a:gs pos="25000">
                  <a:schemeClr val="accent3">
                    <a:lumMod val="60000"/>
                    <a:tint val="90000"/>
                    <a:shade val="70000"/>
                    <a:satMod val="220000"/>
                  </a:schemeClr>
                </a:gs>
                <a:gs pos="50000">
                  <a:schemeClr val="accent3">
                    <a:lumMod val="60000"/>
                    <a:tint val="90000"/>
                    <a:shade val="58000"/>
                    <a:satMod val="225000"/>
                  </a:schemeClr>
                </a:gs>
                <a:gs pos="65000">
                  <a:schemeClr val="accent3">
                    <a:lumMod val="60000"/>
                    <a:tint val="90000"/>
                    <a:shade val="58000"/>
                    <a:satMod val="225000"/>
                  </a:schemeClr>
                </a:gs>
                <a:gs pos="80000">
                  <a:schemeClr val="accent3">
                    <a:lumMod val="60000"/>
                    <a:tint val="90000"/>
                    <a:shade val="69000"/>
                    <a:satMod val="220000"/>
                  </a:schemeClr>
                </a:gs>
                <a:gs pos="100000">
                  <a:schemeClr val="accent3">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2018.'!$L$5:$L$130</c:f>
            </c:numRef>
          </c:val>
          <c:extLst>
            <c:ext xmlns:c16="http://schemas.microsoft.com/office/drawing/2014/chart" uri="{C3380CC4-5D6E-409C-BE32-E72D297353CC}">
              <c16:uniqueId val="{00000008-FF6A-4B11-B855-B90A34968B10}"/>
            </c:ext>
          </c:extLst>
        </c:ser>
        <c:ser>
          <c:idx val="9"/>
          <c:order val="9"/>
          <c:spPr>
            <a:gradFill rotWithShape="1">
              <a:gsLst>
                <a:gs pos="0">
                  <a:schemeClr val="accent4">
                    <a:lumMod val="60000"/>
                    <a:tint val="75000"/>
                    <a:shade val="85000"/>
                    <a:satMod val="230000"/>
                  </a:schemeClr>
                </a:gs>
                <a:gs pos="25000">
                  <a:schemeClr val="accent4">
                    <a:lumMod val="60000"/>
                    <a:tint val="90000"/>
                    <a:shade val="70000"/>
                    <a:satMod val="220000"/>
                  </a:schemeClr>
                </a:gs>
                <a:gs pos="50000">
                  <a:schemeClr val="accent4">
                    <a:lumMod val="60000"/>
                    <a:tint val="90000"/>
                    <a:shade val="58000"/>
                    <a:satMod val="225000"/>
                  </a:schemeClr>
                </a:gs>
                <a:gs pos="65000">
                  <a:schemeClr val="accent4">
                    <a:lumMod val="60000"/>
                    <a:tint val="90000"/>
                    <a:shade val="58000"/>
                    <a:satMod val="225000"/>
                  </a:schemeClr>
                </a:gs>
                <a:gs pos="80000">
                  <a:schemeClr val="accent4">
                    <a:lumMod val="60000"/>
                    <a:tint val="90000"/>
                    <a:shade val="69000"/>
                    <a:satMod val="220000"/>
                  </a:schemeClr>
                </a:gs>
                <a:gs pos="100000">
                  <a:schemeClr val="accent4">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2018.'!$M$5:$M$130</c:f>
            </c:numRef>
          </c:val>
          <c:extLst>
            <c:ext xmlns:c16="http://schemas.microsoft.com/office/drawing/2014/chart" uri="{C3380CC4-5D6E-409C-BE32-E72D297353CC}">
              <c16:uniqueId val="{00000009-FF6A-4B11-B855-B90A34968B10}"/>
            </c:ext>
          </c:extLst>
        </c:ser>
        <c:ser>
          <c:idx val="10"/>
          <c:order val="10"/>
          <c:spPr>
            <a:gradFill rotWithShape="1">
              <a:gsLst>
                <a:gs pos="0">
                  <a:schemeClr val="accent5">
                    <a:lumMod val="60000"/>
                    <a:tint val="75000"/>
                    <a:shade val="85000"/>
                    <a:satMod val="230000"/>
                  </a:schemeClr>
                </a:gs>
                <a:gs pos="25000">
                  <a:schemeClr val="accent5">
                    <a:lumMod val="60000"/>
                    <a:tint val="90000"/>
                    <a:shade val="70000"/>
                    <a:satMod val="220000"/>
                  </a:schemeClr>
                </a:gs>
                <a:gs pos="50000">
                  <a:schemeClr val="accent5">
                    <a:lumMod val="60000"/>
                    <a:tint val="90000"/>
                    <a:shade val="58000"/>
                    <a:satMod val="225000"/>
                  </a:schemeClr>
                </a:gs>
                <a:gs pos="65000">
                  <a:schemeClr val="accent5">
                    <a:lumMod val="60000"/>
                    <a:tint val="90000"/>
                    <a:shade val="58000"/>
                    <a:satMod val="225000"/>
                  </a:schemeClr>
                </a:gs>
                <a:gs pos="80000">
                  <a:schemeClr val="accent5">
                    <a:lumMod val="60000"/>
                    <a:tint val="90000"/>
                    <a:shade val="69000"/>
                    <a:satMod val="220000"/>
                  </a:schemeClr>
                </a:gs>
                <a:gs pos="100000">
                  <a:schemeClr val="accent5">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2018.'!$N$5:$N$130</c:f>
            </c:numRef>
          </c:val>
          <c:extLst>
            <c:ext xmlns:c16="http://schemas.microsoft.com/office/drawing/2014/chart" uri="{C3380CC4-5D6E-409C-BE32-E72D297353CC}">
              <c16:uniqueId val="{0000000A-FF6A-4B11-B855-B90A34968B10}"/>
            </c:ext>
          </c:extLst>
        </c:ser>
        <c:ser>
          <c:idx val="11"/>
          <c:order val="11"/>
          <c:spPr>
            <a:gradFill rotWithShape="1">
              <a:gsLst>
                <a:gs pos="0">
                  <a:schemeClr val="accent6">
                    <a:lumMod val="60000"/>
                    <a:tint val="75000"/>
                    <a:shade val="85000"/>
                    <a:satMod val="230000"/>
                  </a:schemeClr>
                </a:gs>
                <a:gs pos="25000">
                  <a:schemeClr val="accent6">
                    <a:lumMod val="60000"/>
                    <a:tint val="90000"/>
                    <a:shade val="70000"/>
                    <a:satMod val="220000"/>
                  </a:schemeClr>
                </a:gs>
                <a:gs pos="50000">
                  <a:schemeClr val="accent6">
                    <a:lumMod val="60000"/>
                    <a:tint val="90000"/>
                    <a:shade val="58000"/>
                    <a:satMod val="225000"/>
                  </a:schemeClr>
                </a:gs>
                <a:gs pos="65000">
                  <a:schemeClr val="accent6">
                    <a:lumMod val="60000"/>
                    <a:tint val="90000"/>
                    <a:shade val="58000"/>
                    <a:satMod val="225000"/>
                  </a:schemeClr>
                </a:gs>
                <a:gs pos="80000">
                  <a:schemeClr val="accent6">
                    <a:lumMod val="60000"/>
                    <a:tint val="90000"/>
                    <a:shade val="69000"/>
                    <a:satMod val="220000"/>
                  </a:schemeClr>
                </a:gs>
                <a:gs pos="100000">
                  <a:schemeClr val="accent6">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2018.'!$O$5:$O$130</c:f>
            </c:numRef>
          </c:val>
          <c:extLst>
            <c:ext xmlns:c16="http://schemas.microsoft.com/office/drawing/2014/chart" uri="{C3380CC4-5D6E-409C-BE32-E72D297353CC}">
              <c16:uniqueId val="{0000000B-FF6A-4B11-B855-B90A34968B10}"/>
            </c:ext>
          </c:extLst>
        </c:ser>
        <c:ser>
          <c:idx val="12"/>
          <c:order val="12"/>
          <c:spPr>
            <a:gradFill rotWithShape="1">
              <a:gsLst>
                <a:gs pos="0">
                  <a:schemeClr val="accent1">
                    <a:lumMod val="80000"/>
                    <a:lumOff val="20000"/>
                    <a:tint val="75000"/>
                    <a:shade val="85000"/>
                    <a:satMod val="230000"/>
                  </a:schemeClr>
                </a:gs>
                <a:gs pos="25000">
                  <a:schemeClr val="accent1">
                    <a:lumMod val="80000"/>
                    <a:lumOff val="20000"/>
                    <a:tint val="90000"/>
                    <a:shade val="70000"/>
                    <a:satMod val="220000"/>
                  </a:schemeClr>
                </a:gs>
                <a:gs pos="50000">
                  <a:schemeClr val="accent1">
                    <a:lumMod val="80000"/>
                    <a:lumOff val="20000"/>
                    <a:tint val="90000"/>
                    <a:shade val="58000"/>
                    <a:satMod val="225000"/>
                  </a:schemeClr>
                </a:gs>
                <a:gs pos="65000">
                  <a:schemeClr val="accent1">
                    <a:lumMod val="80000"/>
                    <a:lumOff val="20000"/>
                    <a:tint val="90000"/>
                    <a:shade val="58000"/>
                    <a:satMod val="225000"/>
                  </a:schemeClr>
                </a:gs>
                <a:gs pos="80000">
                  <a:schemeClr val="accent1">
                    <a:lumMod val="80000"/>
                    <a:lumOff val="20000"/>
                    <a:tint val="90000"/>
                    <a:shade val="69000"/>
                    <a:satMod val="220000"/>
                  </a:schemeClr>
                </a:gs>
                <a:gs pos="100000">
                  <a:schemeClr val="accent1">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2018.'!$P$5:$P$130</c:f>
            </c:numRef>
          </c:val>
          <c:extLst>
            <c:ext xmlns:c16="http://schemas.microsoft.com/office/drawing/2014/chart" uri="{C3380CC4-5D6E-409C-BE32-E72D297353CC}">
              <c16:uniqueId val="{0000000C-FF6A-4B11-B855-B90A34968B10}"/>
            </c:ext>
          </c:extLst>
        </c:ser>
        <c:ser>
          <c:idx val="13"/>
          <c:order val="13"/>
          <c:spPr>
            <a:gradFill rotWithShape="1">
              <a:gsLst>
                <a:gs pos="0">
                  <a:schemeClr val="accent2">
                    <a:lumMod val="80000"/>
                    <a:lumOff val="20000"/>
                    <a:tint val="75000"/>
                    <a:shade val="85000"/>
                    <a:satMod val="230000"/>
                  </a:schemeClr>
                </a:gs>
                <a:gs pos="25000">
                  <a:schemeClr val="accent2">
                    <a:lumMod val="80000"/>
                    <a:lumOff val="20000"/>
                    <a:tint val="90000"/>
                    <a:shade val="70000"/>
                    <a:satMod val="220000"/>
                  </a:schemeClr>
                </a:gs>
                <a:gs pos="50000">
                  <a:schemeClr val="accent2">
                    <a:lumMod val="80000"/>
                    <a:lumOff val="20000"/>
                    <a:tint val="90000"/>
                    <a:shade val="58000"/>
                    <a:satMod val="225000"/>
                  </a:schemeClr>
                </a:gs>
                <a:gs pos="65000">
                  <a:schemeClr val="accent2">
                    <a:lumMod val="80000"/>
                    <a:lumOff val="20000"/>
                    <a:tint val="90000"/>
                    <a:shade val="58000"/>
                    <a:satMod val="225000"/>
                  </a:schemeClr>
                </a:gs>
                <a:gs pos="80000">
                  <a:schemeClr val="accent2">
                    <a:lumMod val="80000"/>
                    <a:lumOff val="20000"/>
                    <a:tint val="90000"/>
                    <a:shade val="69000"/>
                    <a:satMod val="220000"/>
                  </a:schemeClr>
                </a:gs>
                <a:gs pos="100000">
                  <a:schemeClr val="accent2">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2018.'!$Q$5:$Q$130</c:f>
            </c:numRef>
          </c:val>
          <c:extLst>
            <c:ext xmlns:c16="http://schemas.microsoft.com/office/drawing/2014/chart" uri="{C3380CC4-5D6E-409C-BE32-E72D297353CC}">
              <c16:uniqueId val="{0000000D-FF6A-4B11-B855-B90A34968B10}"/>
            </c:ext>
          </c:extLst>
        </c:ser>
        <c:ser>
          <c:idx val="14"/>
          <c:order val="14"/>
          <c:spPr>
            <a:gradFill rotWithShape="1">
              <a:gsLst>
                <a:gs pos="0">
                  <a:schemeClr val="accent3">
                    <a:lumMod val="80000"/>
                    <a:lumOff val="20000"/>
                    <a:tint val="75000"/>
                    <a:shade val="85000"/>
                    <a:satMod val="230000"/>
                  </a:schemeClr>
                </a:gs>
                <a:gs pos="25000">
                  <a:schemeClr val="accent3">
                    <a:lumMod val="80000"/>
                    <a:lumOff val="20000"/>
                    <a:tint val="90000"/>
                    <a:shade val="70000"/>
                    <a:satMod val="220000"/>
                  </a:schemeClr>
                </a:gs>
                <a:gs pos="50000">
                  <a:schemeClr val="accent3">
                    <a:lumMod val="80000"/>
                    <a:lumOff val="20000"/>
                    <a:tint val="90000"/>
                    <a:shade val="58000"/>
                    <a:satMod val="225000"/>
                  </a:schemeClr>
                </a:gs>
                <a:gs pos="65000">
                  <a:schemeClr val="accent3">
                    <a:lumMod val="80000"/>
                    <a:lumOff val="20000"/>
                    <a:tint val="90000"/>
                    <a:shade val="58000"/>
                    <a:satMod val="225000"/>
                  </a:schemeClr>
                </a:gs>
                <a:gs pos="80000">
                  <a:schemeClr val="accent3">
                    <a:lumMod val="80000"/>
                    <a:lumOff val="20000"/>
                    <a:tint val="90000"/>
                    <a:shade val="69000"/>
                    <a:satMod val="220000"/>
                  </a:schemeClr>
                </a:gs>
                <a:gs pos="100000">
                  <a:schemeClr val="accent3">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2018.'!$R$5:$R$130</c:f>
            </c:numRef>
          </c:val>
          <c:extLst>
            <c:ext xmlns:c16="http://schemas.microsoft.com/office/drawing/2014/chart" uri="{C3380CC4-5D6E-409C-BE32-E72D297353CC}">
              <c16:uniqueId val="{0000000E-FF6A-4B11-B855-B90A34968B10}"/>
            </c:ext>
          </c:extLst>
        </c:ser>
        <c:ser>
          <c:idx val="15"/>
          <c:order val="15"/>
          <c:spPr>
            <a:gradFill rotWithShape="1">
              <a:gsLst>
                <a:gs pos="0">
                  <a:schemeClr val="accent4">
                    <a:lumMod val="80000"/>
                    <a:lumOff val="20000"/>
                    <a:tint val="75000"/>
                    <a:shade val="85000"/>
                    <a:satMod val="230000"/>
                  </a:schemeClr>
                </a:gs>
                <a:gs pos="25000">
                  <a:schemeClr val="accent4">
                    <a:lumMod val="80000"/>
                    <a:lumOff val="20000"/>
                    <a:tint val="90000"/>
                    <a:shade val="70000"/>
                    <a:satMod val="220000"/>
                  </a:schemeClr>
                </a:gs>
                <a:gs pos="50000">
                  <a:schemeClr val="accent4">
                    <a:lumMod val="80000"/>
                    <a:lumOff val="20000"/>
                    <a:tint val="90000"/>
                    <a:shade val="58000"/>
                    <a:satMod val="225000"/>
                  </a:schemeClr>
                </a:gs>
                <a:gs pos="65000">
                  <a:schemeClr val="accent4">
                    <a:lumMod val="80000"/>
                    <a:lumOff val="20000"/>
                    <a:tint val="90000"/>
                    <a:shade val="58000"/>
                    <a:satMod val="225000"/>
                  </a:schemeClr>
                </a:gs>
                <a:gs pos="80000">
                  <a:schemeClr val="accent4">
                    <a:lumMod val="80000"/>
                    <a:lumOff val="20000"/>
                    <a:tint val="90000"/>
                    <a:shade val="69000"/>
                    <a:satMod val="220000"/>
                  </a:schemeClr>
                </a:gs>
                <a:gs pos="100000">
                  <a:schemeClr val="accent4">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2018.'!$S$5:$S$130</c:f>
            </c:numRef>
          </c:val>
          <c:extLst>
            <c:ext xmlns:c16="http://schemas.microsoft.com/office/drawing/2014/chart" uri="{C3380CC4-5D6E-409C-BE32-E72D297353CC}">
              <c16:uniqueId val="{0000000F-FF6A-4B11-B855-B90A34968B10}"/>
            </c:ext>
          </c:extLst>
        </c:ser>
        <c:ser>
          <c:idx val="16"/>
          <c:order val="16"/>
          <c:spPr>
            <a:gradFill rotWithShape="1">
              <a:gsLst>
                <a:gs pos="0">
                  <a:schemeClr val="accent5">
                    <a:lumMod val="80000"/>
                    <a:lumOff val="20000"/>
                    <a:tint val="75000"/>
                    <a:shade val="85000"/>
                    <a:satMod val="230000"/>
                  </a:schemeClr>
                </a:gs>
                <a:gs pos="25000">
                  <a:schemeClr val="accent5">
                    <a:lumMod val="80000"/>
                    <a:lumOff val="20000"/>
                    <a:tint val="90000"/>
                    <a:shade val="70000"/>
                    <a:satMod val="220000"/>
                  </a:schemeClr>
                </a:gs>
                <a:gs pos="50000">
                  <a:schemeClr val="accent5">
                    <a:lumMod val="80000"/>
                    <a:lumOff val="20000"/>
                    <a:tint val="90000"/>
                    <a:shade val="58000"/>
                    <a:satMod val="225000"/>
                  </a:schemeClr>
                </a:gs>
                <a:gs pos="65000">
                  <a:schemeClr val="accent5">
                    <a:lumMod val="80000"/>
                    <a:lumOff val="20000"/>
                    <a:tint val="90000"/>
                    <a:shade val="58000"/>
                    <a:satMod val="225000"/>
                  </a:schemeClr>
                </a:gs>
                <a:gs pos="80000">
                  <a:schemeClr val="accent5">
                    <a:lumMod val="80000"/>
                    <a:lumOff val="20000"/>
                    <a:tint val="90000"/>
                    <a:shade val="69000"/>
                    <a:satMod val="220000"/>
                  </a:schemeClr>
                </a:gs>
                <a:gs pos="100000">
                  <a:schemeClr val="accent5">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2018.'!$T$5:$T$130</c:f>
            </c:numRef>
          </c:val>
          <c:extLst>
            <c:ext xmlns:c16="http://schemas.microsoft.com/office/drawing/2014/chart" uri="{C3380CC4-5D6E-409C-BE32-E72D297353CC}">
              <c16:uniqueId val="{00000010-FF6A-4B11-B855-B90A34968B10}"/>
            </c:ext>
          </c:extLst>
        </c:ser>
        <c:ser>
          <c:idx val="17"/>
          <c:order val="17"/>
          <c:spPr>
            <a:gradFill rotWithShape="1">
              <a:gsLst>
                <a:gs pos="0">
                  <a:schemeClr val="accent6">
                    <a:lumMod val="80000"/>
                    <a:lumOff val="20000"/>
                    <a:tint val="75000"/>
                    <a:shade val="85000"/>
                    <a:satMod val="230000"/>
                  </a:schemeClr>
                </a:gs>
                <a:gs pos="25000">
                  <a:schemeClr val="accent6">
                    <a:lumMod val="80000"/>
                    <a:lumOff val="20000"/>
                    <a:tint val="90000"/>
                    <a:shade val="70000"/>
                    <a:satMod val="220000"/>
                  </a:schemeClr>
                </a:gs>
                <a:gs pos="50000">
                  <a:schemeClr val="accent6">
                    <a:lumMod val="80000"/>
                    <a:lumOff val="20000"/>
                    <a:tint val="90000"/>
                    <a:shade val="58000"/>
                    <a:satMod val="225000"/>
                  </a:schemeClr>
                </a:gs>
                <a:gs pos="65000">
                  <a:schemeClr val="accent6">
                    <a:lumMod val="80000"/>
                    <a:lumOff val="20000"/>
                    <a:tint val="90000"/>
                    <a:shade val="58000"/>
                    <a:satMod val="225000"/>
                  </a:schemeClr>
                </a:gs>
                <a:gs pos="80000">
                  <a:schemeClr val="accent6">
                    <a:lumMod val="80000"/>
                    <a:lumOff val="20000"/>
                    <a:tint val="90000"/>
                    <a:shade val="69000"/>
                    <a:satMod val="220000"/>
                  </a:schemeClr>
                </a:gs>
                <a:gs pos="100000">
                  <a:schemeClr val="accent6">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2018.'!$U$5:$U$130</c:f>
            </c:numRef>
          </c:val>
          <c:extLst>
            <c:ext xmlns:c16="http://schemas.microsoft.com/office/drawing/2014/chart" uri="{C3380CC4-5D6E-409C-BE32-E72D297353CC}">
              <c16:uniqueId val="{00000011-FF6A-4B11-B855-B90A34968B10}"/>
            </c:ext>
          </c:extLst>
        </c:ser>
        <c:ser>
          <c:idx val="18"/>
          <c:order val="18"/>
          <c:spPr>
            <a:gradFill rotWithShape="1">
              <a:gsLst>
                <a:gs pos="0">
                  <a:schemeClr val="accent1">
                    <a:lumMod val="80000"/>
                    <a:tint val="75000"/>
                    <a:shade val="85000"/>
                    <a:satMod val="230000"/>
                  </a:schemeClr>
                </a:gs>
                <a:gs pos="25000">
                  <a:schemeClr val="accent1">
                    <a:lumMod val="80000"/>
                    <a:tint val="90000"/>
                    <a:shade val="70000"/>
                    <a:satMod val="220000"/>
                  </a:schemeClr>
                </a:gs>
                <a:gs pos="50000">
                  <a:schemeClr val="accent1">
                    <a:lumMod val="80000"/>
                    <a:tint val="90000"/>
                    <a:shade val="58000"/>
                    <a:satMod val="225000"/>
                  </a:schemeClr>
                </a:gs>
                <a:gs pos="65000">
                  <a:schemeClr val="accent1">
                    <a:lumMod val="80000"/>
                    <a:tint val="90000"/>
                    <a:shade val="58000"/>
                    <a:satMod val="225000"/>
                  </a:schemeClr>
                </a:gs>
                <a:gs pos="80000">
                  <a:schemeClr val="accent1">
                    <a:lumMod val="80000"/>
                    <a:tint val="90000"/>
                    <a:shade val="69000"/>
                    <a:satMod val="220000"/>
                  </a:schemeClr>
                </a:gs>
                <a:gs pos="100000">
                  <a:schemeClr val="accent1">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2018.'!$V$5:$V$130</c:f>
            </c:numRef>
          </c:val>
          <c:extLst>
            <c:ext xmlns:c16="http://schemas.microsoft.com/office/drawing/2014/chart" uri="{C3380CC4-5D6E-409C-BE32-E72D297353CC}">
              <c16:uniqueId val="{00000012-FF6A-4B11-B855-B90A34968B10}"/>
            </c:ext>
          </c:extLst>
        </c:ser>
        <c:ser>
          <c:idx val="19"/>
          <c:order val="19"/>
          <c:spPr>
            <a:gradFill rotWithShape="1">
              <a:gsLst>
                <a:gs pos="0">
                  <a:schemeClr val="accent2">
                    <a:lumMod val="80000"/>
                    <a:tint val="75000"/>
                    <a:shade val="85000"/>
                    <a:satMod val="230000"/>
                  </a:schemeClr>
                </a:gs>
                <a:gs pos="25000">
                  <a:schemeClr val="accent2">
                    <a:lumMod val="80000"/>
                    <a:tint val="90000"/>
                    <a:shade val="70000"/>
                    <a:satMod val="220000"/>
                  </a:schemeClr>
                </a:gs>
                <a:gs pos="50000">
                  <a:schemeClr val="accent2">
                    <a:lumMod val="80000"/>
                    <a:tint val="90000"/>
                    <a:shade val="58000"/>
                    <a:satMod val="225000"/>
                  </a:schemeClr>
                </a:gs>
                <a:gs pos="65000">
                  <a:schemeClr val="accent2">
                    <a:lumMod val="80000"/>
                    <a:tint val="90000"/>
                    <a:shade val="58000"/>
                    <a:satMod val="225000"/>
                  </a:schemeClr>
                </a:gs>
                <a:gs pos="80000">
                  <a:schemeClr val="accent2">
                    <a:lumMod val="80000"/>
                    <a:tint val="90000"/>
                    <a:shade val="69000"/>
                    <a:satMod val="220000"/>
                  </a:schemeClr>
                </a:gs>
                <a:gs pos="100000">
                  <a:schemeClr val="accent2">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2018.'!$W$5:$W$130</c:f>
            </c:numRef>
          </c:val>
          <c:extLst>
            <c:ext xmlns:c16="http://schemas.microsoft.com/office/drawing/2014/chart" uri="{C3380CC4-5D6E-409C-BE32-E72D297353CC}">
              <c16:uniqueId val="{00000013-FF6A-4B11-B855-B90A34968B10}"/>
            </c:ext>
          </c:extLst>
        </c:ser>
        <c:ser>
          <c:idx val="20"/>
          <c:order val="20"/>
          <c:spPr>
            <a:gradFill rotWithShape="1">
              <a:gsLst>
                <a:gs pos="0">
                  <a:schemeClr val="accent3">
                    <a:lumMod val="80000"/>
                    <a:tint val="75000"/>
                    <a:shade val="85000"/>
                    <a:satMod val="230000"/>
                  </a:schemeClr>
                </a:gs>
                <a:gs pos="25000">
                  <a:schemeClr val="accent3">
                    <a:lumMod val="80000"/>
                    <a:tint val="90000"/>
                    <a:shade val="70000"/>
                    <a:satMod val="220000"/>
                  </a:schemeClr>
                </a:gs>
                <a:gs pos="50000">
                  <a:schemeClr val="accent3">
                    <a:lumMod val="80000"/>
                    <a:tint val="90000"/>
                    <a:shade val="58000"/>
                    <a:satMod val="225000"/>
                  </a:schemeClr>
                </a:gs>
                <a:gs pos="65000">
                  <a:schemeClr val="accent3">
                    <a:lumMod val="80000"/>
                    <a:tint val="90000"/>
                    <a:shade val="58000"/>
                    <a:satMod val="225000"/>
                  </a:schemeClr>
                </a:gs>
                <a:gs pos="80000">
                  <a:schemeClr val="accent3">
                    <a:lumMod val="80000"/>
                    <a:tint val="90000"/>
                    <a:shade val="69000"/>
                    <a:satMod val="220000"/>
                  </a:schemeClr>
                </a:gs>
                <a:gs pos="100000">
                  <a:schemeClr val="accent3">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2018.'!$X$5:$X$130</c:f>
            </c:numRef>
          </c:val>
          <c:extLst>
            <c:ext xmlns:c16="http://schemas.microsoft.com/office/drawing/2014/chart" uri="{C3380CC4-5D6E-409C-BE32-E72D297353CC}">
              <c16:uniqueId val="{00000014-FF6A-4B11-B855-B90A34968B10}"/>
            </c:ext>
          </c:extLst>
        </c:ser>
        <c:ser>
          <c:idx val="21"/>
          <c:order val="21"/>
          <c:spPr>
            <a:gradFill rotWithShape="1">
              <a:gsLst>
                <a:gs pos="0">
                  <a:schemeClr val="accent4">
                    <a:lumMod val="80000"/>
                    <a:tint val="75000"/>
                    <a:shade val="85000"/>
                    <a:satMod val="230000"/>
                  </a:schemeClr>
                </a:gs>
                <a:gs pos="25000">
                  <a:schemeClr val="accent4">
                    <a:lumMod val="80000"/>
                    <a:tint val="90000"/>
                    <a:shade val="70000"/>
                    <a:satMod val="220000"/>
                  </a:schemeClr>
                </a:gs>
                <a:gs pos="50000">
                  <a:schemeClr val="accent4">
                    <a:lumMod val="80000"/>
                    <a:tint val="90000"/>
                    <a:shade val="58000"/>
                    <a:satMod val="225000"/>
                  </a:schemeClr>
                </a:gs>
                <a:gs pos="65000">
                  <a:schemeClr val="accent4">
                    <a:lumMod val="80000"/>
                    <a:tint val="90000"/>
                    <a:shade val="58000"/>
                    <a:satMod val="225000"/>
                  </a:schemeClr>
                </a:gs>
                <a:gs pos="80000">
                  <a:schemeClr val="accent4">
                    <a:lumMod val="80000"/>
                    <a:tint val="90000"/>
                    <a:shade val="69000"/>
                    <a:satMod val="220000"/>
                  </a:schemeClr>
                </a:gs>
                <a:gs pos="100000">
                  <a:schemeClr val="accent4">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2018.'!$Y$5:$Y$130</c:f>
            </c:numRef>
          </c:val>
          <c:extLst>
            <c:ext xmlns:c16="http://schemas.microsoft.com/office/drawing/2014/chart" uri="{C3380CC4-5D6E-409C-BE32-E72D297353CC}">
              <c16:uniqueId val="{00000015-FF6A-4B11-B855-B90A34968B10}"/>
            </c:ext>
          </c:extLst>
        </c:ser>
        <c:ser>
          <c:idx val="22"/>
          <c:order val="22"/>
          <c:spPr>
            <a:gradFill rotWithShape="1">
              <a:gsLst>
                <a:gs pos="0">
                  <a:schemeClr val="accent5">
                    <a:lumMod val="80000"/>
                    <a:tint val="75000"/>
                    <a:shade val="85000"/>
                    <a:satMod val="230000"/>
                  </a:schemeClr>
                </a:gs>
                <a:gs pos="25000">
                  <a:schemeClr val="accent5">
                    <a:lumMod val="80000"/>
                    <a:tint val="90000"/>
                    <a:shade val="70000"/>
                    <a:satMod val="220000"/>
                  </a:schemeClr>
                </a:gs>
                <a:gs pos="50000">
                  <a:schemeClr val="accent5">
                    <a:lumMod val="80000"/>
                    <a:tint val="90000"/>
                    <a:shade val="58000"/>
                    <a:satMod val="225000"/>
                  </a:schemeClr>
                </a:gs>
                <a:gs pos="65000">
                  <a:schemeClr val="accent5">
                    <a:lumMod val="80000"/>
                    <a:tint val="90000"/>
                    <a:shade val="58000"/>
                    <a:satMod val="225000"/>
                  </a:schemeClr>
                </a:gs>
                <a:gs pos="80000">
                  <a:schemeClr val="accent5">
                    <a:lumMod val="80000"/>
                    <a:tint val="90000"/>
                    <a:shade val="69000"/>
                    <a:satMod val="220000"/>
                  </a:schemeClr>
                </a:gs>
                <a:gs pos="100000">
                  <a:schemeClr val="accent5">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2018.'!$Z$5:$Z$130</c:f>
            </c:numRef>
          </c:val>
          <c:extLst>
            <c:ext xmlns:c16="http://schemas.microsoft.com/office/drawing/2014/chart" uri="{C3380CC4-5D6E-409C-BE32-E72D297353CC}">
              <c16:uniqueId val="{00000016-FF6A-4B11-B855-B90A34968B10}"/>
            </c:ext>
          </c:extLst>
        </c:ser>
        <c:ser>
          <c:idx val="23"/>
          <c:order val="23"/>
          <c:spPr>
            <a:gradFill rotWithShape="1">
              <a:gsLst>
                <a:gs pos="0">
                  <a:schemeClr val="accent6">
                    <a:lumMod val="80000"/>
                    <a:tint val="75000"/>
                    <a:shade val="85000"/>
                    <a:satMod val="230000"/>
                  </a:schemeClr>
                </a:gs>
                <a:gs pos="25000">
                  <a:schemeClr val="accent6">
                    <a:lumMod val="80000"/>
                    <a:tint val="90000"/>
                    <a:shade val="70000"/>
                    <a:satMod val="220000"/>
                  </a:schemeClr>
                </a:gs>
                <a:gs pos="50000">
                  <a:schemeClr val="accent6">
                    <a:lumMod val="80000"/>
                    <a:tint val="90000"/>
                    <a:shade val="58000"/>
                    <a:satMod val="225000"/>
                  </a:schemeClr>
                </a:gs>
                <a:gs pos="65000">
                  <a:schemeClr val="accent6">
                    <a:lumMod val="80000"/>
                    <a:tint val="90000"/>
                    <a:shade val="58000"/>
                    <a:satMod val="225000"/>
                  </a:schemeClr>
                </a:gs>
                <a:gs pos="80000">
                  <a:schemeClr val="accent6">
                    <a:lumMod val="80000"/>
                    <a:tint val="90000"/>
                    <a:shade val="69000"/>
                    <a:satMod val="220000"/>
                  </a:schemeClr>
                </a:gs>
                <a:gs pos="100000">
                  <a:schemeClr val="accent6">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2018.'!$AA$5:$AA$130</c:f>
            </c:numRef>
          </c:val>
          <c:extLst>
            <c:ext xmlns:c16="http://schemas.microsoft.com/office/drawing/2014/chart" uri="{C3380CC4-5D6E-409C-BE32-E72D297353CC}">
              <c16:uniqueId val="{00000017-FF6A-4B11-B855-B90A34968B10}"/>
            </c:ext>
          </c:extLst>
        </c:ser>
        <c:ser>
          <c:idx val="24"/>
          <c:order val="24"/>
          <c:spPr>
            <a:gradFill rotWithShape="1">
              <a:gsLst>
                <a:gs pos="0">
                  <a:schemeClr val="accent1">
                    <a:lumMod val="60000"/>
                    <a:lumOff val="40000"/>
                    <a:tint val="75000"/>
                    <a:shade val="85000"/>
                    <a:satMod val="230000"/>
                  </a:schemeClr>
                </a:gs>
                <a:gs pos="25000">
                  <a:schemeClr val="accent1">
                    <a:lumMod val="60000"/>
                    <a:lumOff val="40000"/>
                    <a:tint val="90000"/>
                    <a:shade val="70000"/>
                    <a:satMod val="220000"/>
                  </a:schemeClr>
                </a:gs>
                <a:gs pos="50000">
                  <a:schemeClr val="accent1">
                    <a:lumMod val="60000"/>
                    <a:lumOff val="40000"/>
                    <a:tint val="90000"/>
                    <a:shade val="58000"/>
                    <a:satMod val="225000"/>
                  </a:schemeClr>
                </a:gs>
                <a:gs pos="65000">
                  <a:schemeClr val="accent1">
                    <a:lumMod val="60000"/>
                    <a:lumOff val="40000"/>
                    <a:tint val="90000"/>
                    <a:shade val="58000"/>
                    <a:satMod val="225000"/>
                  </a:schemeClr>
                </a:gs>
                <a:gs pos="80000">
                  <a:schemeClr val="accent1">
                    <a:lumMod val="60000"/>
                    <a:lumOff val="40000"/>
                    <a:tint val="90000"/>
                    <a:shade val="69000"/>
                    <a:satMod val="220000"/>
                  </a:schemeClr>
                </a:gs>
                <a:gs pos="100000">
                  <a:schemeClr val="accent1">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2018.'!$AB$5:$AB$130</c:f>
            </c:numRef>
          </c:val>
          <c:extLst>
            <c:ext xmlns:c16="http://schemas.microsoft.com/office/drawing/2014/chart" uri="{C3380CC4-5D6E-409C-BE32-E72D297353CC}">
              <c16:uniqueId val="{00000018-FF6A-4B11-B855-B90A34968B10}"/>
            </c:ext>
          </c:extLst>
        </c:ser>
        <c:ser>
          <c:idx val="25"/>
          <c:order val="25"/>
          <c:spPr>
            <a:gradFill rotWithShape="1">
              <a:gsLst>
                <a:gs pos="0">
                  <a:schemeClr val="accent2">
                    <a:lumMod val="60000"/>
                    <a:lumOff val="40000"/>
                    <a:tint val="75000"/>
                    <a:shade val="85000"/>
                    <a:satMod val="230000"/>
                  </a:schemeClr>
                </a:gs>
                <a:gs pos="25000">
                  <a:schemeClr val="accent2">
                    <a:lumMod val="60000"/>
                    <a:lumOff val="40000"/>
                    <a:tint val="90000"/>
                    <a:shade val="70000"/>
                    <a:satMod val="220000"/>
                  </a:schemeClr>
                </a:gs>
                <a:gs pos="50000">
                  <a:schemeClr val="accent2">
                    <a:lumMod val="60000"/>
                    <a:lumOff val="40000"/>
                    <a:tint val="90000"/>
                    <a:shade val="58000"/>
                    <a:satMod val="225000"/>
                  </a:schemeClr>
                </a:gs>
                <a:gs pos="65000">
                  <a:schemeClr val="accent2">
                    <a:lumMod val="60000"/>
                    <a:lumOff val="40000"/>
                    <a:tint val="90000"/>
                    <a:shade val="58000"/>
                    <a:satMod val="225000"/>
                  </a:schemeClr>
                </a:gs>
                <a:gs pos="80000">
                  <a:schemeClr val="accent2">
                    <a:lumMod val="60000"/>
                    <a:lumOff val="40000"/>
                    <a:tint val="90000"/>
                    <a:shade val="69000"/>
                    <a:satMod val="220000"/>
                  </a:schemeClr>
                </a:gs>
                <a:gs pos="100000">
                  <a:schemeClr val="accent2">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2018.'!$AC$5:$AC$130</c:f>
            </c:numRef>
          </c:val>
          <c:extLst>
            <c:ext xmlns:c16="http://schemas.microsoft.com/office/drawing/2014/chart" uri="{C3380CC4-5D6E-409C-BE32-E72D297353CC}">
              <c16:uniqueId val="{00000019-FF6A-4B11-B855-B90A34968B10}"/>
            </c:ext>
          </c:extLst>
        </c:ser>
        <c:ser>
          <c:idx val="26"/>
          <c:order val="26"/>
          <c:spPr>
            <a:gradFill rotWithShape="1">
              <a:gsLst>
                <a:gs pos="0">
                  <a:schemeClr val="accent3">
                    <a:lumMod val="60000"/>
                    <a:lumOff val="40000"/>
                    <a:tint val="75000"/>
                    <a:shade val="85000"/>
                    <a:satMod val="230000"/>
                  </a:schemeClr>
                </a:gs>
                <a:gs pos="25000">
                  <a:schemeClr val="accent3">
                    <a:lumMod val="60000"/>
                    <a:lumOff val="40000"/>
                    <a:tint val="90000"/>
                    <a:shade val="70000"/>
                    <a:satMod val="220000"/>
                  </a:schemeClr>
                </a:gs>
                <a:gs pos="50000">
                  <a:schemeClr val="accent3">
                    <a:lumMod val="60000"/>
                    <a:lumOff val="40000"/>
                    <a:tint val="90000"/>
                    <a:shade val="58000"/>
                    <a:satMod val="225000"/>
                  </a:schemeClr>
                </a:gs>
                <a:gs pos="65000">
                  <a:schemeClr val="accent3">
                    <a:lumMod val="60000"/>
                    <a:lumOff val="40000"/>
                    <a:tint val="90000"/>
                    <a:shade val="58000"/>
                    <a:satMod val="225000"/>
                  </a:schemeClr>
                </a:gs>
                <a:gs pos="80000">
                  <a:schemeClr val="accent3">
                    <a:lumMod val="60000"/>
                    <a:lumOff val="40000"/>
                    <a:tint val="90000"/>
                    <a:shade val="69000"/>
                    <a:satMod val="220000"/>
                  </a:schemeClr>
                </a:gs>
                <a:gs pos="100000">
                  <a:schemeClr val="accent3">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2018.'!$AD$5:$AD$130</c:f>
            </c:numRef>
          </c:val>
          <c:extLst>
            <c:ext xmlns:c16="http://schemas.microsoft.com/office/drawing/2014/chart" uri="{C3380CC4-5D6E-409C-BE32-E72D297353CC}">
              <c16:uniqueId val="{0000001A-FF6A-4B11-B855-B90A34968B10}"/>
            </c:ext>
          </c:extLst>
        </c:ser>
        <c:ser>
          <c:idx val="27"/>
          <c:order val="27"/>
          <c:spPr>
            <a:gradFill rotWithShape="1">
              <a:gsLst>
                <a:gs pos="0">
                  <a:schemeClr val="accent4">
                    <a:lumMod val="60000"/>
                    <a:lumOff val="40000"/>
                    <a:tint val="75000"/>
                    <a:shade val="85000"/>
                    <a:satMod val="230000"/>
                  </a:schemeClr>
                </a:gs>
                <a:gs pos="25000">
                  <a:schemeClr val="accent4">
                    <a:lumMod val="60000"/>
                    <a:lumOff val="40000"/>
                    <a:tint val="90000"/>
                    <a:shade val="70000"/>
                    <a:satMod val="220000"/>
                  </a:schemeClr>
                </a:gs>
                <a:gs pos="50000">
                  <a:schemeClr val="accent4">
                    <a:lumMod val="60000"/>
                    <a:lumOff val="40000"/>
                    <a:tint val="90000"/>
                    <a:shade val="58000"/>
                    <a:satMod val="225000"/>
                  </a:schemeClr>
                </a:gs>
                <a:gs pos="65000">
                  <a:schemeClr val="accent4">
                    <a:lumMod val="60000"/>
                    <a:lumOff val="40000"/>
                    <a:tint val="90000"/>
                    <a:shade val="58000"/>
                    <a:satMod val="225000"/>
                  </a:schemeClr>
                </a:gs>
                <a:gs pos="80000">
                  <a:schemeClr val="accent4">
                    <a:lumMod val="60000"/>
                    <a:lumOff val="40000"/>
                    <a:tint val="90000"/>
                    <a:shade val="69000"/>
                    <a:satMod val="220000"/>
                  </a:schemeClr>
                </a:gs>
                <a:gs pos="100000">
                  <a:schemeClr val="accent4">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2018.'!$AE$5:$AE$130</c:f>
            </c:numRef>
          </c:val>
          <c:extLst>
            <c:ext xmlns:c16="http://schemas.microsoft.com/office/drawing/2014/chart" uri="{C3380CC4-5D6E-409C-BE32-E72D297353CC}">
              <c16:uniqueId val="{0000001B-FF6A-4B11-B855-B90A34968B10}"/>
            </c:ext>
          </c:extLst>
        </c:ser>
        <c:ser>
          <c:idx val="28"/>
          <c:order val="28"/>
          <c:spPr>
            <a:gradFill rotWithShape="1">
              <a:gsLst>
                <a:gs pos="0">
                  <a:schemeClr val="accent5">
                    <a:lumMod val="60000"/>
                    <a:lumOff val="40000"/>
                    <a:tint val="75000"/>
                    <a:shade val="85000"/>
                    <a:satMod val="230000"/>
                  </a:schemeClr>
                </a:gs>
                <a:gs pos="25000">
                  <a:schemeClr val="accent5">
                    <a:lumMod val="60000"/>
                    <a:lumOff val="40000"/>
                    <a:tint val="90000"/>
                    <a:shade val="70000"/>
                    <a:satMod val="220000"/>
                  </a:schemeClr>
                </a:gs>
                <a:gs pos="50000">
                  <a:schemeClr val="accent5">
                    <a:lumMod val="60000"/>
                    <a:lumOff val="40000"/>
                    <a:tint val="90000"/>
                    <a:shade val="58000"/>
                    <a:satMod val="225000"/>
                  </a:schemeClr>
                </a:gs>
                <a:gs pos="65000">
                  <a:schemeClr val="accent5">
                    <a:lumMod val="60000"/>
                    <a:lumOff val="40000"/>
                    <a:tint val="90000"/>
                    <a:shade val="58000"/>
                    <a:satMod val="225000"/>
                  </a:schemeClr>
                </a:gs>
                <a:gs pos="80000">
                  <a:schemeClr val="accent5">
                    <a:lumMod val="60000"/>
                    <a:lumOff val="40000"/>
                    <a:tint val="90000"/>
                    <a:shade val="69000"/>
                    <a:satMod val="220000"/>
                  </a:schemeClr>
                </a:gs>
                <a:gs pos="100000">
                  <a:schemeClr val="accent5">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2018.'!$AF$5:$AF$130</c:f>
            </c:numRef>
          </c:val>
          <c:extLst>
            <c:ext xmlns:c16="http://schemas.microsoft.com/office/drawing/2014/chart" uri="{C3380CC4-5D6E-409C-BE32-E72D297353CC}">
              <c16:uniqueId val="{0000001C-FF6A-4B11-B855-B90A34968B10}"/>
            </c:ext>
          </c:extLst>
        </c:ser>
        <c:ser>
          <c:idx val="29"/>
          <c:order val="29"/>
          <c:spPr>
            <a:gradFill rotWithShape="1">
              <a:gsLst>
                <a:gs pos="0">
                  <a:schemeClr val="accent6">
                    <a:lumMod val="60000"/>
                    <a:lumOff val="40000"/>
                    <a:tint val="75000"/>
                    <a:shade val="85000"/>
                    <a:satMod val="230000"/>
                  </a:schemeClr>
                </a:gs>
                <a:gs pos="25000">
                  <a:schemeClr val="accent6">
                    <a:lumMod val="60000"/>
                    <a:lumOff val="40000"/>
                    <a:tint val="90000"/>
                    <a:shade val="70000"/>
                    <a:satMod val="220000"/>
                  </a:schemeClr>
                </a:gs>
                <a:gs pos="50000">
                  <a:schemeClr val="accent6">
                    <a:lumMod val="60000"/>
                    <a:lumOff val="40000"/>
                    <a:tint val="90000"/>
                    <a:shade val="58000"/>
                    <a:satMod val="225000"/>
                  </a:schemeClr>
                </a:gs>
                <a:gs pos="65000">
                  <a:schemeClr val="accent6">
                    <a:lumMod val="60000"/>
                    <a:lumOff val="40000"/>
                    <a:tint val="90000"/>
                    <a:shade val="58000"/>
                    <a:satMod val="225000"/>
                  </a:schemeClr>
                </a:gs>
                <a:gs pos="80000">
                  <a:schemeClr val="accent6">
                    <a:lumMod val="60000"/>
                    <a:lumOff val="40000"/>
                    <a:tint val="90000"/>
                    <a:shade val="69000"/>
                    <a:satMod val="220000"/>
                  </a:schemeClr>
                </a:gs>
                <a:gs pos="100000">
                  <a:schemeClr val="accent6">
                    <a:lumMod val="60000"/>
                    <a:lumOff val="4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2018.'!$AG$5:$AG$130</c:f>
            </c:numRef>
          </c:val>
          <c:extLst>
            <c:ext xmlns:c16="http://schemas.microsoft.com/office/drawing/2014/chart" uri="{C3380CC4-5D6E-409C-BE32-E72D297353CC}">
              <c16:uniqueId val="{0000001D-FF6A-4B11-B855-B90A34968B10}"/>
            </c:ext>
          </c:extLst>
        </c:ser>
        <c:ser>
          <c:idx val="30"/>
          <c:order val="30"/>
          <c:spPr>
            <a:gradFill rotWithShape="1">
              <a:gsLst>
                <a:gs pos="0">
                  <a:schemeClr val="accent1">
                    <a:lumMod val="50000"/>
                    <a:tint val="75000"/>
                    <a:shade val="85000"/>
                    <a:satMod val="230000"/>
                  </a:schemeClr>
                </a:gs>
                <a:gs pos="25000">
                  <a:schemeClr val="accent1">
                    <a:lumMod val="50000"/>
                    <a:tint val="90000"/>
                    <a:shade val="70000"/>
                    <a:satMod val="220000"/>
                  </a:schemeClr>
                </a:gs>
                <a:gs pos="50000">
                  <a:schemeClr val="accent1">
                    <a:lumMod val="50000"/>
                    <a:tint val="90000"/>
                    <a:shade val="58000"/>
                    <a:satMod val="225000"/>
                  </a:schemeClr>
                </a:gs>
                <a:gs pos="65000">
                  <a:schemeClr val="accent1">
                    <a:lumMod val="50000"/>
                    <a:tint val="90000"/>
                    <a:shade val="58000"/>
                    <a:satMod val="225000"/>
                  </a:schemeClr>
                </a:gs>
                <a:gs pos="80000">
                  <a:schemeClr val="accent1">
                    <a:lumMod val="50000"/>
                    <a:tint val="90000"/>
                    <a:shade val="69000"/>
                    <a:satMod val="220000"/>
                  </a:schemeClr>
                </a:gs>
                <a:gs pos="100000">
                  <a:schemeClr val="accent1">
                    <a:lumMod val="5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2018.'!$AH$5:$AH$130</c:f>
            </c:numRef>
          </c:val>
          <c:extLst>
            <c:ext xmlns:c16="http://schemas.microsoft.com/office/drawing/2014/chart" uri="{C3380CC4-5D6E-409C-BE32-E72D297353CC}">
              <c16:uniqueId val="{0000001E-FF6A-4B11-B855-B90A34968B10}"/>
            </c:ext>
          </c:extLst>
        </c:ser>
        <c:ser>
          <c:idx val="31"/>
          <c:order val="31"/>
          <c:spPr>
            <a:gradFill rotWithShape="1">
              <a:gsLst>
                <a:gs pos="0">
                  <a:schemeClr val="accent2">
                    <a:lumMod val="50000"/>
                    <a:tint val="75000"/>
                    <a:shade val="85000"/>
                    <a:satMod val="230000"/>
                  </a:schemeClr>
                </a:gs>
                <a:gs pos="25000">
                  <a:schemeClr val="accent2">
                    <a:lumMod val="50000"/>
                    <a:tint val="90000"/>
                    <a:shade val="70000"/>
                    <a:satMod val="220000"/>
                  </a:schemeClr>
                </a:gs>
                <a:gs pos="50000">
                  <a:schemeClr val="accent2">
                    <a:lumMod val="50000"/>
                    <a:tint val="90000"/>
                    <a:shade val="58000"/>
                    <a:satMod val="225000"/>
                  </a:schemeClr>
                </a:gs>
                <a:gs pos="65000">
                  <a:schemeClr val="accent2">
                    <a:lumMod val="50000"/>
                    <a:tint val="90000"/>
                    <a:shade val="58000"/>
                    <a:satMod val="225000"/>
                  </a:schemeClr>
                </a:gs>
                <a:gs pos="80000">
                  <a:schemeClr val="accent2">
                    <a:lumMod val="50000"/>
                    <a:tint val="90000"/>
                    <a:shade val="69000"/>
                    <a:satMod val="220000"/>
                  </a:schemeClr>
                </a:gs>
                <a:gs pos="100000">
                  <a:schemeClr val="accent2">
                    <a:lumMod val="5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delete val="1"/>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2018.'!$AI$5:$AI$130</c:f>
              <c:numCache>
                <c:formatCode>_-* #,##0\ _d_i_n_._-;\-* #,##0\ _d_i_n_._-;_-* "-"\ _d_i_n_._-;_-@_-</c:formatCode>
                <c:ptCount val="6"/>
                <c:pt idx="0">
                  <c:v>504589139</c:v>
                </c:pt>
                <c:pt idx="1">
                  <c:v>332691714.75</c:v>
                </c:pt>
                <c:pt idx="2">
                  <c:v>179230376</c:v>
                </c:pt>
                <c:pt idx="3">
                  <c:v>4610000</c:v>
                </c:pt>
                <c:pt idx="4">
                  <c:v>13644190</c:v>
                </c:pt>
                <c:pt idx="5">
                  <c:v>2100000</c:v>
                </c:pt>
              </c:numCache>
            </c:numRef>
          </c:val>
          <c:extLst>
            <c:ext xmlns:c16="http://schemas.microsoft.com/office/drawing/2014/chart" uri="{C3380CC4-5D6E-409C-BE32-E72D297353CC}">
              <c16:uniqueId val="{0000001F-FF6A-4B11-B855-B90A34968B10}"/>
            </c:ext>
          </c:extLst>
        </c:ser>
        <c:ser>
          <c:idx val="32"/>
          <c:order val="32"/>
          <c:spPr>
            <a:gradFill rotWithShape="1">
              <a:gsLst>
                <a:gs pos="0">
                  <a:schemeClr val="accent3">
                    <a:lumMod val="50000"/>
                    <a:tint val="75000"/>
                    <a:shade val="85000"/>
                    <a:satMod val="230000"/>
                  </a:schemeClr>
                </a:gs>
                <a:gs pos="25000">
                  <a:schemeClr val="accent3">
                    <a:lumMod val="50000"/>
                    <a:tint val="90000"/>
                    <a:shade val="70000"/>
                    <a:satMod val="220000"/>
                  </a:schemeClr>
                </a:gs>
                <a:gs pos="50000">
                  <a:schemeClr val="accent3">
                    <a:lumMod val="50000"/>
                    <a:tint val="90000"/>
                    <a:shade val="58000"/>
                    <a:satMod val="225000"/>
                  </a:schemeClr>
                </a:gs>
                <a:gs pos="65000">
                  <a:schemeClr val="accent3">
                    <a:lumMod val="50000"/>
                    <a:tint val="90000"/>
                    <a:shade val="58000"/>
                    <a:satMod val="225000"/>
                  </a:schemeClr>
                </a:gs>
                <a:gs pos="80000">
                  <a:schemeClr val="accent3">
                    <a:lumMod val="50000"/>
                    <a:tint val="90000"/>
                    <a:shade val="69000"/>
                    <a:satMod val="220000"/>
                  </a:schemeClr>
                </a:gs>
                <a:gs pos="100000">
                  <a:schemeClr val="accent3">
                    <a:lumMod val="5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2018.'!$AJ$5:$AJ$130</c:f>
            </c:numRef>
          </c:val>
          <c:extLst>
            <c:ext xmlns:c16="http://schemas.microsoft.com/office/drawing/2014/chart" uri="{C3380CC4-5D6E-409C-BE32-E72D297353CC}">
              <c16:uniqueId val="{00000020-FF6A-4B11-B855-B90A34968B10}"/>
            </c:ext>
          </c:extLst>
        </c:ser>
        <c:ser>
          <c:idx val="33"/>
          <c:order val="33"/>
          <c:spPr>
            <a:solidFill>
              <a:schemeClr val="accent6">
                <a:lumMod val="60000"/>
                <a:lumOff val="4000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invertIfNegative val="0"/>
          <c:dLbls>
            <c:delete val="1"/>
          </c:dLbls>
          <c:cat>
            <c:strRef>
              <c:f>'Приходи са извршењем 2018.'!$C$5:$C$130</c:f>
              <c:strCache>
                <c:ptCount val="6"/>
                <c:pt idx="0">
                  <c:v>ПОРЕЗИ</c:v>
                </c:pt>
                <c:pt idx="1">
                  <c:v>ДОНАЦИЈЕ И ТРАНСФЕРИ</c:v>
                </c:pt>
                <c:pt idx="2">
                  <c:v>ДРУГИ ПРИХОДИ</c:v>
                </c:pt>
                <c:pt idx="3">
                  <c:v>МЕМОРАНДУМСКЕ СТАВКЕ ЗА РЕФУНДАЦИЈУ РАСХОДА</c:v>
                </c:pt>
                <c:pt idx="4">
                  <c:v>ПРИМАЊА ОД ПРОДАЈЕ НЕФИНАНСИЈСКЕ ИМОВИНЕ</c:v>
                </c:pt>
                <c:pt idx="5">
                  <c:v>ПРИМАЊА ОД ЗАДУЖИВАЊА И ПРОДАЈЕ ФИНАНСИЈСКЕ ИМОВИНЕ</c:v>
                </c:pt>
              </c:strCache>
            </c:strRef>
          </c:cat>
          <c:val>
            <c:numRef>
              <c:f>'Приходи са извршењем 2018.'!$AK$5:$AK$130</c:f>
              <c:numCache>
                <c:formatCode>_-* #,##0\ _d_i_n_._-;\-* #,##0\ _d_i_n_._-;_-* "-"\ _d_i_n_._-;_-@_-</c:formatCode>
                <c:ptCount val="6"/>
                <c:pt idx="0">
                  <c:v>504524367.47000003</c:v>
                </c:pt>
                <c:pt idx="1">
                  <c:v>303042093.55000001</c:v>
                </c:pt>
                <c:pt idx="2">
                  <c:v>153528678.60000002</c:v>
                </c:pt>
                <c:pt idx="3">
                  <c:v>3638378.45</c:v>
                </c:pt>
                <c:pt idx="4">
                  <c:v>13839633.439999999</c:v>
                </c:pt>
                <c:pt idx="5">
                  <c:v>1287303.6799999999</c:v>
                </c:pt>
              </c:numCache>
            </c:numRef>
          </c:val>
          <c:extLst>
            <c:ext xmlns:c16="http://schemas.microsoft.com/office/drawing/2014/chart" uri="{C3380CC4-5D6E-409C-BE32-E72D297353CC}">
              <c16:uniqueId val="{00000021-FF6A-4B11-B855-B90A34968B10}"/>
            </c:ext>
          </c:extLst>
        </c:ser>
        <c:dLbls>
          <c:showLegendKey val="0"/>
          <c:showVal val="1"/>
          <c:showCatName val="0"/>
          <c:showSerName val="0"/>
          <c:showPercent val="0"/>
          <c:showBubbleSize val="0"/>
        </c:dLbls>
        <c:gapWidth val="150"/>
        <c:shape val="box"/>
        <c:axId val="75500544"/>
        <c:axId val="75502336"/>
        <c:axId val="0"/>
      </c:bar3DChart>
      <c:catAx>
        <c:axId val="7550054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sr-Latn-RS"/>
          </a:p>
        </c:txPr>
        <c:crossAx val="75502336"/>
        <c:crosses val="autoZero"/>
        <c:auto val="1"/>
        <c:lblAlgn val="ctr"/>
        <c:lblOffset val="100"/>
        <c:noMultiLvlLbl val="0"/>
      </c:catAx>
      <c:valAx>
        <c:axId val="75502336"/>
        <c:scaling>
          <c:orientation val="minMax"/>
        </c:scaling>
        <c:delete val="0"/>
        <c:axPos val="l"/>
        <c:majorGridlines>
          <c:spPr>
            <a:ln w="9525" cap="flat" cmpd="sng" algn="ctr">
              <a:solidFill>
                <a:schemeClr val="tx2">
                  <a:lumMod val="15000"/>
                  <a:lumOff val="85000"/>
                </a:schemeClr>
              </a:solidFill>
              <a:round/>
            </a:ln>
            <a:effectLst/>
          </c:spPr>
        </c:majorGridlines>
        <c:numFmt formatCode="_-* #,##0\ _d_i_n_._-;\-* #,##0\ _d_i_n_._-;_-* &quot;-&quot;\ _d_i_n_.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sr-Latn-RS"/>
          </a:p>
        </c:txPr>
        <c:crossAx val="755005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581871345029239E-2"/>
          <c:y val="0.16684364762835074"/>
          <c:w val="0.84283625730994149"/>
          <c:h val="0.73520920919840471"/>
        </c:manualLayout>
      </c:layout>
      <c:pie3DChart>
        <c:varyColors val="1"/>
        <c:ser>
          <c:idx val="0"/>
          <c:order val="0"/>
          <c:tx>
            <c:strRef>
              <c:f>Sheet1!$B$1</c:f>
              <c:strCache>
                <c:ptCount val="1"/>
                <c:pt idx="0">
                  <c:v>Sales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E-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F-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D-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C-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2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3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4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5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B-868B-4F6C-ABD0-00AF827CF635}"/>
              </c:ext>
            </c:extLst>
          </c:dPt>
          <c:dLbls>
            <c:dLbl>
              <c:idx val="0"/>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1F-868B-4F6C-ABD0-00AF827CF635}"/>
                </c:ext>
              </c:extLst>
            </c:dLbl>
            <c:dLbl>
              <c:idx val="2"/>
              <c:layout>
                <c:manualLayout>
                  <c:x val="5.6286549707602336E-2"/>
                  <c:y val="2.8951366692833377E-2"/>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accent1"/>
                        </a:solidFill>
                        <a:latin typeface="+mn-lt"/>
                        <a:ea typeface="+mn-ea"/>
                        <a:cs typeface="+mn-cs"/>
                      </a:defRPr>
                    </a:pPr>
                    <a:fld id="{ED377199-A981-4593-85B6-F0879229061B}" type="CATEGORYNAME">
                      <a:rPr lang="sr-Cyrl-RS"/>
                      <a:pPr>
                        <a:defRPr sz="1330" b="1" i="0" u="none" strike="noStrike" kern="1200" spc="0" baseline="0">
                          <a:solidFill>
                            <a:schemeClr val="accent1"/>
                          </a:solidFill>
                          <a:latin typeface="+mn-lt"/>
                          <a:ea typeface="+mn-ea"/>
                          <a:cs typeface="+mn-cs"/>
                        </a:defRPr>
                      </a:pPr>
                      <a:t>[CATEGORY NAME]</a:t>
                    </a:fld>
                    <a:r>
                      <a:rPr lang="sr-Cyrl-RS" baseline="0" dirty="0"/>
                      <a:t>
</a:t>
                    </a: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manualLayout>
                      <c:w val="0.15966374269005848"/>
                      <c:h val="0.12256545039478016"/>
                    </c:manualLayout>
                  </c15:layout>
                  <c15:dlblFieldTable/>
                  <c15:showDataLabelsRange val="0"/>
                </c:ext>
                <c:ext xmlns:c16="http://schemas.microsoft.com/office/drawing/2014/chart" uri="{C3380CC4-5D6E-409C-BE32-E72D297353CC}">
                  <c16:uniqueId val="{0000001D-868B-4F6C-ABD0-00AF827CF635}"/>
                </c:ext>
              </c:extLst>
            </c:dLbl>
            <c:dLbl>
              <c:idx val="3"/>
              <c:layout>
                <c:manualLayout>
                  <c:x val="-0.14473684210526316"/>
                  <c:y val="2.8060332808803861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C-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3-868B-4F6C-ABD0-00AF827CF635}"/>
                </c:ext>
              </c:extLst>
            </c:dLbl>
            <c:dLbl>
              <c:idx val="8"/>
              <c:layout>
                <c:manualLayout>
                  <c:x val="-8.9181286549707597E-2"/>
                  <c:y val="0"/>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487F9874-7D13-4833-8EFE-58D84C26EA05}" type="CATEGORYNAME">
                      <a:rPr lang="sr-Cyrl-RS"/>
                      <a:pPr>
                        <a:defRPr sz="1330" b="1" i="0" u="none" strike="noStrike" kern="1200" spc="0" baseline="0">
                          <a:solidFill>
                            <a:schemeClr val="accent1"/>
                          </a:solidFill>
                          <a:latin typeface="+mn-lt"/>
                          <a:ea typeface="+mn-ea"/>
                          <a:cs typeface="+mn-cs"/>
                        </a:defRPr>
                      </a:pPr>
                      <a:t>[CATEGORY NAME]</a:t>
                    </a:fld>
                    <a:r>
                      <a:rPr lang="sr-Cyrl-RS" baseline="0"/>
                      <a:t>
</a:t>
                    </a: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2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3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4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5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6B-868B-4F6C-ABD0-00AF827CF635}"/>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Sheet1!$A$2:$A$81</c:f>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f>Sheet1!$B$2:$B$81</c:f>
              <c:numCache>
                <c:formatCode>#,##0_ ;\-#,##0\ </c:formatCode>
                <c:ptCount val="79"/>
                <c:pt idx="0">
                  <c:v>176628215.32000002</c:v>
                </c:pt>
                <c:pt idx="1">
                  <c:v>291370360</c:v>
                </c:pt>
                <c:pt idx="2">
                  <c:v>36158</c:v>
                </c:pt>
                <c:pt idx="3">
                  <c:v>10294728</c:v>
                </c:pt>
                <c:pt idx="4">
                  <c:v>160830414</c:v>
                </c:pt>
                <c:pt idx="5">
                  <c:v>89674817</c:v>
                </c:pt>
                <c:pt idx="6">
                  <c:v>55231596</c:v>
                </c:pt>
                <c:pt idx="7">
                  <c:v>216404559</c:v>
                </c:pt>
                <c:pt idx="8">
                  <c:v>20</c:v>
                </c:pt>
              </c:numCache>
            </c:numRef>
          </c:val>
          <c:extLst>
            <c:ext xmlns:c16="http://schemas.microsoft.com/office/drawing/2014/chart" uri="{C3380CC4-5D6E-409C-BE32-E72D297353CC}">
              <c16:uniqueId val="{00000000-868B-4F6C-ABD0-00AF827CF635}"/>
            </c:ext>
          </c:extLst>
        </c:ser>
        <c:dLbls>
          <c:dLblPos val="outEnd"/>
          <c:showLegendKey val="0"/>
          <c:showVal val="0"/>
          <c:showCatName val="1"/>
          <c:showSerName val="0"/>
          <c:showPercent val="0"/>
          <c:showBubbleSize val="0"/>
          <c:showLeaderLines val="1"/>
        </c:dLbls>
        <c:extLst>
          <c:ext xmlns:c15="http://schemas.microsoft.com/office/drawing/2012/chart" uri="{02D57815-91ED-43cb-92C2-25804820EDAC}">
            <c15:filteredPieSeries>
              <c15:ser>
                <c:idx val="1"/>
                <c:order val="1"/>
                <c:tx>
                  <c:strRef>
                    <c:extLst>
                      <c:ext uri="{02D57815-91ED-43cb-92C2-25804820EDAC}">
                        <c15:formulaRef>
                          <c15:sqref>Sheet1!$C$1</c15:sqref>
                        </c15:formulaRef>
                      </c:ext>
                    </c:extLst>
                    <c:strCache>
                      <c:ptCount val="1"/>
                      <c:pt idx="0">
                        <c:v>Column1</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6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7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8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9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A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B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6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6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6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6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7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8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9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A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c:ext xmlns:c16="http://schemas.microsoft.com/office/drawing/2014/chart" uri="{C3380CC4-5D6E-409C-BE32-E72D297353CC}">
                        <c16:uniqueId val="{000000B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c:ext uri="{02D57815-91ED-43cb-92C2-25804820EDAC}">
                        <c15:formulaRef>
                          <c15:sqref>Sheet1!$C$2:$C$81</c15:sqref>
                        </c15:formulaRef>
                      </c:ext>
                    </c:extLst>
                    <c:numCache>
                      <c:formatCode>General</c:formatCode>
                      <c:ptCount val="79"/>
                      <c:pt idx="0" formatCode="0.0%">
                        <c:v>0.17649999999999999</c:v>
                      </c:pt>
                      <c:pt idx="1">
                        <c:v>0</c:v>
                      </c:pt>
                      <c:pt idx="3" formatCode="0.00%">
                        <c:v>1.03E-2</c:v>
                      </c:pt>
                      <c:pt idx="4" formatCode="0.00%">
                        <c:v>0.1608</c:v>
                      </c:pt>
                      <c:pt idx="5" formatCode="0.00%">
                        <c:v>8.9599999999999999E-2</c:v>
                      </c:pt>
                      <c:pt idx="6" formatCode="0.00%">
                        <c:v>5.5199999999999999E-2</c:v>
                      </c:pt>
                      <c:pt idx="7" formatCode="0.00%">
                        <c:v>0.21629999999999999</c:v>
                      </c:pt>
                    </c:numCache>
                  </c:numRef>
                </c:val>
                <c:extLst>
                  <c:ext xmlns:c16="http://schemas.microsoft.com/office/drawing/2014/chart" uri="{C3380CC4-5D6E-409C-BE32-E72D297353CC}">
                    <c16:uniqueId val="{00000001-868B-4F6C-ABD0-00AF827CF635}"/>
                  </c:ext>
                </c:extLst>
              </c15:ser>
            </c15:filteredPieSeries>
            <c15:filteredPieSeries>
              <c15:ser>
                <c:idx val="2"/>
                <c:order val="2"/>
                <c:tx>
                  <c:strRef>
                    <c:extLst xmlns:c15="http://schemas.microsoft.com/office/drawing/2012/chart">
                      <c:ext xmlns:c15="http://schemas.microsoft.com/office/drawing/2012/chart" uri="{02D57815-91ED-43cb-92C2-25804820EDAC}">
                        <c15:formulaRef>
                          <c15:sqref>Sheet1!$D$1</c15:sqref>
                        </c15:formulaRef>
                      </c:ext>
                    </c:extLst>
                    <c:strCache>
                      <c:ptCount val="1"/>
                      <c:pt idx="0">
                        <c:v>Column2</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B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B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B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B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C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D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E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0F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B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B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B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B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C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D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E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0F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Sheet1!$D$2:$D$81</c15:sqref>
                        </c15:formulaRef>
                      </c:ext>
                    </c:extLst>
                    <c:numCache>
                      <c:formatCode>General</c:formatCode>
                      <c:ptCount val="79"/>
                    </c:numCache>
                  </c:numRef>
                </c:val>
                <c:extLst xmlns:c15="http://schemas.microsoft.com/office/drawing/2012/chart">
                  <c:ext xmlns:c16="http://schemas.microsoft.com/office/drawing/2014/chart" uri="{C3380CC4-5D6E-409C-BE32-E72D297353CC}">
                    <c16:uniqueId val="{00000002-868B-4F6C-ABD0-00AF827CF635}"/>
                  </c:ext>
                </c:extLst>
              </c15:ser>
            </c15:filteredPieSeries>
            <c15:filteredPieSeries>
              <c15:ser>
                <c:idx val="3"/>
                <c:order val="3"/>
                <c:tx>
                  <c:strRef>
                    <c:extLst xmlns:c15="http://schemas.microsoft.com/office/drawing/2012/chart">
                      <c:ext xmlns:c15="http://schemas.microsoft.com/office/drawing/2012/chart" uri="{02D57815-91ED-43cb-92C2-25804820EDAC}">
                        <c15:formulaRef>
                          <c15:sqref>Sheet1!$E$1</c15:sqref>
                        </c15:formulaRef>
                      </c:ext>
                    </c:extLst>
                    <c:strCache>
                      <c:ptCount val="1"/>
                      <c:pt idx="0">
                        <c:v>Column3</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0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1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2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3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4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0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1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2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3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4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Sheet1!$E$2:$E$81</c15:sqref>
                        </c15:formulaRef>
                      </c:ext>
                    </c:extLst>
                    <c:numCache>
                      <c:formatCode>General</c:formatCode>
                      <c:ptCount val="79"/>
                    </c:numCache>
                  </c:numRef>
                </c:val>
                <c:extLst xmlns:c15="http://schemas.microsoft.com/office/drawing/2012/chart">
                  <c:ext xmlns:c16="http://schemas.microsoft.com/office/drawing/2014/chart" uri="{C3380CC4-5D6E-409C-BE32-E72D297353CC}">
                    <c16:uniqueId val="{00000003-868B-4F6C-ABD0-00AF827CF635}"/>
                  </c:ext>
                </c:extLst>
              </c15:ser>
            </c15:filteredPieSeries>
            <c15:filteredPieSeries>
              <c15:ser>
                <c:idx val="4"/>
                <c:order val="4"/>
                <c:tx>
                  <c:strRef>
                    <c:extLst xmlns:c15="http://schemas.microsoft.com/office/drawing/2012/chart">
                      <c:ext xmlns:c15="http://schemas.microsoft.com/office/drawing/2012/chart" uri="{02D57815-91ED-43cb-92C2-25804820EDAC}">
                        <c15:formulaRef>
                          <c15:sqref>Sheet1!$F$1</c15:sqref>
                        </c15:formulaRef>
                      </c:ext>
                    </c:extLst>
                    <c:strCache>
                      <c:ptCount val="1"/>
                      <c:pt idx="0">
                        <c:v>Column4</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5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6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7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8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9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5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6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7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8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9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Sheet1!$F$2:$F$81</c15:sqref>
                        </c15:formulaRef>
                      </c:ext>
                    </c:extLst>
                    <c:numCache>
                      <c:formatCode>General</c:formatCode>
                      <c:ptCount val="79"/>
                    </c:numCache>
                  </c:numRef>
                </c:val>
                <c:extLst xmlns:c15="http://schemas.microsoft.com/office/drawing/2012/chart">
                  <c:ext xmlns:c16="http://schemas.microsoft.com/office/drawing/2014/chart" uri="{C3380CC4-5D6E-409C-BE32-E72D297353CC}">
                    <c16:uniqueId val="{00000004-868B-4F6C-ABD0-00AF827CF635}"/>
                  </c:ext>
                </c:extLst>
              </c15:ser>
            </c15:filteredPieSeries>
            <c15:filteredPieSeries>
              <c15:ser>
                <c:idx val="5"/>
                <c:order val="5"/>
                <c:tx>
                  <c:strRef>
                    <c:extLst xmlns:c15="http://schemas.microsoft.com/office/drawing/2012/chart">
                      <c:ext xmlns:c15="http://schemas.microsoft.com/office/drawing/2012/chart" uri="{02D57815-91ED-43cb-92C2-25804820EDAC}">
                        <c15:formulaRef>
                          <c15:sqref>Sheet1!$G$1</c15:sqref>
                        </c15:formulaRef>
                      </c:ext>
                    </c:extLst>
                    <c:strCache>
                      <c:ptCount val="1"/>
                      <c:pt idx="0">
                        <c:v>Column5</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A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B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C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D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E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A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B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C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D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E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Sheet1!$G$2:$G$81</c15:sqref>
                        </c15:formulaRef>
                      </c:ext>
                    </c:extLst>
                    <c:numCache>
                      <c:formatCode>General</c:formatCode>
                      <c:ptCount val="79"/>
                    </c:numCache>
                  </c:numRef>
                </c:val>
                <c:extLst xmlns:c15="http://schemas.microsoft.com/office/drawing/2012/chart">
                  <c:ext xmlns:c16="http://schemas.microsoft.com/office/drawing/2014/chart" uri="{C3380CC4-5D6E-409C-BE32-E72D297353CC}">
                    <c16:uniqueId val="{00000005-868B-4F6C-ABD0-00AF827CF635}"/>
                  </c:ext>
                </c:extLst>
              </c15:ser>
            </c15:filteredPieSeries>
            <c15:filteredPieSeries>
              <c15:ser>
                <c:idx val="6"/>
                <c:order val="6"/>
                <c:tx>
                  <c:strRef>
                    <c:extLst xmlns:c15="http://schemas.microsoft.com/office/drawing/2012/chart">
                      <c:ext xmlns:c15="http://schemas.microsoft.com/office/drawing/2012/chart" uri="{02D57815-91ED-43cb-92C2-25804820EDAC}">
                        <c15:formulaRef>
                          <c15:sqref>Sheet1!$H$1</c15:sqref>
                        </c15:formulaRef>
                      </c:ext>
                    </c:extLst>
                    <c:strCache>
                      <c:ptCount val="1"/>
                      <c:pt idx="0">
                        <c:v>Column6</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1F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0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1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2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3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1F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0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1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2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3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Sheet1!$H$2:$H$81</c15:sqref>
                        </c15:formulaRef>
                      </c:ext>
                    </c:extLst>
                    <c:numCache>
                      <c:formatCode>General</c:formatCode>
                      <c:ptCount val="79"/>
                    </c:numCache>
                  </c:numRef>
                </c:val>
                <c:extLst xmlns:c15="http://schemas.microsoft.com/office/drawing/2012/chart">
                  <c:ext xmlns:c16="http://schemas.microsoft.com/office/drawing/2014/chart" uri="{C3380CC4-5D6E-409C-BE32-E72D297353CC}">
                    <c16:uniqueId val="{00000006-868B-4F6C-ABD0-00AF827CF635}"/>
                  </c:ext>
                </c:extLst>
              </c15:ser>
            </c15:filteredPieSeries>
            <c15:filteredPieSeries>
              <c15:ser>
                <c:idx val="7"/>
                <c:order val="7"/>
                <c:tx>
                  <c:strRef>
                    <c:extLst xmlns:c15="http://schemas.microsoft.com/office/drawing/2012/chart">
                      <c:ext xmlns:c15="http://schemas.microsoft.com/office/drawing/2012/chart" uri="{02D57815-91ED-43cb-92C2-25804820EDAC}">
                        <c15:formulaRef>
                          <c15:sqref>Sheet1!$I$1</c15:sqref>
                        </c15:formulaRef>
                      </c:ext>
                    </c:extLst>
                    <c:strCache>
                      <c:ptCount val="1"/>
                      <c:pt idx="0">
                        <c:v>Column7</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4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5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6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7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8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4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5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6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7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8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Sheet1!$I$2:$I$81</c15:sqref>
                        </c15:formulaRef>
                      </c:ext>
                    </c:extLst>
                    <c:numCache>
                      <c:formatCode>General</c:formatCode>
                      <c:ptCount val="79"/>
                      <c:pt idx="0" formatCode="#,##0.00">
                        <c:v>0</c:v>
                      </c:pt>
                    </c:numCache>
                  </c:numRef>
                </c:val>
                <c:extLst xmlns:c15="http://schemas.microsoft.com/office/drawing/2012/chart">
                  <c:ext xmlns:c16="http://schemas.microsoft.com/office/drawing/2014/chart" uri="{C3380CC4-5D6E-409C-BE32-E72D297353CC}">
                    <c16:uniqueId val="{00000007-868B-4F6C-ABD0-00AF827CF635}"/>
                  </c:ext>
                </c:extLst>
              </c15:ser>
            </c15:filteredPieSeries>
            <c15:filteredPieSeries>
              <c15:ser>
                <c:idx val="8"/>
                <c:order val="8"/>
                <c:tx>
                  <c:strRef>
                    <c:extLst xmlns:c15="http://schemas.microsoft.com/office/drawing/2012/chart">
                      <c:ext xmlns:c15="http://schemas.microsoft.com/office/drawing/2012/chart" uri="{02D57815-91ED-43cb-92C2-25804820EDAC}">
                        <c15:formulaRef>
                          <c15:sqref>Sheet1!$J$1</c15:sqref>
                        </c15:formulaRef>
                      </c:ext>
                    </c:extLst>
                    <c:strCache>
                      <c:ptCount val="1"/>
                      <c:pt idx="0">
                        <c:v>Column8</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9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A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B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C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D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9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A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B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C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D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Sheet1!$J$2:$J$81</c15:sqref>
                        </c15:formulaRef>
                      </c:ext>
                    </c:extLst>
                    <c:numCache>
                      <c:formatCode>General</c:formatCode>
                      <c:ptCount val="79"/>
                      <c:pt idx="0" formatCode="_-* #,##0\ _d_i_n_._-;\-* #,##0\ _d_i_n_._-;_-* &quot;-&quot;\ _d_i_n_._-;_-@_-">
                        <c:v>3217458</c:v>
                      </c:pt>
                    </c:numCache>
                  </c:numRef>
                </c:val>
                <c:extLst xmlns:c15="http://schemas.microsoft.com/office/drawing/2012/chart">
                  <c:ext xmlns:c16="http://schemas.microsoft.com/office/drawing/2014/chart" uri="{C3380CC4-5D6E-409C-BE32-E72D297353CC}">
                    <c16:uniqueId val="{00000008-868B-4F6C-ABD0-00AF827CF635}"/>
                  </c:ext>
                </c:extLst>
              </c15:ser>
            </c15:filteredPieSeries>
            <c15:filteredPieSeries>
              <c15:ser>
                <c:idx val="9"/>
                <c:order val="9"/>
                <c:tx>
                  <c:strRef>
                    <c:extLst xmlns:c15="http://schemas.microsoft.com/office/drawing/2012/chart">
                      <c:ext xmlns:c15="http://schemas.microsoft.com/office/drawing/2012/chart" uri="{02D57815-91ED-43cb-92C2-25804820EDAC}">
                        <c15:formulaRef>
                          <c15:sqref>Sheet1!$K$1</c15:sqref>
                        </c15:formulaRef>
                      </c:ext>
                    </c:extLst>
                    <c:strCache>
                      <c:ptCount val="1"/>
                      <c:pt idx="0">
                        <c:v>Column9</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E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2F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0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1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2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E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2F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0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1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2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Sheet1!$K$2:$K$81</c15:sqref>
                        </c15:formulaRef>
                      </c:ext>
                    </c:extLst>
                    <c:numCache>
                      <c:formatCode>General</c:formatCode>
                      <c:ptCount val="79"/>
                      <c:pt idx="0" formatCode="_-* #,##0\ _d_i_n_._-;\-* #,##0\ _d_i_n_._-;_-* &quot;-&quot;\ _d_i_n_._-;_-@_-">
                        <c:v>106453967</c:v>
                      </c:pt>
                    </c:numCache>
                  </c:numRef>
                </c:val>
                <c:extLst xmlns:c15="http://schemas.microsoft.com/office/drawing/2012/chart">
                  <c:ext xmlns:c16="http://schemas.microsoft.com/office/drawing/2014/chart" uri="{C3380CC4-5D6E-409C-BE32-E72D297353CC}">
                    <c16:uniqueId val="{00000009-868B-4F6C-ABD0-00AF827CF635}"/>
                  </c:ext>
                </c:extLst>
              </c15:ser>
            </c15:filteredPieSeries>
            <c15:filteredPieSeries>
              <c15:ser>
                <c:idx val="10"/>
                <c:order val="10"/>
                <c:tx>
                  <c:strRef>
                    <c:extLst xmlns:c15="http://schemas.microsoft.com/office/drawing/2012/chart">
                      <c:ext xmlns:c15="http://schemas.microsoft.com/office/drawing/2012/chart" uri="{02D57815-91ED-43cb-92C2-25804820EDAC}">
                        <c15:formulaRef>
                          <c15:sqref>Sheet1!$L$1</c15:sqref>
                        </c15:formulaRef>
                      </c:ext>
                    </c:extLst>
                    <c:strCache>
                      <c:ptCount val="1"/>
                      <c:pt idx="0">
                        <c:v>Column10</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3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4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5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6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7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3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4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5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6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7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Sheet1!$L$2:$L$81</c15:sqref>
                        </c15:formulaRef>
                      </c:ext>
                    </c:extLst>
                    <c:numCache>
                      <c:formatCode>General</c:formatCode>
                      <c:ptCount val="79"/>
                      <c:pt idx="0" formatCode="_-* #,##0\ _d_i_n_._-;\-* #,##0\ _d_i_n_._-;_-* &quot;-&quot;\ _d_i_n_._-;_-@_-">
                        <c:v>13866460</c:v>
                      </c:pt>
                    </c:numCache>
                  </c:numRef>
                </c:val>
                <c:extLst xmlns:c15="http://schemas.microsoft.com/office/drawing/2012/chart">
                  <c:ext xmlns:c16="http://schemas.microsoft.com/office/drawing/2014/chart" uri="{C3380CC4-5D6E-409C-BE32-E72D297353CC}">
                    <c16:uniqueId val="{0000000A-868B-4F6C-ABD0-00AF827CF635}"/>
                  </c:ext>
                </c:extLst>
              </c15:ser>
            </c15:filteredPieSeries>
            <c15:filteredPieSeries>
              <c15:ser>
                <c:idx val="11"/>
                <c:order val="11"/>
                <c:tx>
                  <c:strRef>
                    <c:extLst xmlns:c15="http://schemas.microsoft.com/office/drawing/2012/chart">
                      <c:ext xmlns:c15="http://schemas.microsoft.com/office/drawing/2012/chart" uri="{02D57815-91ED-43cb-92C2-25804820EDAC}">
                        <c15:formulaRef>
                          <c15:sqref>Sheet1!$M$1</c15:sqref>
                        </c15:formulaRef>
                      </c:ext>
                    </c:extLst>
                    <c:strCache>
                      <c:ptCount val="1"/>
                      <c:pt idx="0">
                        <c:v>Column11</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8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9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A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B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C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8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9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A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B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C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Sheet1!$M$2:$M$81</c15:sqref>
                        </c15:formulaRef>
                      </c:ext>
                    </c:extLst>
                    <c:numCache>
                      <c:formatCode>General</c:formatCode>
                      <c:ptCount val="79"/>
                      <c:pt idx="0" formatCode="_-* #,##0\ _d_i_n_._-;\-* #,##0\ _d_i_n_._-;_-* &quot;-&quot;\ _d_i_n_._-;_-@_-">
                        <c:v>144539646</c:v>
                      </c:pt>
                    </c:numCache>
                  </c:numRef>
                </c:val>
                <c:extLst xmlns:c15="http://schemas.microsoft.com/office/drawing/2012/chart">
                  <c:ext xmlns:c16="http://schemas.microsoft.com/office/drawing/2014/chart" uri="{C3380CC4-5D6E-409C-BE32-E72D297353CC}">
                    <c16:uniqueId val="{0000000B-868B-4F6C-ABD0-00AF827CF635}"/>
                  </c:ext>
                </c:extLst>
              </c15:ser>
            </c15:filteredPieSeries>
            <c15:filteredPieSeries>
              <c15:ser>
                <c:idx val="12"/>
                <c:order val="12"/>
                <c:tx>
                  <c:strRef>
                    <c:extLst xmlns:c15="http://schemas.microsoft.com/office/drawing/2012/chart">
                      <c:ext xmlns:c15="http://schemas.microsoft.com/office/drawing/2012/chart" uri="{02D57815-91ED-43cb-92C2-25804820EDAC}">
                        <c15:formulaRef>
                          <c15:sqref>Sheet1!$N$1</c15:sqref>
                        </c15:formulaRef>
                      </c:ext>
                    </c:extLst>
                    <c:strCache>
                      <c:ptCount val="1"/>
                      <c:pt idx="0">
                        <c:v>Column12</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D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E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3F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0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1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D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E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3F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0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1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Sheet1!$N$2:$N$81</c15:sqref>
                        </c15:formulaRef>
                      </c:ext>
                    </c:extLst>
                    <c:numCache>
                      <c:formatCode>General</c:formatCode>
                      <c:ptCount val="79"/>
                      <c:pt idx="0" formatCode="_-* #,##0\ _d_i_n_._-;\-* #,##0\ _d_i_n_._-;_-* &quot;-&quot;\ _d_i_n_._-;_-@_-">
                        <c:v>246581369</c:v>
                      </c:pt>
                    </c:numCache>
                  </c:numRef>
                </c:val>
                <c:extLst xmlns:c15="http://schemas.microsoft.com/office/drawing/2012/chart">
                  <c:ext xmlns:c16="http://schemas.microsoft.com/office/drawing/2014/chart" uri="{C3380CC4-5D6E-409C-BE32-E72D297353CC}">
                    <c16:uniqueId val="{0000000C-868B-4F6C-ABD0-00AF827CF635}"/>
                  </c:ext>
                </c:extLst>
              </c15:ser>
            </c15:filteredPieSeries>
            <c15:filteredPieSeries>
              <c15:ser>
                <c:idx val="13"/>
                <c:order val="13"/>
                <c:tx>
                  <c:strRef>
                    <c:extLst xmlns:c15="http://schemas.microsoft.com/office/drawing/2012/chart">
                      <c:ext xmlns:c15="http://schemas.microsoft.com/office/drawing/2012/chart" uri="{02D57815-91ED-43cb-92C2-25804820EDAC}">
                        <c15:formulaRef>
                          <c15:sqref>Sheet1!$O$1</c15:sqref>
                        </c15:formulaRef>
                      </c:ext>
                    </c:extLst>
                    <c:strCache>
                      <c:ptCount val="1"/>
                      <c:pt idx="0">
                        <c:v>Column13</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2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3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4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5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6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2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3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4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5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6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Sheet1!$O$2:$O$81</c15:sqref>
                        </c15:formulaRef>
                      </c:ext>
                    </c:extLst>
                    <c:numCache>
                      <c:formatCode>General</c:formatCode>
                      <c:ptCount val="79"/>
                      <c:pt idx="0" formatCode="_-* #,##0\ _d_i_n_._-;\-* #,##0\ _d_i_n_._-;_-* &quot;-&quot;\ _d_i_n_._-;_-@_-">
                        <c:v>169414680.14000002</c:v>
                      </c:pt>
                    </c:numCache>
                  </c:numRef>
                </c:val>
                <c:extLst xmlns:c15="http://schemas.microsoft.com/office/drawing/2012/chart">
                  <c:ext xmlns:c16="http://schemas.microsoft.com/office/drawing/2014/chart" uri="{C3380CC4-5D6E-409C-BE32-E72D297353CC}">
                    <c16:uniqueId val="{0000000D-868B-4F6C-ABD0-00AF827CF635}"/>
                  </c:ext>
                </c:extLst>
              </c15:ser>
            </c15:filteredPieSeries>
            <c15:filteredPieSeries>
              <c15:ser>
                <c:idx val="14"/>
                <c:order val="14"/>
                <c:tx>
                  <c:strRef>
                    <c:extLst xmlns:c15="http://schemas.microsoft.com/office/drawing/2012/chart">
                      <c:ext xmlns:c15="http://schemas.microsoft.com/office/drawing/2012/chart" uri="{02D57815-91ED-43cb-92C2-25804820EDAC}">
                        <c15:formulaRef>
                          <c15:sqref>Sheet1!$P$1</c15:sqref>
                        </c15:formulaRef>
                      </c:ext>
                    </c:extLst>
                    <c:strCache>
                      <c:ptCount val="1"/>
                      <c:pt idx="0">
                        <c:v>Column14</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7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8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9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A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B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7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8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9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A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B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Sheet1!$P$2:$P$81</c15:sqref>
                        </c15:formulaRef>
                      </c:ext>
                    </c:extLst>
                    <c:numCache>
                      <c:formatCode>General</c:formatCode>
                      <c:ptCount val="79"/>
                      <c:pt idx="0" formatCode="#,##0.00">
                        <c:v>96.641798623439186</c:v>
                      </c:pt>
                    </c:numCache>
                  </c:numRef>
                </c:val>
                <c:extLst xmlns:c15="http://schemas.microsoft.com/office/drawing/2012/chart">
                  <c:ext xmlns:c16="http://schemas.microsoft.com/office/drawing/2014/chart" uri="{C3380CC4-5D6E-409C-BE32-E72D297353CC}">
                    <c16:uniqueId val="{0000000E-868B-4F6C-ABD0-00AF827CF635}"/>
                  </c:ext>
                </c:extLst>
              </c15:ser>
            </c15:filteredPieSeries>
            <c15:filteredPieSeries>
              <c15:ser>
                <c:idx val="15"/>
                <c:order val="15"/>
                <c:tx>
                  <c:strRef>
                    <c:extLst xmlns:c15="http://schemas.microsoft.com/office/drawing/2012/chart">
                      <c:ext xmlns:c15="http://schemas.microsoft.com/office/drawing/2012/chart" uri="{02D57815-91ED-43cb-92C2-25804820EDAC}">
                        <c15:formulaRef>
                          <c15:sqref>Sheet1!$Q$1</c15:sqref>
                        </c15:formulaRef>
                      </c:ext>
                    </c:extLst>
                    <c:strCache>
                      <c:ptCount val="1"/>
                      <c:pt idx="0">
                        <c:v>Column15</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C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D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E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4F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0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C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D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E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4F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0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Sheet1!$Q$2:$Q$81</c15:sqref>
                        </c15:formulaRef>
                      </c:ext>
                    </c:extLst>
                    <c:numCache>
                      <c:formatCode>General</c:formatCode>
                      <c:ptCount val="79"/>
                      <c:pt idx="0" formatCode="_-* #,##0\ _d_i_n_._-;\-* #,##0\ _d_i_n_._-;_-* &quot;-&quot;\ _d_i_n_._-;_-@_-">
                        <c:v>13965660</c:v>
                      </c:pt>
                    </c:numCache>
                  </c:numRef>
                </c:val>
                <c:extLst xmlns:c15="http://schemas.microsoft.com/office/drawing/2012/chart">
                  <c:ext xmlns:c16="http://schemas.microsoft.com/office/drawing/2014/chart" uri="{C3380CC4-5D6E-409C-BE32-E72D297353CC}">
                    <c16:uniqueId val="{0000000F-868B-4F6C-ABD0-00AF827CF635}"/>
                  </c:ext>
                </c:extLst>
              </c15:ser>
            </c15:filteredPieSeries>
            <c15:filteredPieSeries>
              <c15:ser>
                <c:idx val="16"/>
                <c:order val="16"/>
                <c:tx>
                  <c:strRef>
                    <c:extLst xmlns:c15="http://schemas.microsoft.com/office/drawing/2012/chart">
                      <c:ext xmlns:c15="http://schemas.microsoft.com/office/drawing/2012/chart" uri="{02D57815-91ED-43cb-92C2-25804820EDAC}">
                        <c15:formulaRef>
                          <c15:sqref>Sheet1!$R$1</c15:sqref>
                        </c15:formulaRef>
                      </c:ext>
                    </c:extLst>
                    <c:strCache>
                      <c:ptCount val="1"/>
                      <c:pt idx="0">
                        <c:v>Column16</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1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2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3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4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5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1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2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3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4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5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Sheet1!$R$2:$R$81</c15:sqref>
                        </c15:formulaRef>
                      </c:ext>
                    </c:extLst>
                    <c:numCache>
                      <c:formatCode>General</c:formatCode>
                      <c:ptCount val="79"/>
                      <c:pt idx="0" formatCode="#,##0.00_ ;\-#,##0.00\ ">
                        <c:v>17.394692899925413</c:v>
                      </c:pt>
                    </c:numCache>
                  </c:numRef>
                </c:val>
                <c:extLst xmlns:c15="http://schemas.microsoft.com/office/drawing/2012/chart">
                  <c:ext xmlns:c16="http://schemas.microsoft.com/office/drawing/2014/chart" uri="{C3380CC4-5D6E-409C-BE32-E72D297353CC}">
                    <c16:uniqueId val="{00000010-868B-4F6C-ABD0-00AF827CF635}"/>
                  </c:ext>
                </c:extLst>
              </c15:ser>
            </c15:filteredPieSeries>
            <c15:filteredPieSeries>
              <c15:ser>
                <c:idx val="17"/>
                <c:order val="17"/>
                <c:tx>
                  <c:strRef>
                    <c:extLst xmlns:c15="http://schemas.microsoft.com/office/drawing/2012/chart">
                      <c:ext xmlns:c15="http://schemas.microsoft.com/office/drawing/2012/chart" uri="{02D57815-91ED-43cb-92C2-25804820EDAC}">
                        <c15:formulaRef>
                          <c15:sqref>Sheet1!$S$1</c15:sqref>
                        </c15:formulaRef>
                      </c:ext>
                    </c:extLst>
                    <c:strCache>
                      <c:ptCount val="1"/>
                      <c:pt idx="0">
                        <c:v>Column17</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6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7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8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9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A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6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7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8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9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A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Sheet1!$S$2:$S$81</c15:sqref>
                        </c15:formulaRef>
                      </c:ext>
                    </c:extLst>
                    <c:numCache>
                      <c:formatCode>General</c:formatCode>
                      <c:ptCount val="79"/>
                      <c:pt idx="0" formatCode="_-* #,##0\ _d_i_n_._-;\-* #,##0\ _d_i_n_._-;_-* &quot;-&quot;\ _d_i_n_._-;_-@_-">
                        <c:v>7832760</c:v>
                      </c:pt>
                    </c:numCache>
                  </c:numRef>
                </c:val>
                <c:extLst xmlns:c15="http://schemas.microsoft.com/office/drawing/2012/chart">
                  <c:ext xmlns:c16="http://schemas.microsoft.com/office/drawing/2014/chart" uri="{C3380CC4-5D6E-409C-BE32-E72D297353CC}">
                    <c16:uniqueId val="{00000011-868B-4F6C-ABD0-00AF827CF635}"/>
                  </c:ext>
                </c:extLst>
              </c15:ser>
            </c15:filteredPieSeries>
            <c15:filteredPieSeries>
              <c15:ser>
                <c:idx val="18"/>
                <c:order val="18"/>
                <c:tx>
                  <c:strRef>
                    <c:extLst xmlns:c15="http://schemas.microsoft.com/office/drawing/2012/chart">
                      <c:ext xmlns:c15="http://schemas.microsoft.com/office/drawing/2012/chart" uri="{02D57815-91ED-43cb-92C2-25804820EDAC}">
                        <c15:formulaRef>
                          <c15:sqref>Sheet1!$T$1</c15:sqref>
                        </c15:formulaRef>
                      </c:ext>
                    </c:extLst>
                    <c:strCache>
                      <c:ptCount val="1"/>
                      <c:pt idx="0">
                        <c:v>Column18</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B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C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D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E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5F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B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C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D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E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5F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Sheet1!$T$2:$T$81</c15:sqref>
                        </c15:formulaRef>
                      </c:ext>
                    </c:extLst>
                    <c:numCache>
                      <c:formatCode>General</c:formatCode>
                      <c:ptCount val="79"/>
                      <c:pt idx="0" formatCode="_-* #,##0\ _d_i_n_._-;\-* #,##0\ _d_i_n_._-;_-* &quot;-&quot;\ _d_i_n_._-;_-@_-">
                        <c:v>178635536</c:v>
                      </c:pt>
                    </c:numCache>
                  </c:numRef>
                </c:val>
                <c:extLst xmlns:c15="http://schemas.microsoft.com/office/drawing/2012/chart">
                  <c:ext xmlns:c16="http://schemas.microsoft.com/office/drawing/2014/chart" uri="{C3380CC4-5D6E-409C-BE32-E72D297353CC}">
                    <c16:uniqueId val="{00000012-868B-4F6C-ABD0-00AF827CF635}"/>
                  </c:ext>
                </c:extLst>
              </c15:ser>
            </c15:filteredPieSeries>
            <c15:filteredPieSeries>
              <c15:ser>
                <c:idx val="19"/>
                <c:order val="19"/>
                <c:tx>
                  <c:strRef>
                    <c:extLst xmlns:c15="http://schemas.microsoft.com/office/drawing/2012/chart">
                      <c:ext xmlns:c15="http://schemas.microsoft.com/office/drawing/2012/chart" uri="{02D57815-91ED-43cb-92C2-25804820EDAC}">
                        <c15:formulaRef>
                          <c15:sqref>Sheet1!$U$1</c15:sqref>
                        </c15:formulaRef>
                      </c:ext>
                    </c:extLst>
                    <c:strCache>
                      <c:ptCount val="1"/>
                      <c:pt idx="0">
                        <c:v>Column19</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0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1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2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3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4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0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1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2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3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4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Sheet1!$U$2:$U$81</c15:sqref>
                        </c15:formulaRef>
                      </c:ext>
                    </c:extLst>
                    <c:numCache>
                      <c:formatCode>General</c:formatCode>
                      <c:ptCount val="79"/>
                      <c:pt idx="0" formatCode="_-* #,##0\ _d_i_n_._-;\-* #,##0\ _d_i_n_._-;_-* &quot;-&quot;\ _d_i_n_._-;_-@_-">
                        <c:v>7832760</c:v>
                      </c:pt>
                    </c:numCache>
                  </c:numRef>
                </c:val>
                <c:extLst xmlns:c15="http://schemas.microsoft.com/office/drawing/2012/chart">
                  <c:ext xmlns:c16="http://schemas.microsoft.com/office/drawing/2014/chart" uri="{C3380CC4-5D6E-409C-BE32-E72D297353CC}">
                    <c16:uniqueId val="{00000013-868B-4F6C-ABD0-00AF827CF635}"/>
                  </c:ext>
                </c:extLst>
              </c15:ser>
            </c15:filteredPieSeries>
            <c15:filteredPieSeries>
              <c15:ser>
                <c:idx val="20"/>
                <c:order val="20"/>
                <c:tx>
                  <c:strRef>
                    <c:extLst xmlns:c15="http://schemas.microsoft.com/office/drawing/2012/chart">
                      <c:ext xmlns:c15="http://schemas.microsoft.com/office/drawing/2012/chart" uri="{02D57815-91ED-43cb-92C2-25804820EDAC}">
                        <c15:formulaRef>
                          <c15:sqref>Sheet1!$V$1</c15:sqref>
                        </c15:formulaRef>
                      </c:ext>
                    </c:extLst>
                    <c:strCache>
                      <c:ptCount val="1"/>
                      <c:pt idx="0">
                        <c:v>Column20</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5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6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7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8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9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5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6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7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8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9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Sheet1!$V$2:$V$81</c15:sqref>
                        </c15:formulaRef>
                      </c:ext>
                    </c:extLst>
                    <c:numCache>
                      <c:formatCode>General</c:formatCode>
                      <c:ptCount val="79"/>
                      <c:pt idx="0" formatCode="_-* #,##0\ _d_i_n_._-;\-* #,##0\ _d_i_n_._-;_-* &quot;-&quot;\ _d_i_n_._-;_-@_-">
                        <c:v>7213535.1799999997</c:v>
                      </c:pt>
                    </c:numCache>
                  </c:numRef>
                </c:val>
                <c:extLst xmlns:c15="http://schemas.microsoft.com/office/drawing/2012/chart">
                  <c:ext xmlns:c16="http://schemas.microsoft.com/office/drawing/2014/chart" uri="{C3380CC4-5D6E-409C-BE32-E72D297353CC}">
                    <c16:uniqueId val="{00000014-868B-4F6C-ABD0-00AF827CF635}"/>
                  </c:ext>
                </c:extLst>
              </c15:ser>
            </c15:filteredPieSeries>
            <c15:filteredPieSeries>
              <c15:ser>
                <c:idx val="21"/>
                <c:order val="21"/>
                <c:tx>
                  <c:strRef>
                    <c:extLst xmlns:c15="http://schemas.microsoft.com/office/drawing/2012/chart">
                      <c:ext xmlns:c15="http://schemas.microsoft.com/office/drawing/2012/chart" uri="{02D57815-91ED-43cb-92C2-25804820EDAC}">
                        <c15:formulaRef>
                          <c15:sqref>Sheet1!$W$1</c15:sqref>
                        </c15:formulaRef>
                      </c:ext>
                    </c:extLst>
                    <c:strCache>
                      <c:ptCount val="1"/>
                      <c:pt idx="0">
                        <c:v>Column21</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A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B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C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D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E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A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B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C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D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E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Sheet1!$W$2:$W$81</c15:sqref>
                        </c15:formulaRef>
                      </c:ext>
                    </c:extLst>
                    <c:numCache>
                      <c:formatCode>General</c:formatCode>
                      <c:ptCount val="79"/>
                      <c:pt idx="0" formatCode="_-* #,##0\ _d_i_n_._-;\-* #,##0\ _d_i_n_._-;_-* &quot;-&quot;\ _d_i_n_._-;_-@_-">
                        <c:v>13966070</c:v>
                      </c:pt>
                    </c:numCache>
                  </c:numRef>
                </c:val>
                <c:extLst xmlns:c15="http://schemas.microsoft.com/office/drawing/2012/chart">
                  <c:ext xmlns:c16="http://schemas.microsoft.com/office/drawing/2014/chart" uri="{C3380CC4-5D6E-409C-BE32-E72D297353CC}">
                    <c16:uniqueId val="{00000015-868B-4F6C-ABD0-00AF827CF635}"/>
                  </c:ext>
                </c:extLst>
              </c15:ser>
            </c15:filteredPieSeries>
            <c15:filteredPieSeries>
              <c15:ser>
                <c:idx val="22"/>
                <c:order val="22"/>
                <c:tx>
                  <c:strRef>
                    <c:extLst xmlns:c15="http://schemas.microsoft.com/office/drawing/2012/chart">
                      <c:ext xmlns:c15="http://schemas.microsoft.com/office/drawing/2012/chart" uri="{02D57815-91ED-43cb-92C2-25804820EDAC}">
                        <c15:formulaRef>
                          <c15:sqref>Sheet1!$X$1</c15:sqref>
                        </c15:formulaRef>
                      </c:ext>
                    </c:extLst>
                    <c:strCache>
                      <c:ptCount val="1"/>
                      <c:pt idx="0">
                        <c:v>Column22</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6F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0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1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2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3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6F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0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1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2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3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Sheet1!$X$2:$X$81</c15:sqref>
                        </c15:formulaRef>
                      </c:ext>
                    </c:extLst>
                    <c:numCache>
                      <c:formatCode>General</c:formatCode>
                      <c:ptCount val="79"/>
                      <c:pt idx="0" formatCode="#,##0_ ;\-#,##0\ ">
                        <c:v>183134423</c:v>
                      </c:pt>
                    </c:numCache>
                  </c:numRef>
                </c:val>
                <c:extLst xmlns:c15="http://schemas.microsoft.com/office/drawing/2012/chart">
                  <c:ext xmlns:c16="http://schemas.microsoft.com/office/drawing/2014/chart" uri="{C3380CC4-5D6E-409C-BE32-E72D297353CC}">
                    <c16:uniqueId val="{00000016-868B-4F6C-ABD0-00AF827CF635}"/>
                  </c:ext>
                </c:extLst>
              </c15:ser>
            </c15:filteredPieSeries>
            <c15:filteredPieSeries>
              <c15:ser>
                <c:idx val="23"/>
                <c:order val="23"/>
                <c:tx>
                  <c:strRef>
                    <c:extLst xmlns:c15="http://schemas.microsoft.com/office/drawing/2012/chart">
                      <c:ext xmlns:c15="http://schemas.microsoft.com/office/drawing/2012/chart" uri="{02D57815-91ED-43cb-92C2-25804820EDAC}">
                        <c15:formulaRef>
                          <c15:sqref>Sheet1!$Y$1</c15:sqref>
                        </c15:formulaRef>
                      </c:ext>
                    </c:extLst>
                    <c:strCache>
                      <c:ptCount val="1"/>
                      <c:pt idx="0">
                        <c:v>Column23</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4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5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6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7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8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4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5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6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7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8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Sheet1!$Y$2:$Y$81</c15:sqref>
                        </c15:formulaRef>
                      </c:ext>
                    </c:extLst>
                    <c:numCache>
                      <c:formatCode>General</c:formatCode>
                      <c:ptCount val="79"/>
                      <c:pt idx="0" formatCode="#,##0.00_ ;\-#,##0.00\ ">
                        <c:v>92.094423676966997</c:v>
                      </c:pt>
                    </c:numCache>
                  </c:numRef>
                </c:val>
                <c:extLst xmlns:c15="http://schemas.microsoft.com/office/drawing/2012/chart">
                  <c:ext xmlns:c16="http://schemas.microsoft.com/office/drawing/2014/chart" uri="{C3380CC4-5D6E-409C-BE32-E72D297353CC}">
                    <c16:uniqueId val="{00000017-868B-4F6C-ABD0-00AF827CF635}"/>
                  </c:ext>
                </c:extLst>
              </c15:ser>
            </c15:filteredPieSeries>
            <c15:filteredPieSeries>
              <c15:ser>
                <c:idx val="24"/>
                <c:order val="24"/>
                <c:tx>
                  <c:strRef>
                    <c:extLst xmlns:c15="http://schemas.microsoft.com/office/drawing/2012/chart">
                      <c:ext xmlns:c15="http://schemas.microsoft.com/office/drawing/2012/chart" uri="{02D57815-91ED-43cb-92C2-25804820EDAC}">
                        <c15:formulaRef>
                          <c15:sqref>Sheet1!$Z$1</c15:sqref>
                        </c15:formulaRef>
                      </c:ext>
                    </c:extLst>
                    <c:strCache>
                      <c:ptCount val="1"/>
                      <c:pt idx="0">
                        <c:v>Column24</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9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A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B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C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D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9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A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B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C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D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Sheet1!$Z$2:$Z$81</c15:sqref>
                        </c15:formulaRef>
                      </c:ext>
                    </c:extLst>
                    <c:numCache>
                      <c:formatCode>General</c:formatCode>
                      <c:ptCount val="79"/>
                      <c:pt idx="0" formatCode="#,##0.00_ ;\-#,##0.00\ ">
                        <c:v>27.193978414344393</c:v>
                      </c:pt>
                    </c:numCache>
                  </c:numRef>
                </c:val>
                <c:extLst xmlns:c15="http://schemas.microsoft.com/office/drawing/2012/chart">
                  <c:ext xmlns:c16="http://schemas.microsoft.com/office/drawing/2014/chart" uri="{C3380CC4-5D6E-409C-BE32-E72D297353CC}">
                    <c16:uniqueId val="{00000018-868B-4F6C-ABD0-00AF827CF635}"/>
                  </c:ext>
                </c:extLst>
              </c15:ser>
            </c15:filteredPieSeries>
            <c15:filteredPieSeries>
              <c15:ser>
                <c:idx val="25"/>
                <c:order val="25"/>
                <c:tx>
                  <c:strRef>
                    <c:extLst xmlns:c15="http://schemas.microsoft.com/office/drawing/2012/chart">
                      <c:ext xmlns:c15="http://schemas.microsoft.com/office/drawing/2012/chart" uri="{02D57815-91ED-43cb-92C2-25804820EDAC}">
                        <c15:formulaRef>
                          <c15:sqref>Sheet1!$AA$1</c15:sqref>
                        </c15:formulaRef>
                      </c:ext>
                    </c:extLst>
                    <c:strCache>
                      <c:ptCount val="1"/>
                      <c:pt idx="0">
                        <c:v>Column25</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E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7F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0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1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2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E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7F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0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1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2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Sheet1!$AA$2:$AA$81</c15:sqref>
                        </c15:formulaRef>
                      </c:ext>
                    </c:extLst>
                    <c:numCache>
                      <c:formatCode>General</c:formatCode>
                      <c:ptCount val="79"/>
                      <c:pt idx="0" formatCode="#,##0_ ;\-#,##0\ ">
                        <c:v>183134423</c:v>
                      </c:pt>
                    </c:numCache>
                  </c:numRef>
                </c:val>
                <c:extLst xmlns:c15="http://schemas.microsoft.com/office/drawing/2012/chart">
                  <c:ext xmlns:c16="http://schemas.microsoft.com/office/drawing/2014/chart" uri="{C3380CC4-5D6E-409C-BE32-E72D297353CC}">
                    <c16:uniqueId val="{00000019-868B-4F6C-ABD0-00AF827CF635}"/>
                  </c:ext>
                </c:extLst>
              </c15:ser>
            </c15:filteredPieSeries>
            <c15:filteredPieSeries>
              <c15:ser>
                <c:idx val="26"/>
                <c:order val="26"/>
                <c:tx>
                  <c:strRef>
                    <c:extLst xmlns:c15="http://schemas.microsoft.com/office/drawing/2012/chart">
                      <c:ext xmlns:c15="http://schemas.microsoft.com/office/drawing/2012/chart" uri="{02D57815-91ED-43cb-92C2-25804820EDAC}">
                        <c15:formulaRef>
                          <c15:sqref>Sheet1!$AB$1</c15:sqref>
                        </c15:formulaRef>
                      </c:ext>
                    </c:extLst>
                    <c:strCache>
                      <c:ptCount val="1"/>
                      <c:pt idx="0">
                        <c:v>Column26</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3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4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5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6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7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3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4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5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6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7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Sheet1!$AB$2:$AB$81</c15:sqref>
                        </c15:formulaRef>
                      </c:ext>
                    </c:extLst>
                    <c:numCache>
                      <c:formatCode>General</c:formatCode>
                      <c:ptCount val="79"/>
                      <c:pt idx="0" formatCode="#,##0_ ;\-#,##0\ ">
                        <c:v>176628215.32000002</c:v>
                      </c:pt>
                    </c:numCache>
                  </c:numRef>
                </c:val>
                <c:extLst xmlns:c15="http://schemas.microsoft.com/office/drawing/2012/chart">
                  <c:ext xmlns:c16="http://schemas.microsoft.com/office/drawing/2014/chart" uri="{C3380CC4-5D6E-409C-BE32-E72D297353CC}">
                    <c16:uniqueId val="{0000001A-868B-4F6C-ABD0-00AF827CF635}"/>
                  </c:ext>
                </c:extLst>
              </c15:ser>
            </c15:filteredPieSeries>
            <c15:filteredPieSeries>
              <c15:ser>
                <c:idx val="27"/>
                <c:order val="27"/>
                <c:tx>
                  <c:strRef>
                    <c:extLst xmlns:c15="http://schemas.microsoft.com/office/drawing/2012/chart">
                      <c:ext xmlns:c15="http://schemas.microsoft.com/office/drawing/2012/chart" uri="{02D57815-91ED-43cb-92C2-25804820EDAC}">
                        <c15:formulaRef>
                          <c15:sqref>Sheet1!$AC$1</c15:sqref>
                        </c15:formulaRef>
                      </c:ext>
                    </c:extLst>
                    <c:strCache>
                      <c:ptCount val="1"/>
                      <c:pt idx="0">
                        <c:v>Column27</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C-868B-4F6C-ABD0-00AF827CF6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D-868B-4F6C-ABD0-00AF827CF6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E-868B-4F6C-ABD0-00AF827CF6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8F-868B-4F6C-ABD0-00AF827CF6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0-868B-4F6C-ABD0-00AF827CF635}"/>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1-868B-4F6C-ABD0-00AF827CF635}"/>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2-868B-4F6C-ABD0-00AF827CF635}"/>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3-868B-4F6C-ABD0-00AF827CF635}"/>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4-868B-4F6C-ABD0-00AF827CF635}"/>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5-868B-4F6C-ABD0-00AF827CF635}"/>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6-868B-4F6C-ABD0-00AF827CF635}"/>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7-868B-4F6C-ABD0-00AF827CF635}"/>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8-868B-4F6C-ABD0-00AF827CF635}"/>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9-868B-4F6C-ABD0-00AF827CF635}"/>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A-868B-4F6C-ABD0-00AF827CF635}"/>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B-868B-4F6C-ABD0-00AF827CF635}"/>
                    </c:ext>
                  </c:extLst>
                </c:dPt>
                <c:dPt>
                  <c:idx val="16"/>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C-868B-4F6C-ABD0-00AF827CF635}"/>
                    </c:ext>
                  </c:extLst>
                </c:dPt>
                <c:dPt>
                  <c:idx val="17"/>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D-868B-4F6C-ABD0-00AF827CF635}"/>
                    </c:ext>
                  </c:extLst>
                </c:dPt>
                <c:dPt>
                  <c:idx val="18"/>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E-868B-4F6C-ABD0-00AF827CF635}"/>
                    </c:ext>
                  </c:extLst>
                </c:dPt>
                <c:dPt>
                  <c:idx val="19"/>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9F-868B-4F6C-ABD0-00AF827CF635}"/>
                    </c:ext>
                  </c:extLst>
                </c:dPt>
                <c:dPt>
                  <c:idx val="20"/>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0-868B-4F6C-ABD0-00AF827CF635}"/>
                    </c:ext>
                  </c:extLst>
                </c:dPt>
                <c:dPt>
                  <c:idx val="21"/>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1-868B-4F6C-ABD0-00AF827CF635}"/>
                    </c:ext>
                  </c:extLst>
                </c:dPt>
                <c:dPt>
                  <c:idx val="22"/>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2-868B-4F6C-ABD0-00AF827CF635}"/>
                    </c:ext>
                  </c:extLst>
                </c:dPt>
                <c:dPt>
                  <c:idx val="23"/>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3-868B-4F6C-ABD0-00AF827CF635}"/>
                    </c:ext>
                  </c:extLst>
                </c:dPt>
                <c:dPt>
                  <c:idx val="24"/>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4-868B-4F6C-ABD0-00AF827CF635}"/>
                    </c:ext>
                  </c:extLst>
                </c:dPt>
                <c:dPt>
                  <c:idx val="25"/>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5-868B-4F6C-ABD0-00AF827CF635}"/>
                    </c:ext>
                  </c:extLst>
                </c:dPt>
                <c:dPt>
                  <c:idx val="26"/>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6-868B-4F6C-ABD0-00AF827CF635}"/>
                    </c:ext>
                  </c:extLst>
                </c:dPt>
                <c:dPt>
                  <c:idx val="27"/>
                  <c:bubble3D val="0"/>
                  <c:spPr>
                    <a:solidFill>
                      <a:schemeClr val="accent4">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7-868B-4F6C-ABD0-00AF827CF635}"/>
                    </c:ext>
                  </c:extLst>
                </c:dPt>
                <c:dPt>
                  <c:idx val="28"/>
                  <c:bubble3D val="0"/>
                  <c:spPr>
                    <a:solidFill>
                      <a:schemeClr val="accent5">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8-868B-4F6C-ABD0-00AF827CF635}"/>
                    </c:ext>
                  </c:extLst>
                </c:dPt>
                <c:dPt>
                  <c:idx val="29"/>
                  <c:bubble3D val="0"/>
                  <c:spPr>
                    <a:solidFill>
                      <a:schemeClr val="accent6">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9-868B-4F6C-ABD0-00AF827CF635}"/>
                    </c:ext>
                  </c:extLst>
                </c:dPt>
                <c:dPt>
                  <c:idx val="30"/>
                  <c:bubble3D val="0"/>
                  <c:spPr>
                    <a:solidFill>
                      <a:schemeClr val="accent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A-868B-4F6C-ABD0-00AF827CF635}"/>
                    </c:ext>
                  </c:extLst>
                </c:dPt>
                <c:dPt>
                  <c:idx val="31"/>
                  <c:bubble3D val="0"/>
                  <c:spPr>
                    <a:solidFill>
                      <a:schemeClr val="accent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B-868B-4F6C-ABD0-00AF827CF635}"/>
                    </c:ext>
                  </c:extLst>
                </c:dPt>
                <c:dPt>
                  <c:idx val="32"/>
                  <c:bubble3D val="0"/>
                  <c:spPr>
                    <a:solidFill>
                      <a:schemeClr val="accent3">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C-868B-4F6C-ABD0-00AF827CF635}"/>
                    </c:ext>
                  </c:extLst>
                </c:dPt>
                <c:dPt>
                  <c:idx val="33"/>
                  <c:bubble3D val="0"/>
                  <c:spPr>
                    <a:solidFill>
                      <a:schemeClr val="accent4">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D-868B-4F6C-ABD0-00AF827CF635}"/>
                    </c:ext>
                  </c:extLst>
                </c:dPt>
                <c:dPt>
                  <c:idx val="34"/>
                  <c:bubble3D val="0"/>
                  <c:spPr>
                    <a:solidFill>
                      <a:schemeClr val="accent5">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E-868B-4F6C-ABD0-00AF827CF635}"/>
                    </c:ext>
                  </c:extLst>
                </c:dPt>
                <c:dPt>
                  <c:idx val="35"/>
                  <c:bubble3D val="0"/>
                  <c:spPr>
                    <a:solidFill>
                      <a:schemeClr val="accent6">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AF-868B-4F6C-ABD0-00AF827CF635}"/>
                    </c:ext>
                  </c:extLst>
                </c:dPt>
                <c:dPt>
                  <c:idx val="36"/>
                  <c:bubble3D val="0"/>
                  <c:spPr>
                    <a:solidFill>
                      <a:schemeClr val="accent1">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0-868B-4F6C-ABD0-00AF827CF635}"/>
                    </c:ext>
                  </c:extLst>
                </c:dPt>
                <c:dPt>
                  <c:idx val="37"/>
                  <c:bubble3D val="0"/>
                  <c:spPr>
                    <a:solidFill>
                      <a:schemeClr val="accent2">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1-868B-4F6C-ABD0-00AF827CF635}"/>
                    </c:ext>
                  </c:extLst>
                </c:dPt>
                <c:dPt>
                  <c:idx val="38"/>
                  <c:bubble3D val="0"/>
                  <c:spPr>
                    <a:solidFill>
                      <a:schemeClr val="accent3">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2-868B-4F6C-ABD0-00AF827CF635}"/>
                    </c:ext>
                  </c:extLst>
                </c:dPt>
                <c:dPt>
                  <c:idx val="39"/>
                  <c:bubble3D val="0"/>
                  <c:spPr>
                    <a:solidFill>
                      <a:schemeClr val="accent4">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3-868B-4F6C-ABD0-00AF827CF635}"/>
                    </c:ext>
                  </c:extLst>
                </c:dPt>
                <c:dPt>
                  <c:idx val="40"/>
                  <c:bubble3D val="0"/>
                  <c:spPr>
                    <a:solidFill>
                      <a:schemeClr val="accent5">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4-868B-4F6C-ABD0-00AF827CF635}"/>
                    </c:ext>
                  </c:extLst>
                </c:dPt>
                <c:dPt>
                  <c:idx val="41"/>
                  <c:bubble3D val="0"/>
                  <c:spPr>
                    <a:solidFill>
                      <a:schemeClr val="accent6">
                        <a:lumMod val="70000"/>
                        <a:lumOff val="3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5-868B-4F6C-ABD0-00AF827CF635}"/>
                    </c:ext>
                  </c:extLst>
                </c:dPt>
                <c:dPt>
                  <c:idx val="42"/>
                  <c:bubble3D val="0"/>
                  <c:spPr>
                    <a:solidFill>
                      <a:schemeClr val="accent1">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6-868B-4F6C-ABD0-00AF827CF635}"/>
                    </c:ext>
                  </c:extLst>
                </c:dPt>
                <c:dPt>
                  <c:idx val="43"/>
                  <c:bubble3D val="0"/>
                  <c:spPr>
                    <a:solidFill>
                      <a:schemeClr val="accent2">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7-868B-4F6C-ABD0-00AF827CF635}"/>
                    </c:ext>
                  </c:extLst>
                </c:dPt>
                <c:dPt>
                  <c:idx val="44"/>
                  <c:bubble3D val="0"/>
                  <c:spPr>
                    <a:solidFill>
                      <a:schemeClr val="accent3">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8-868B-4F6C-ABD0-00AF827CF635}"/>
                    </c:ext>
                  </c:extLst>
                </c:dPt>
                <c:dPt>
                  <c:idx val="45"/>
                  <c:bubble3D val="0"/>
                  <c:spPr>
                    <a:solidFill>
                      <a:schemeClr val="accent4">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9-868B-4F6C-ABD0-00AF827CF635}"/>
                    </c:ext>
                  </c:extLst>
                </c:dPt>
                <c:dPt>
                  <c:idx val="46"/>
                  <c:bubble3D val="0"/>
                  <c:spPr>
                    <a:solidFill>
                      <a:schemeClr val="accent5">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A-868B-4F6C-ABD0-00AF827CF635}"/>
                    </c:ext>
                  </c:extLst>
                </c:dPt>
                <c:dPt>
                  <c:idx val="47"/>
                  <c:bubble3D val="0"/>
                  <c:spPr>
                    <a:solidFill>
                      <a:schemeClr val="accent6">
                        <a:lumMod val="7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B-868B-4F6C-ABD0-00AF827CF635}"/>
                    </c:ext>
                  </c:extLst>
                </c:dPt>
                <c:dPt>
                  <c:idx val="48"/>
                  <c:bubble3D val="0"/>
                  <c:spPr>
                    <a:solidFill>
                      <a:schemeClr val="accent1">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C-868B-4F6C-ABD0-00AF827CF635}"/>
                    </c:ext>
                  </c:extLst>
                </c:dPt>
                <c:dPt>
                  <c:idx val="49"/>
                  <c:bubble3D val="0"/>
                  <c:spPr>
                    <a:solidFill>
                      <a:schemeClr val="accent2">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D-868B-4F6C-ABD0-00AF827CF635}"/>
                    </c:ext>
                  </c:extLst>
                </c:dPt>
                <c:dPt>
                  <c:idx val="50"/>
                  <c:bubble3D val="0"/>
                  <c:spPr>
                    <a:solidFill>
                      <a:schemeClr val="accent3">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E-868B-4F6C-ABD0-00AF827CF635}"/>
                    </c:ext>
                  </c:extLst>
                </c:dPt>
                <c:dPt>
                  <c:idx val="51"/>
                  <c:bubble3D val="0"/>
                  <c:spPr>
                    <a:solidFill>
                      <a:schemeClr val="accent4">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BF-868B-4F6C-ABD0-00AF827CF635}"/>
                    </c:ext>
                  </c:extLst>
                </c:dPt>
                <c:dPt>
                  <c:idx val="52"/>
                  <c:bubble3D val="0"/>
                  <c:spPr>
                    <a:solidFill>
                      <a:schemeClr val="accent5">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0-868B-4F6C-ABD0-00AF827CF635}"/>
                    </c:ext>
                  </c:extLst>
                </c:dPt>
                <c:dPt>
                  <c:idx val="53"/>
                  <c:bubble3D val="0"/>
                  <c:spPr>
                    <a:solidFill>
                      <a:schemeClr val="accent6">
                        <a:lumMod val="50000"/>
                        <a:lumOff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1-868B-4F6C-ABD0-00AF827CF635}"/>
                    </c:ext>
                  </c:extLst>
                </c:dPt>
                <c:dPt>
                  <c:idx val="54"/>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2-868B-4F6C-ABD0-00AF827CF635}"/>
                    </c:ext>
                  </c:extLst>
                </c:dPt>
                <c:dPt>
                  <c:idx val="55"/>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3-868B-4F6C-ABD0-00AF827CF635}"/>
                    </c:ext>
                  </c:extLst>
                </c:dPt>
                <c:dPt>
                  <c:idx val="56"/>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4-868B-4F6C-ABD0-00AF827CF635}"/>
                    </c:ext>
                  </c:extLst>
                </c:dPt>
                <c:dPt>
                  <c:idx val="57"/>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5-868B-4F6C-ABD0-00AF827CF635}"/>
                    </c:ext>
                  </c:extLst>
                </c:dPt>
                <c:dPt>
                  <c:idx val="58"/>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6-868B-4F6C-ABD0-00AF827CF635}"/>
                    </c:ext>
                  </c:extLst>
                </c:dPt>
                <c:dPt>
                  <c:idx val="59"/>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7-868B-4F6C-ABD0-00AF827CF635}"/>
                    </c:ext>
                  </c:extLst>
                </c:dPt>
                <c:dPt>
                  <c:idx val="60"/>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8-868B-4F6C-ABD0-00AF827CF635}"/>
                    </c:ext>
                  </c:extLst>
                </c:dPt>
                <c:dPt>
                  <c:idx val="61"/>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9-868B-4F6C-ABD0-00AF827CF635}"/>
                    </c:ext>
                  </c:extLst>
                </c:dPt>
                <c:dPt>
                  <c:idx val="62"/>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A-868B-4F6C-ABD0-00AF827CF635}"/>
                    </c:ext>
                  </c:extLst>
                </c:dPt>
                <c:dPt>
                  <c:idx val="63"/>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B-868B-4F6C-ABD0-00AF827CF635}"/>
                    </c:ext>
                  </c:extLst>
                </c:dPt>
                <c:dPt>
                  <c:idx val="64"/>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C-868B-4F6C-ABD0-00AF827CF635}"/>
                    </c:ext>
                  </c:extLst>
                </c:dPt>
                <c:dPt>
                  <c:idx val="65"/>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D-868B-4F6C-ABD0-00AF827CF635}"/>
                    </c:ext>
                  </c:extLst>
                </c:dPt>
                <c:dPt>
                  <c:idx val="66"/>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E-868B-4F6C-ABD0-00AF827CF635}"/>
                    </c:ext>
                  </c:extLst>
                </c:dPt>
                <c:dPt>
                  <c:idx val="67"/>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CF-868B-4F6C-ABD0-00AF827CF635}"/>
                    </c:ext>
                  </c:extLst>
                </c:dPt>
                <c:dPt>
                  <c:idx val="68"/>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0-868B-4F6C-ABD0-00AF827CF635}"/>
                    </c:ext>
                  </c:extLst>
                </c:dPt>
                <c:dPt>
                  <c:idx val="69"/>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1-868B-4F6C-ABD0-00AF827CF635}"/>
                    </c:ext>
                  </c:extLst>
                </c:dPt>
                <c:dPt>
                  <c:idx val="70"/>
                  <c:bubble3D val="0"/>
                  <c:spPr>
                    <a:solidFill>
                      <a:schemeClr val="accent5">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2-868B-4F6C-ABD0-00AF827CF635}"/>
                    </c:ext>
                  </c:extLst>
                </c:dPt>
                <c:dPt>
                  <c:idx val="71"/>
                  <c:bubble3D val="0"/>
                  <c:spPr>
                    <a:solidFill>
                      <a:schemeClr val="accent6">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3-868B-4F6C-ABD0-00AF827CF635}"/>
                    </c:ext>
                  </c:extLst>
                </c:dPt>
                <c:dPt>
                  <c:idx val="72"/>
                  <c:bubble3D val="0"/>
                  <c:spPr>
                    <a:solidFill>
                      <a:schemeClr val="accent1">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4-868B-4F6C-ABD0-00AF827CF635}"/>
                    </c:ext>
                  </c:extLst>
                </c:dPt>
                <c:dPt>
                  <c:idx val="73"/>
                  <c:bubble3D val="0"/>
                  <c:spPr>
                    <a:solidFill>
                      <a:schemeClr val="accent2">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5-868B-4F6C-ABD0-00AF827CF635}"/>
                    </c:ext>
                  </c:extLst>
                </c:dPt>
                <c:dPt>
                  <c:idx val="74"/>
                  <c:bubble3D val="0"/>
                  <c:spPr>
                    <a:solidFill>
                      <a:schemeClr val="accent3">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6-868B-4F6C-ABD0-00AF827CF635}"/>
                    </c:ext>
                  </c:extLst>
                </c:dPt>
                <c:dPt>
                  <c:idx val="75"/>
                  <c:bubble3D val="0"/>
                  <c:spPr>
                    <a:solidFill>
                      <a:schemeClr val="accent4">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7-868B-4F6C-ABD0-00AF827CF635}"/>
                    </c:ext>
                  </c:extLst>
                </c:dPt>
                <c:dPt>
                  <c:idx val="76"/>
                  <c:bubble3D val="0"/>
                  <c:spPr>
                    <a:solidFill>
                      <a:schemeClr val="accent5">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8-868B-4F6C-ABD0-00AF827CF635}"/>
                    </c:ext>
                  </c:extLst>
                </c:dPt>
                <c:dPt>
                  <c:idx val="77"/>
                  <c:bubble3D val="0"/>
                  <c:spPr>
                    <a:solidFill>
                      <a:schemeClr val="accent6">
                        <a:lumMod val="8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9-868B-4F6C-ABD0-00AF827CF635}"/>
                    </c:ext>
                  </c:extLst>
                </c:dPt>
                <c:dPt>
                  <c:idx val="78"/>
                  <c:bubble3D val="0"/>
                  <c:spPr>
                    <a:solidFill>
                      <a:schemeClr val="accent1">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A-868B-4F6C-ABD0-00AF827CF635}"/>
                    </c:ext>
                  </c:extLst>
                </c:dPt>
                <c:dPt>
                  <c:idx val="79"/>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5="http://schemas.microsoft.com/office/drawing/2012/chart">
                    <c:ext xmlns:c16="http://schemas.microsoft.com/office/drawing/2014/chart" uri="{C3380CC4-5D6E-409C-BE32-E72D297353CC}">
                      <c16:uniqueId val="{000008DB-868B-4F6C-ABD0-00AF827CF635}"/>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C-868B-4F6C-ABD0-00AF827CF635}"/>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D-868B-4F6C-ABD0-00AF827CF635}"/>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E-868B-4F6C-ABD0-00AF827CF635}"/>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8F-868B-4F6C-ABD0-00AF827CF635}"/>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0-868B-4F6C-ABD0-00AF827CF635}"/>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1-868B-4F6C-ABD0-00AF827CF635}"/>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2-868B-4F6C-ABD0-00AF827CF635}"/>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3-868B-4F6C-ABD0-00AF827CF635}"/>
                      </c:ext>
                    </c:extLst>
                  </c:dLbl>
                  <c:dLbl>
                    <c:idx val="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4-868B-4F6C-ABD0-00AF827CF635}"/>
                      </c:ext>
                    </c:extLst>
                  </c:dLbl>
                  <c:dLbl>
                    <c:idx val="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5-868B-4F6C-ABD0-00AF827CF635}"/>
                      </c:ext>
                    </c:extLst>
                  </c:dLbl>
                  <c:dLbl>
                    <c:idx val="1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6-868B-4F6C-ABD0-00AF827CF635}"/>
                      </c:ext>
                    </c:extLst>
                  </c:dLbl>
                  <c:dLbl>
                    <c:idx val="1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7-868B-4F6C-ABD0-00AF827CF635}"/>
                      </c:ext>
                    </c:extLst>
                  </c:dLbl>
                  <c:dLbl>
                    <c:idx val="1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8-868B-4F6C-ABD0-00AF827CF635}"/>
                      </c:ext>
                    </c:extLst>
                  </c:dLbl>
                  <c:dLbl>
                    <c:idx val="1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9-868B-4F6C-ABD0-00AF827CF635}"/>
                      </c:ext>
                    </c:extLst>
                  </c:dLbl>
                  <c:dLbl>
                    <c:idx val="1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A-868B-4F6C-ABD0-00AF827CF635}"/>
                      </c:ext>
                    </c:extLst>
                  </c:dLbl>
                  <c:dLbl>
                    <c:idx val="1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B-868B-4F6C-ABD0-00AF827CF635}"/>
                      </c:ext>
                    </c:extLst>
                  </c:dLbl>
                  <c:dLbl>
                    <c:idx val="1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C-868B-4F6C-ABD0-00AF827CF635}"/>
                      </c:ext>
                    </c:extLst>
                  </c:dLbl>
                  <c:dLbl>
                    <c:idx val="1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D-868B-4F6C-ABD0-00AF827CF635}"/>
                      </c:ext>
                    </c:extLst>
                  </c:dLbl>
                  <c:dLbl>
                    <c:idx val="1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E-868B-4F6C-ABD0-00AF827CF635}"/>
                      </c:ext>
                    </c:extLst>
                  </c:dLbl>
                  <c:dLbl>
                    <c:idx val="1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9F-868B-4F6C-ABD0-00AF827CF635}"/>
                      </c:ext>
                    </c:extLst>
                  </c:dLbl>
                  <c:dLbl>
                    <c:idx val="2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0-868B-4F6C-ABD0-00AF827CF635}"/>
                      </c:ext>
                    </c:extLst>
                  </c:dLbl>
                  <c:dLbl>
                    <c:idx val="2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1-868B-4F6C-ABD0-00AF827CF635}"/>
                      </c:ext>
                    </c:extLst>
                  </c:dLbl>
                  <c:dLbl>
                    <c:idx val="2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2-868B-4F6C-ABD0-00AF827CF635}"/>
                      </c:ext>
                    </c:extLst>
                  </c:dLbl>
                  <c:dLbl>
                    <c:idx val="2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3-868B-4F6C-ABD0-00AF827CF635}"/>
                      </c:ext>
                    </c:extLst>
                  </c:dLbl>
                  <c:dLbl>
                    <c:idx val="2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4-868B-4F6C-ABD0-00AF827CF635}"/>
                      </c:ext>
                    </c:extLst>
                  </c:dLbl>
                  <c:dLbl>
                    <c:idx val="2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5-868B-4F6C-ABD0-00AF827CF635}"/>
                      </c:ext>
                    </c:extLst>
                  </c:dLbl>
                  <c:dLbl>
                    <c:idx val="2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6-868B-4F6C-ABD0-00AF827CF635}"/>
                      </c:ext>
                    </c:extLst>
                  </c:dLbl>
                  <c:dLbl>
                    <c:idx val="2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7-868B-4F6C-ABD0-00AF827CF635}"/>
                      </c:ext>
                    </c:extLst>
                  </c:dLbl>
                  <c:dLbl>
                    <c:idx val="2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8-868B-4F6C-ABD0-00AF827CF635}"/>
                      </c:ext>
                    </c:extLst>
                  </c:dLbl>
                  <c:dLbl>
                    <c:idx val="2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9-868B-4F6C-ABD0-00AF827CF635}"/>
                      </c:ext>
                    </c:extLst>
                  </c:dLbl>
                  <c:dLbl>
                    <c:idx val="3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A-868B-4F6C-ABD0-00AF827CF635}"/>
                      </c:ext>
                    </c:extLst>
                  </c:dLbl>
                  <c:dLbl>
                    <c:idx val="3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B-868B-4F6C-ABD0-00AF827CF635}"/>
                      </c:ext>
                    </c:extLst>
                  </c:dLbl>
                  <c:dLbl>
                    <c:idx val="3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C-868B-4F6C-ABD0-00AF827CF635}"/>
                      </c:ext>
                    </c:extLst>
                  </c:dLbl>
                  <c:dLbl>
                    <c:idx val="3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D-868B-4F6C-ABD0-00AF827CF635}"/>
                      </c:ext>
                    </c:extLst>
                  </c:dLbl>
                  <c:dLbl>
                    <c:idx val="3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E-868B-4F6C-ABD0-00AF827CF635}"/>
                      </c:ext>
                    </c:extLst>
                  </c:dLbl>
                  <c:dLbl>
                    <c:idx val="3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AF-868B-4F6C-ABD0-00AF827CF635}"/>
                      </c:ext>
                    </c:extLst>
                  </c:dLbl>
                  <c:dLbl>
                    <c:idx val="3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0-868B-4F6C-ABD0-00AF827CF635}"/>
                      </c:ext>
                    </c:extLst>
                  </c:dLbl>
                  <c:dLbl>
                    <c:idx val="3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1-868B-4F6C-ABD0-00AF827CF635}"/>
                      </c:ext>
                    </c:extLst>
                  </c:dLbl>
                  <c:dLbl>
                    <c:idx val="3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2-868B-4F6C-ABD0-00AF827CF635}"/>
                      </c:ext>
                    </c:extLst>
                  </c:dLbl>
                  <c:dLbl>
                    <c:idx val="3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3-868B-4F6C-ABD0-00AF827CF635}"/>
                      </c:ext>
                    </c:extLst>
                  </c:dLbl>
                  <c:dLbl>
                    <c:idx val="4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4-868B-4F6C-ABD0-00AF827CF635}"/>
                      </c:ext>
                    </c:extLst>
                  </c:dLbl>
                  <c:dLbl>
                    <c:idx val="4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lumOff val="3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5-868B-4F6C-ABD0-00AF827CF635}"/>
                      </c:ext>
                    </c:extLst>
                  </c:dLbl>
                  <c:dLbl>
                    <c:idx val="4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6-868B-4F6C-ABD0-00AF827CF635}"/>
                      </c:ext>
                    </c:extLst>
                  </c:dLbl>
                  <c:dLbl>
                    <c:idx val="4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7-868B-4F6C-ABD0-00AF827CF635}"/>
                      </c:ext>
                    </c:extLst>
                  </c:dLbl>
                  <c:dLbl>
                    <c:idx val="4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8-868B-4F6C-ABD0-00AF827CF635}"/>
                      </c:ext>
                    </c:extLst>
                  </c:dLbl>
                  <c:dLbl>
                    <c:idx val="4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9-868B-4F6C-ABD0-00AF827CF635}"/>
                      </c:ext>
                    </c:extLst>
                  </c:dLbl>
                  <c:dLbl>
                    <c:idx val="4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A-868B-4F6C-ABD0-00AF827CF635}"/>
                      </c:ext>
                    </c:extLst>
                  </c:dLbl>
                  <c:dLbl>
                    <c:idx val="4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B-868B-4F6C-ABD0-00AF827CF635}"/>
                      </c:ext>
                    </c:extLst>
                  </c:dLbl>
                  <c:dLbl>
                    <c:idx val="4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C-868B-4F6C-ABD0-00AF827CF635}"/>
                      </c:ext>
                    </c:extLst>
                  </c:dLbl>
                  <c:dLbl>
                    <c:idx val="4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D-868B-4F6C-ABD0-00AF827CF635}"/>
                      </c:ext>
                    </c:extLst>
                  </c:dLbl>
                  <c:dLbl>
                    <c:idx val="5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E-868B-4F6C-ABD0-00AF827CF635}"/>
                      </c:ext>
                    </c:extLst>
                  </c:dLbl>
                  <c:dLbl>
                    <c:idx val="5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BF-868B-4F6C-ABD0-00AF827CF635}"/>
                      </c:ext>
                    </c:extLst>
                  </c:dLbl>
                  <c:dLbl>
                    <c:idx val="5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0-868B-4F6C-ABD0-00AF827CF635}"/>
                      </c:ext>
                    </c:extLst>
                  </c:dLbl>
                  <c:dLbl>
                    <c:idx val="5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50000"/>
                                <a:lumOff val="5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1-868B-4F6C-ABD0-00AF827CF635}"/>
                      </c:ext>
                    </c:extLst>
                  </c:dLbl>
                  <c:dLbl>
                    <c:idx val="5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2-868B-4F6C-ABD0-00AF827CF635}"/>
                      </c:ext>
                    </c:extLst>
                  </c:dLbl>
                  <c:dLbl>
                    <c:idx val="5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3-868B-4F6C-ABD0-00AF827CF635}"/>
                      </c:ext>
                    </c:extLst>
                  </c:dLbl>
                  <c:dLbl>
                    <c:idx val="5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4-868B-4F6C-ABD0-00AF827CF635}"/>
                      </c:ext>
                    </c:extLst>
                  </c:dLbl>
                  <c:dLbl>
                    <c:idx val="5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5-868B-4F6C-ABD0-00AF827CF635}"/>
                      </c:ext>
                    </c:extLst>
                  </c:dLbl>
                  <c:dLbl>
                    <c:idx val="5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6-868B-4F6C-ABD0-00AF827CF635}"/>
                      </c:ext>
                    </c:extLst>
                  </c:dLbl>
                  <c:dLbl>
                    <c:idx val="5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7-868B-4F6C-ABD0-00AF827CF635}"/>
                      </c:ext>
                    </c:extLst>
                  </c:dLbl>
                  <c:dLbl>
                    <c:idx val="6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8-868B-4F6C-ABD0-00AF827CF635}"/>
                      </c:ext>
                    </c:extLst>
                  </c:dLbl>
                  <c:dLbl>
                    <c:idx val="6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9-868B-4F6C-ABD0-00AF827CF635}"/>
                      </c:ext>
                    </c:extLst>
                  </c:dLbl>
                  <c:dLbl>
                    <c:idx val="6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A-868B-4F6C-ABD0-00AF827CF635}"/>
                      </c:ext>
                    </c:extLst>
                  </c:dLbl>
                  <c:dLbl>
                    <c:idx val="6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B-868B-4F6C-ABD0-00AF827CF635}"/>
                      </c:ext>
                    </c:extLst>
                  </c:dLbl>
                  <c:dLbl>
                    <c:idx val="6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C-868B-4F6C-ABD0-00AF827CF635}"/>
                      </c:ext>
                    </c:extLst>
                  </c:dLbl>
                  <c:dLbl>
                    <c:idx val="6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D-868B-4F6C-ABD0-00AF827CF635}"/>
                      </c:ext>
                    </c:extLst>
                  </c:dLbl>
                  <c:dLbl>
                    <c:idx val="6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E-868B-4F6C-ABD0-00AF827CF635}"/>
                      </c:ext>
                    </c:extLst>
                  </c:dLbl>
                  <c:dLbl>
                    <c:idx val="6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CF-868B-4F6C-ABD0-00AF827CF635}"/>
                      </c:ext>
                    </c:extLst>
                  </c:dLbl>
                  <c:dLbl>
                    <c:idx val="6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0-868B-4F6C-ABD0-00AF827CF635}"/>
                      </c:ext>
                    </c:extLst>
                  </c:dLbl>
                  <c:dLbl>
                    <c:idx val="6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1-868B-4F6C-ABD0-00AF827CF635}"/>
                      </c:ext>
                    </c:extLst>
                  </c:dLbl>
                  <c:dLbl>
                    <c:idx val="7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2-868B-4F6C-ABD0-00AF827CF635}"/>
                      </c:ext>
                    </c:extLst>
                  </c:dLbl>
                  <c:dLbl>
                    <c:idx val="7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lumOff val="2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3-868B-4F6C-ABD0-00AF827CF635}"/>
                      </c:ext>
                    </c:extLst>
                  </c:dLbl>
                  <c:dLbl>
                    <c:idx val="7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4-868B-4F6C-ABD0-00AF827CF635}"/>
                      </c:ext>
                    </c:extLst>
                  </c:dLbl>
                  <c:dLbl>
                    <c:idx val="7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5-868B-4F6C-ABD0-00AF827CF635}"/>
                      </c:ext>
                    </c:extLst>
                  </c:dLbl>
                  <c:dLbl>
                    <c:idx val="7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6-868B-4F6C-ABD0-00AF827CF635}"/>
                      </c:ext>
                    </c:extLst>
                  </c:dLbl>
                  <c:dLbl>
                    <c:idx val="7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7-868B-4F6C-ABD0-00AF827CF635}"/>
                      </c:ext>
                    </c:extLst>
                  </c:dLbl>
                  <c:dLbl>
                    <c:idx val="7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8-868B-4F6C-ABD0-00AF827CF635}"/>
                      </c:ext>
                    </c:extLst>
                  </c:dLbl>
                  <c:dLbl>
                    <c:idx val="7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8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9-868B-4F6C-ABD0-00AF827CF635}"/>
                      </c:ext>
                    </c:extLst>
                  </c:dLbl>
                  <c:dLbl>
                    <c:idx val="78"/>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A-868B-4F6C-ABD0-00AF827CF635}"/>
                      </c:ext>
                    </c:extLst>
                  </c:dLbl>
                  <c:dLbl>
                    <c:idx val="79"/>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lumOff val="40000"/>
                              </a:schemeClr>
                            </a:solidFill>
                            <a:latin typeface="+mn-lt"/>
                            <a:ea typeface="+mn-ea"/>
                            <a:cs typeface="+mn-cs"/>
                          </a:defRPr>
                        </a:pPr>
                        <a:endParaRPr lang="sr-Latn-RS"/>
                      </a:p>
                    </c:txPr>
                    <c:dLblPos val="outEnd"/>
                    <c:showLegendKey val="0"/>
                    <c:showVal val="0"/>
                    <c:showCatName val="1"/>
                    <c:showSerName val="0"/>
                    <c:showPercent val="0"/>
                    <c:showBubbleSize val="0"/>
                    <c:extLst xmlns:c15="http://schemas.microsoft.com/office/drawing/2012/chart">
                      <c:ext xmlns:c16="http://schemas.microsoft.com/office/drawing/2014/chart" uri="{C3380CC4-5D6E-409C-BE32-E72D297353CC}">
                        <c16:uniqueId val="{000008DB-868B-4F6C-ABD0-00AF827CF635}"/>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Sheet1!$A$2:$A$81</c15:sqref>
                        </c15:formulaRef>
                      </c:ext>
                    </c:extLst>
                    <c:strCache>
                      <c:ptCount val="9"/>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КАПИТАЛНИ ИЗДАЦИ</c:v>
                      </c:pt>
                      <c:pt idx="8">
                        <c:v>НАБАВКА ФИНАНСИЈСКЕ ИМОВИНЕ</c:v>
                      </c:pt>
                    </c:strCache>
                  </c:strRef>
                </c:cat>
                <c:val>
                  <c:numRef>
                    <c:extLst xmlns:c15="http://schemas.microsoft.com/office/drawing/2012/chart">
                      <c:ext xmlns:c15="http://schemas.microsoft.com/office/drawing/2012/chart" uri="{02D57815-91ED-43cb-92C2-25804820EDAC}">
                        <c15:formulaRef>
                          <c15:sqref>Sheet1!$AC$2:$AC$81</c15:sqref>
                        </c15:formulaRef>
                      </c:ext>
                    </c:extLst>
                    <c:numCache>
                      <c:formatCode>General</c:formatCode>
                      <c:ptCount val="79"/>
                      <c:pt idx="0" formatCode="#,##0.00_ ;\-#,##0.00\ ">
                        <c:v>96.44730489581417</c:v>
                      </c:pt>
                    </c:numCache>
                  </c:numRef>
                </c:val>
                <c:extLst xmlns:c15="http://schemas.microsoft.com/office/drawing/2012/chart">
                  <c:ext xmlns:c16="http://schemas.microsoft.com/office/drawing/2014/chart" uri="{C3380CC4-5D6E-409C-BE32-E72D297353CC}">
                    <c16:uniqueId val="{0000001B-868B-4F6C-ABD0-00AF827CF635}"/>
                  </c:ext>
                </c:extLst>
              </c15:ser>
            </c15:filteredPieSeries>
          </c:ext>
        </c:extLst>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Планирана средства</c:v>
                </c:pt>
              </c:strCache>
            </c:strRef>
          </c:tx>
          <c:spPr>
            <a:solidFill>
              <a:schemeClr val="accent1"/>
            </a:solidFill>
            <a:ln>
              <a:noFill/>
            </a:ln>
            <a:effectLst/>
            <a:sp3d/>
          </c:spPr>
          <c:invertIfNegative val="0"/>
          <c:cat>
            <c:strRef>
              <c:f>Sheet1!$A$2:$A$11</c:f>
              <c:strCache>
                <c:ptCount val="10"/>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АДМИНИСТРАТИВНИ ТРАНСФЕРИ БУЏЕТА</c:v>
                </c:pt>
                <c:pt idx="8">
                  <c:v>КАПИТАЛНИ ИЗДАЦИ</c:v>
                </c:pt>
                <c:pt idx="9">
                  <c:v>НАБАВКА ФИНАНСИЈСКЕ ИМОВИНЕ</c:v>
                </c:pt>
              </c:strCache>
            </c:strRef>
          </c:cat>
          <c:val>
            <c:numRef>
              <c:f>Sheet1!$B$2:$B$11</c:f>
              <c:numCache>
                <c:formatCode>#,##0_ ;\-#,##0\ </c:formatCode>
                <c:ptCount val="10"/>
                <c:pt idx="0">
                  <c:v>183134423</c:v>
                </c:pt>
                <c:pt idx="1">
                  <c:v>390692139.71000004</c:v>
                </c:pt>
                <c:pt idx="2">
                  <c:v>76000</c:v>
                </c:pt>
                <c:pt idx="3">
                  <c:v>12480000</c:v>
                </c:pt>
                <c:pt idx="4">
                  <c:v>189325207</c:v>
                </c:pt>
                <c:pt idx="5">
                  <c:v>96061396</c:v>
                </c:pt>
                <c:pt idx="6">
                  <c:v>58902289</c:v>
                </c:pt>
                <c:pt idx="7">
                  <c:v>15831333</c:v>
                </c:pt>
                <c:pt idx="8">
                  <c:v>422945892</c:v>
                </c:pt>
                <c:pt idx="9">
                  <c:v>1000</c:v>
                </c:pt>
              </c:numCache>
            </c:numRef>
          </c:val>
          <c:extLst>
            <c:ext xmlns:c16="http://schemas.microsoft.com/office/drawing/2014/chart" uri="{C3380CC4-5D6E-409C-BE32-E72D297353CC}">
              <c16:uniqueId val="{00000000-B78B-48B3-AB57-9C518EF49A3E}"/>
            </c:ext>
          </c:extLst>
        </c:ser>
        <c:ser>
          <c:idx val="1"/>
          <c:order val="1"/>
          <c:tx>
            <c:strRef>
              <c:f>Sheet1!$C$1</c:f>
              <c:strCache>
                <c:ptCount val="1"/>
                <c:pt idx="0">
                  <c:v>Извршење</c:v>
                </c:pt>
              </c:strCache>
            </c:strRef>
          </c:tx>
          <c:spPr>
            <a:solidFill>
              <a:schemeClr val="accent2"/>
            </a:solidFill>
            <a:ln>
              <a:noFill/>
            </a:ln>
            <a:effectLst/>
            <a:sp3d/>
          </c:spPr>
          <c:invertIfNegative val="0"/>
          <c:cat>
            <c:strRef>
              <c:f>Sheet1!$A$2:$A$11</c:f>
              <c:strCache>
                <c:ptCount val="10"/>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АДМИНИСТРАТИВНИ ТРАНСФЕРИ БУЏЕТА</c:v>
                </c:pt>
                <c:pt idx="8">
                  <c:v>КАПИТАЛНИ ИЗДАЦИ</c:v>
                </c:pt>
                <c:pt idx="9">
                  <c:v>НАБАВКА ФИНАНСИЈСКЕ ИМОВИНЕ</c:v>
                </c:pt>
              </c:strCache>
            </c:strRef>
          </c:cat>
          <c:val>
            <c:numRef>
              <c:f>Sheet1!$C$2:$C$11</c:f>
              <c:numCache>
                <c:formatCode>#,##0_ ;\-#,##0\ </c:formatCode>
                <c:ptCount val="10"/>
                <c:pt idx="0">
                  <c:v>176628215.32000002</c:v>
                </c:pt>
                <c:pt idx="1">
                  <c:v>291370360.35000008</c:v>
                </c:pt>
                <c:pt idx="2">
                  <c:v>36158.25</c:v>
                </c:pt>
                <c:pt idx="3">
                  <c:v>10294727.530000001</c:v>
                </c:pt>
                <c:pt idx="4">
                  <c:v>160830414.03999996</c:v>
                </c:pt>
                <c:pt idx="5">
                  <c:v>89674816.939999983</c:v>
                </c:pt>
                <c:pt idx="6">
                  <c:v>55231596.209999993</c:v>
                </c:pt>
                <c:pt idx="7">
                  <c:v>0</c:v>
                </c:pt>
                <c:pt idx="8">
                  <c:v>216404559.44</c:v>
                </c:pt>
                <c:pt idx="9">
                  <c:v>20</c:v>
                </c:pt>
              </c:numCache>
            </c:numRef>
          </c:val>
          <c:extLst>
            <c:ext xmlns:c16="http://schemas.microsoft.com/office/drawing/2014/chart" uri="{C3380CC4-5D6E-409C-BE32-E72D297353CC}">
              <c16:uniqueId val="{00000001-B78B-48B3-AB57-9C518EF49A3E}"/>
            </c:ext>
          </c:extLst>
        </c:ser>
        <c:ser>
          <c:idx val="2"/>
          <c:order val="2"/>
          <c:tx>
            <c:strRef>
              <c:f>Sheet1!$D$1</c:f>
              <c:strCache>
                <c:ptCount val="1"/>
                <c:pt idx="0">
                  <c:v>Series 3</c:v>
                </c:pt>
              </c:strCache>
            </c:strRef>
          </c:tx>
          <c:spPr>
            <a:solidFill>
              <a:schemeClr val="accent3"/>
            </a:solidFill>
            <a:ln>
              <a:noFill/>
            </a:ln>
            <a:effectLst/>
            <a:sp3d/>
          </c:spPr>
          <c:invertIfNegative val="0"/>
          <c:cat>
            <c:strRef>
              <c:f>Sheet1!$A$2:$A$11</c:f>
              <c:strCache>
                <c:ptCount val="10"/>
                <c:pt idx="0">
                  <c:v>РАСХОДИ ЗА ЗАПОСЛЕНЕ</c:v>
                </c:pt>
                <c:pt idx="1">
                  <c:v>КОРИШЋЕЊЕ УСЛУГА И РОБА</c:v>
                </c:pt>
                <c:pt idx="2">
                  <c:v>ОТПЛАТА КАМАТА</c:v>
                </c:pt>
                <c:pt idx="3">
                  <c:v>СУБВЕНЦИЈЕ</c:v>
                </c:pt>
                <c:pt idx="4">
                  <c:v>ДОНАЦИЈЕ И ТРАНСФЕРИ</c:v>
                </c:pt>
                <c:pt idx="5">
                  <c:v>СОЦИЈАЛНА ПОМОЋ</c:v>
                </c:pt>
                <c:pt idx="6">
                  <c:v>ОСТАЛИ РАСХОДИ</c:v>
                </c:pt>
                <c:pt idx="7">
                  <c:v>АДМИНИСТРАТИВНИ ТРАНСФЕРИ БУЏЕТА</c:v>
                </c:pt>
                <c:pt idx="8">
                  <c:v>КАПИТАЛНИ ИЗДАЦИ</c:v>
                </c:pt>
                <c:pt idx="9">
                  <c:v>НАБАВКА ФИНАНСИЈСКЕ ИМОВИНЕ</c:v>
                </c:pt>
              </c:strCache>
            </c:strRef>
          </c:cat>
          <c:val>
            <c:numRef>
              <c:f>Sheet1!$D$2:$D$11</c:f>
              <c:numCache>
                <c:formatCode>General</c:formatCode>
                <c:ptCount val="10"/>
                <c:pt idx="0">
                  <c:v>2</c:v>
                </c:pt>
                <c:pt idx="1">
                  <c:v>2</c:v>
                </c:pt>
                <c:pt idx="2">
                  <c:v>3</c:v>
                </c:pt>
                <c:pt idx="3">
                  <c:v>5</c:v>
                </c:pt>
              </c:numCache>
            </c:numRef>
          </c:val>
          <c:extLst>
            <c:ext xmlns:c16="http://schemas.microsoft.com/office/drawing/2014/chart" uri="{C3380CC4-5D6E-409C-BE32-E72D297353CC}">
              <c16:uniqueId val="{00000002-B78B-48B3-AB57-9C518EF49A3E}"/>
            </c:ext>
          </c:extLst>
        </c:ser>
        <c:dLbls>
          <c:showLegendKey val="0"/>
          <c:showVal val="0"/>
          <c:showCatName val="0"/>
          <c:showSerName val="0"/>
          <c:showPercent val="0"/>
          <c:showBubbleSize val="0"/>
        </c:dLbls>
        <c:gapWidth val="150"/>
        <c:shape val="box"/>
        <c:axId val="23734144"/>
        <c:axId val="23735680"/>
        <c:axId val="0"/>
      </c:bar3DChart>
      <c:catAx>
        <c:axId val="237341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r-Latn-RS"/>
          </a:p>
        </c:txPr>
        <c:crossAx val="23735680"/>
        <c:crosses val="autoZero"/>
        <c:auto val="1"/>
        <c:lblAlgn val="ctr"/>
        <c:lblOffset val="100"/>
        <c:noMultiLvlLbl val="0"/>
      </c:catAx>
      <c:valAx>
        <c:axId val="23735680"/>
        <c:scaling>
          <c:orientation val="minMax"/>
        </c:scaling>
        <c:delete val="0"/>
        <c:axPos val="l"/>
        <c:majorGridlines>
          <c:spPr>
            <a:ln w="9525" cap="flat" cmpd="sng" algn="ctr">
              <a:solidFill>
                <a:schemeClr val="tx1">
                  <a:lumMod val="15000"/>
                  <a:lumOff val="85000"/>
                </a:schemeClr>
              </a:solidFill>
              <a:round/>
            </a:ln>
            <a:effectLst/>
          </c:spPr>
        </c:majorGridlines>
        <c:numFmt formatCode="#,##0_ ;\-#,##0\ "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r-Latn-RS"/>
          </a:p>
        </c:txPr>
        <c:crossAx val="23734144"/>
        <c:crosses val="autoZero"/>
        <c:crossBetween val="between"/>
      </c:val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r-Latn-R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646198830409358E-2"/>
          <c:y val="0.17754722642390722"/>
          <c:w val="0.80628654970760238"/>
          <c:h val="0.77959514463444446"/>
        </c:manualLayout>
      </c:layout>
      <c:pie3DChart>
        <c:varyColors val="1"/>
        <c:ser>
          <c:idx val="0"/>
          <c:order val="0"/>
          <c:tx>
            <c:strRef>
              <c:f>Sheet1!$B$1</c:f>
              <c:strCache>
                <c:ptCount val="1"/>
                <c:pt idx="0">
                  <c:v>Sales</c:v>
                </c:pt>
              </c:strCache>
            </c:strRef>
          </c:tx>
          <c:dPt>
            <c:idx val="0"/>
            <c:bubble3D val="0"/>
            <c:spPr>
              <a:gradFill rotWithShape="1">
                <a:gsLst>
                  <a:gs pos="0">
                    <a:schemeClr val="accent1">
                      <a:tint val="75000"/>
                      <a:shade val="85000"/>
                      <a:satMod val="230000"/>
                    </a:schemeClr>
                  </a:gs>
                  <a:gs pos="25000">
                    <a:schemeClr val="accent1">
                      <a:tint val="90000"/>
                      <a:shade val="70000"/>
                      <a:satMod val="220000"/>
                    </a:schemeClr>
                  </a:gs>
                  <a:gs pos="50000">
                    <a:schemeClr val="accent1">
                      <a:tint val="90000"/>
                      <a:shade val="58000"/>
                      <a:satMod val="225000"/>
                    </a:schemeClr>
                  </a:gs>
                  <a:gs pos="65000">
                    <a:schemeClr val="accent1">
                      <a:tint val="90000"/>
                      <a:shade val="58000"/>
                      <a:satMod val="225000"/>
                    </a:schemeClr>
                  </a:gs>
                  <a:gs pos="80000">
                    <a:schemeClr val="accent1">
                      <a:tint val="90000"/>
                      <a:shade val="69000"/>
                      <a:satMod val="220000"/>
                    </a:schemeClr>
                  </a:gs>
                  <a:gs pos="100000">
                    <a:schemeClr val="accent1">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2-4DA1-4F08-8049-4AF096135FA8}"/>
              </c:ext>
            </c:extLst>
          </c:dPt>
          <c:dPt>
            <c:idx val="1"/>
            <c:bubble3D val="0"/>
            <c:spPr>
              <a:gradFill rotWithShape="1">
                <a:gsLst>
                  <a:gs pos="0">
                    <a:schemeClr val="accent2">
                      <a:tint val="75000"/>
                      <a:shade val="85000"/>
                      <a:satMod val="230000"/>
                    </a:schemeClr>
                  </a:gs>
                  <a:gs pos="25000">
                    <a:schemeClr val="accent2">
                      <a:tint val="90000"/>
                      <a:shade val="70000"/>
                      <a:satMod val="220000"/>
                    </a:schemeClr>
                  </a:gs>
                  <a:gs pos="50000">
                    <a:schemeClr val="accent2">
                      <a:tint val="90000"/>
                      <a:shade val="58000"/>
                      <a:satMod val="225000"/>
                    </a:schemeClr>
                  </a:gs>
                  <a:gs pos="65000">
                    <a:schemeClr val="accent2">
                      <a:tint val="90000"/>
                      <a:shade val="58000"/>
                      <a:satMod val="225000"/>
                    </a:schemeClr>
                  </a:gs>
                  <a:gs pos="80000">
                    <a:schemeClr val="accent2">
                      <a:tint val="90000"/>
                      <a:shade val="69000"/>
                      <a:satMod val="220000"/>
                    </a:schemeClr>
                  </a:gs>
                  <a:gs pos="100000">
                    <a:schemeClr val="accent2">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3-4DA1-4F08-8049-4AF096135FA8}"/>
              </c:ext>
            </c:extLst>
          </c:dPt>
          <c:dPt>
            <c:idx val="2"/>
            <c:bubble3D val="0"/>
            <c:spPr>
              <a:gradFill rotWithShape="1">
                <a:gsLst>
                  <a:gs pos="0">
                    <a:schemeClr val="accent3">
                      <a:tint val="75000"/>
                      <a:shade val="85000"/>
                      <a:satMod val="230000"/>
                    </a:schemeClr>
                  </a:gs>
                  <a:gs pos="25000">
                    <a:schemeClr val="accent3">
                      <a:tint val="90000"/>
                      <a:shade val="70000"/>
                      <a:satMod val="220000"/>
                    </a:schemeClr>
                  </a:gs>
                  <a:gs pos="50000">
                    <a:schemeClr val="accent3">
                      <a:tint val="90000"/>
                      <a:shade val="58000"/>
                      <a:satMod val="225000"/>
                    </a:schemeClr>
                  </a:gs>
                  <a:gs pos="65000">
                    <a:schemeClr val="accent3">
                      <a:tint val="90000"/>
                      <a:shade val="58000"/>
                      <a:satMod val="225000"/>
                    </a:schemeClr>
                  </a:gs>
                  <a:gs pos="80000">
                    <a:schemeClr val="accent3">
                      <a:tint val="90000"/>
                      <a:shade val="69000"/>
                      <a:satMod val="220000"/>
                    </a:schemeClr>
                  </a:gs>
                  <a:gs pos="100000">
                    <a:schemeClr val="accent3">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4-4DA1-4F08-8049-4AF096135FA8}"/>
              </c:ext>
            </c:extLst>
          </c:dPt>
          <c:dPt>
            <c:idx val="3"/>
            <c:bubble3D val="0"/>
            <c:spPr>
              <a:gradFill rotWithShape="1">
                <a:gsLst>
                  <a:gs pos="0">
                    <a:schemeClr val="accent4">
                      <a:tint val="75000"/>
                      <a:shade val="85000"/>
                      <a:satMod val="230000"/>
                    </a:schemeClr>
                  </a:gs>
                  <a:gs pos="25000">
                    <a:schemeClr val="accent4">
                      <a:tint val="90000"/>
                      <a:shade val="70000"/>
                      <a:satMod val="220000"/>
                    </a:schemeClr>
                  </a:gs>
                  <a:gs pos="50000">
                    <a:schemeClr val="accent4">
                      <a:tint val="90000"/>
                      <a:shade val="58000"/>
                      <a:satMod val="225000"/>
                    </a:schemeClr>
                  </a:gs>
                  <a:gs pos="65000">
                    <a:schemeClr val="accent4">
                      <a:tint val="90000"/>
                      <a:shade val="58000"/>
                      <a:satMod val="225000"/>
                    </a:schemeClr>
                  </a:gs>
                  <a:gs pos="80000">
                    <a:schemeClr val="accent4">
                      <a:tint val="90000"/>
                      <a:shade val="69000"/>
                      <a:satMod val="220000"/>
                    </a:schemeClr>
                  </a:gs>
                  <a:gs pos="100000">
                    <a:schemeClr val="accent4">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5-4DA1-4F08-8049-4AF096135FA8}"/>
              </c:ext>
            </c:extLst>
          </c:dPt>
          <c:dPt>
            <c:idx val="4"/>
            <c:bubble3D val="0"/>
            <c:spPr>
              <a:gradFill rotWithShape="1">
                <a:gsLst>
                  <a:gs pos="0">
                    <a:schemeClr val="accent5">
                      <a:tint val="75000"/>
                      <a:shade val="85000"/>
                      <a:satMod val="230000"/>
                    </a:schemeClr>
                  </a:gs>
                  <a:gs pos="25000">
                    <a:schemeClr val="accent5">
                      <a:tint val="90000"/>
                      <a:shade val="70000"/>
                      <a:satMod val="220000"/>
                    </a:schemeClr>
                  </a:gs>
                  <a:gs pos="50000">
                    <a:schemeClr val="accent5">
                      <a:tint val="90000"/>
                      <a:shade val="58000"/>
                      <a:satMod val="225000"/>
                    </a:schemeClr>
                  </a:gs>
                  <a:gs pos="65000">
                    <a:schemeClr val="accent5">
                      <a:tint val="90000"/>
                      <a:shade val="58000"/>
                      <a:satMod val="225000"/>
                    </a:schemeClr>
                  </a:gs>
                  <a:gs pos="80000">
                    <a:schemeClr val="accent5">
                      <a:tint val="90000"/>
                      <a:shade val="69000"/>
                      <a:satMod val="220000"/>
                    </a:schemeClr>
                  </a:gs>
                  <a:gs pos="100000">
                    <a:schemeClr val="accent5">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6-4DA1-4F08-8049-4AF096135FA8}"/>
              </c:ext>
            </c:extLst>
          </c:dPt>
          <c:dPt>
            <c:idx val="5"/>
            <c:bubble3D val="0"/>
            <c:spPr>
              <a:gradFill rotWithShape="1">
                <a:gsLst>
                  <a:gs pos="0">
                    <a:schemeClr val="accent6">
                      <a:tint val="75000"/>
                      <a:shade val="85000"/>
                      <a:satMod val="230000"/>
                    </a:schemeClr>
                  </a:gs>
                  <a:gs pos="25000">
                    <a:schemeClr val="accent6">
                      <a:tint val="90000"/>
                      <a:shade val="70000"/>
                      <a:satMod val="220000"/>
                    </a:schemeClr>
                  </a:gs>
                  <a:gs pos="50000">
                    <a:schemeClr val="accent6">
                      <a:tint val="90000"/>
                      <a:shade val="58000"/>
                      <a:satMod val="225000"/>
                    </a:schemeClr>
                  </a:gs>
                  <a:gs pos="65000">
                    <a:schemeClr val="accent6">
                      <a:tint val="90000"/>
                      <a:shade val="58000"/>
                      <a:satMod val="225000"/>
                    </a:schemeClr>
                  </a:gs>
                  <a:gs pos="80000">
                    <a:schemeClr val="accent6">
                      <a:tint val="90000"/>
                      <a:shade val="69000"/>
                      <a:satMod val="220000"/>
                    </a:schemeClr>
                  </a:gs>
                  <a:gs pos="100000">
                    <a:schemeClr val="accent6">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7-4DA1-4F08-8049-4AF096135FA8}"/>
              </c:ext>
            </c:extLst>
          </c:dPt>
          <c:dPt>
            <c:idx val="6"/>
            <c:bubble3D val="0"/>
            <c:spPr>
              <a:gradFill rotWithShape="1">
                <a:gsLst>
                  <a:gs pos="0">
                    <a:schemeClr val="accent1">
                      <a:lumMod val="60000"/>
                      <a:tint val="75000"/>
                      <a:shade val="85000"/>
                      <a:satMod val="230000"/>
                    </a:schemeClr>
                  </a:gs>
                  <a:gs pos="25000">
                    <a:schemeClr val="accent1">
                      <a:lumMod val="60000"/>
                      <a:tint val="90000"/>
                      <a:shade val="70000"/>
                      <a:satMod val="220000"/>
                    </a:schemeClr>
                  </a:gs>
                  <a:gs pos="50000">
                    <a:schemeClr val="accent1">
                      <a:lumMod val="60000"/>
                      <a:tint val="90000"/>
                      <a:shade val="58000"/>
                      <a:satMod val="225000"/>
                    </a:schemeClr>
                  </a:gs>
                  <a:gs pos="65000">
                    <a:schemeClr val="accent1">
                      <a:lumMod val="60000"/>
                      <a:tint val="90000"/>
                      <a:shade val="58000"/>
                      <a:satMod val="225000"/>
                    </a:schemeClr>
                  </a:gs>
                  <a:gs pos="80000">
                    <a:schemeClr val="accent1">
                      <a:lumMod val="60000"/>
                      <a:tint val="90000"/>
                      <a:shade val="69000"/>
                      <a:satMod val="220000"/>
                    </a:schemeClr>
                  </a:gs>
                  <a:gs pos="100000">
                    <a:schemeClr val="accent1">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8-4DA1-4F08-8049-4AF096135FA8}"/>
              </c:ext>
            </c:extLst>
          </c:dPt>
          <c:dPt>
            <c:idx val="7"/>
            <c:bubble3D val="0"/>
            <c:spPr>
              <a:gradFill rotWithShape="1">
                <a:gsLst>
                  <a:gs pos="0">
                    <a:schemeClr val="accent2">
                      <a:lumMod val="60000"/>
                      <a:tint val="75000"/>
                      <a:shade val="85000"/>
                      <a:satMod val="230000"/>
                    </a:schemeClr>
                  </a:gs>
                  <a:gs pos="25000">
                    <a:schemeClr val="accent2">
                      <a:lumMod val="60000"/>
                      <a:tint val="90000"/>
                      <a:shade val="70000"/>
                      <a:satMod val="220000"/>
                    </a:schemeClr>
                  </a:gs>
                  <a:gs pos="50000">
                    <a:schemeClr val="accent2">
                      <a:lumMod val="60000"/>
                      <a:tint val="90000"/>
                      <a:shade val="58000"/>
                      <a:satMod val="225000"/>
                    </a:schemeClr>
                  </a:gs>
                  <a:gs pos="65000">
                    <a:schemeClr val="accent2">
                      <a:lumMod val="60000"/>
                      <a:tint val="90000"/>
                      <a:shade val="58000"/>
                      <a:satMod val="225000"/>
                    </a:schemeClr>
                  </a:gs>
                  <a:gs pos="80000">
                    <a:schemeClr val="accent2">
                      <a:lumMod val="60000"/>
                      <a:tint val="90000"/>
                      <a:shade val="69000"/>
                      <a:satMod val="220000"/>
                    </a:schemeClr>
                  </a:gs>
                  <a:gs pos="100000">
                    <a:schemeClr val="accent2">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9-4DA1-4F08-8049-4AF096135FA8}"/>
              </c:ext>
            </c:extLst>
          </c:dPt>
          <c:dPt>
            <c:idx val="8"/>
            <c:bubble3D val="0"/>
            <c:spPr>
              <a:gradFill rotWithShape="1">
                <a:gsLst>
                  <a:gs pos="0">
                    <a:schemeClr val="accent3">
                      <a:lumMod val="60000"/>
                      <a:tint val="75000"/>
                      <a:shade val="85000"/>
                      <a:satMod val="230000"/>
                    </a:schemeClr>
                  </a:gs>
                  <a:gs pos="25000">
                    <a:schemeClr val="accent3">
                      <a:lumMod val="60000"/>
                      <a:tint val="90000"/>
                      <a:shade val="70000"/>
                      <a:satMod val="220000"/>
                    </a:schemeClr>
                  </a:gs>
                  <a:gs pos="50000">
                    <a:schemeClr val="accent3">
                      <a:lumMod val="60000"/>
                      <a:tint val="90000"/>
                      <a:shade val="58000"/>
                      <a:satMod val="225000"/>
                    </a:schemeClr>
                  </a:gs>
                  <a:gs pos="65000">
                    <a:schemeClr val="accent3">
                      <a:lumMod val="60000"/>
                      <a:tint val="90000"/>
                      <a:shade val="58000"/>
                      <a:satMod val="225000"/>
                    </a:schemeClr>
                  </a:gs>
                  <a:gs pos="80000">
                    <a:schemeClr val="accent3">
                      <a:lumMod val="60000"/>
                      <a:tint val="90000"/>
                      <a:shade val="69000"/>
                      <a:satMod val="220000"/>
                    </a:schemeClr>
                  </a:gs>
                  <a:gs pos="100000">
                    <a:schemeClr val="accent3">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A-4DA1-4F08-8049-4AF096135FA8}"/>
              </c:ext>
            </c:extLst>
          </c:dPt>
          <c:dPt>
            <c:idx val="9"/>
            <c:bubble3D val="0"/>
            <c:spPr>
              <a:gradFill rotWithShape="1">
                <a:gsLst>
                  <a:gs pos="0">
                    <a:schemeClr val="accent4">
                      <a:lumMod val="60000"/>
                      <a:tint val="75000"/>
                      <a:shade val="85000"/>
                      <a:satMod val="230000"/>
                    </a:schemeClr>
                  </a:gs>
                  <a:gs pos="25000">
                    <a:schemeClr val="accent4">
                      <a:lumMod val="60000"/>
                      <a:tint val="90000"/>
                      <a:shade val="70000"/>
                      <a:satMod val="220000"/>
                    </a:schemeClr>
                  </a:gs>
                  <a:gs pos="50000">
                    <a:schemeClr val="accent4">
                      <a:lumMod val="60000"/>
                      <a:tint val="90000"/>
                      <a:shade val="58000"/>
                      <a:satMod val="225000"/>
                    </a:schemeClr>
                  </a:gs>
                  <a:gs pos="65000">
                    <a:schemeClr val="accent4">
                      <a:lumMod val="60000"/>
                      <a:tint val="90000"/>
                      <a:shade val="58000"/>
                      <a:satMod val="225000"/>
                    </a:schemeClr>
                  </a:gs>
                  <a:gs pos="80000">
                    <a:schemeClr val="accent4">
                      <a:lumMod val="60000"/>
                      <a:tint val="90000"/>
                      <a:shade val="69000"/>
                      <a:satMod val="220000"/>
                    </a:schemeClr>
                  </a:gs>
                  <a:gs pos="100000">
                    <a:schemeClr val="accent4">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B-4DA1-4F08-8049-4AF096135FA8}"/>
              </c:ext>
            </c:extLst>
          </c:dPt>
          <c:dPt>
            <c:idx val="10"/>
            <c:bubble3D val="0"/>
            <c:spPr>
              <a:gradFill rotWithShape="1">
                <a:gsLst>
                  <a:gs pos="0">
                    <a:schemeClr val="accent5">
                      <a:lumMod val="60000"/>
                      <a:tint val="75000"/>
                      <a:shade val="85000"/>
                      <a:satMod val="230000"/>
                    </a:schemeClr>
                  </a:gs>
                  <a:gs pos="25000">
                    <a:schemeClr val="accent5">
                      <a:lumMod val="60000"/>
                      <a:tint val="90000"/>
                      <a:shade val="70000"/>
                      <a:satMod val="220000"/>
                    </a:schemeClr>
                  </a:gs>
                  <a:gs pos="50000">
                    <a:schemeClr val="accent5">
                      <a:lumMod val="60000"/>
                      <a:tint val="90000"/>
                      <a:shade val="58000"/>
                      <a:satMod val="225000"/>
                    </a:schemeClr>
                  </a:gs>
                  <a:gs pos="65000">
                    <a:schemeClr val="accent5">
                      <a:lumMod val="60000"/>
                      <a:tint val="90000"/>
                      <a:shade val="58000"/>
                      <a:satMod val="225000"/>
                    </a:schemeClr>
                  </a:gs>
                  <a:gs pos="80000">
                    <a:schemeClr val="accent5">
                      <a:lumMod val="60000"/>
                      <a:tint val="90000"/>
                      <a:shade val="69000"/>
                      <a:satMod val="220000"/>
                    </a:schemeClr>
                  </a:gs>
                  <a:gs pos="100000">
                    <a:schemeClr val="accent5">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C-4DA1-4F08-8049-4AF096135FA8}"/>
              </c:ext>
            </c:extLst>
          </c:dPt>
          <c:dPt>
            <c:idx val="11"/>
            <c:bubble3D val="0"/>
            <c:spPr>
              <a:gradFill rotWithShape="1">
                <a:gsLst>
                  <a:gs pos="0">
                    <a:schemeClr val="accent6">
                      <a:lumMod val="60000"/>
                      <a:tint val="75000"/>
                      <a:shade val="85000"/>
                      <a:satMod val="230000"/>
                    </a:schemeClr>
                  </a:gs>
                  <a:gs pos="25000">
                    <a:schemeClr val="accent6">
                      <a:lumMod val="60000"/>
                      <a:tint val="90000"/>
                      <a:shade val="70000"/>
                      <a:satMod val="220000"/>
                    </a:schemeClr>
                  </a:gs>
                  <a:gs pos="50000">
                    <a:schemeClr val="accent6">
                      <a:lumMod val="60000"/>
                      <a:tint val="90000"/>
                      <a:shade val="58000"/>
                      <a:satMod val="225000"/>
                    </a:schemeClr>
                  </a:gs>
                  <a:gs pos="65000">
                    <a:schemeClr val="accent6">
                      <a:lumMod val="60000"/>
                      <a:tint val="90000"/>
                      <a:shade val="58000"/>
                      <a:satMod val="225000"/>
                    </a:schemeClr>
                  </a:gs>
                  <a:gs pos="80000">
                    <a:schemeClr val="accent6">
                      <a:lumMod val="60000"/>
                      <a:tint val="90000"/>
                      <a:shade val="69000"/>
                      <a:satMod val="220000"/>
                    </a:schemeClr>
                  </a:gs>
                  <a:gs pos="100000">
                    <a:schemeClr val="accent6">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D-4DA1-4F08-8049-4AF096135FA8}"/>
              </c:ext>
            </c:extLst>
          </c:dPt>
          <c:dPt>
            <c:idx val="12"/>
            <c:bubble3D val="0"/>
            <c:spPr>
              <a:gradFill rotWithShape="1">
                <a:gsLst>
                  <a:gs pos="0">
                    <a:schemeClr val="accent1">
                      <a:lumMod val="80000"/>
                      <a:lumOff val="20000"/>
                      <a:tint val="75000"/>
                      <a:shade val="85000"/>
                      <a:satMod val="230000"/>
                    </a:schemeClr>
                  </a:gs>
                  <a:gs pos="25000">
                    <a:schemeClr val="accent1">
                      <a:lumMod val="80000"/>
                      <a:lumOff val="20000"/>
                      <a:tint val="90000"/>
                      <a:shade val="70000"/>
                      <a:satMod val="220000"/>
                    </a:schemeClr>
                  </a:gs>
                  <a:gs pos="50000">
                    <a:schemeClr val="accent1">
                      <a:lumMod val="80000"/>
                      <a:lumOff val="20000"/>
                      <a:tint val="90000"/>
                      <a:shade val="58000"/>
                      <a:satMod val="225000"/>
                    </a:schemeClr>
                  </a:gs>
                  <a:gs pos="65000">
                    <a:schemeClr val="accent1">
                      <a:lumMod val="80000"/>
                      <a:lumOff val="20000"/>
                      <a:tint val="90000"/>
                      <a:shade val="58000"/>
                      <a:satMod val="225000"/>
                    </a:schemeClr>
                  </a:gs>
                  <a:gs pos="80000">
                    <a:schemeClr val="accent1">
                      <a:lumMod val="80000"/>
                      <a:lumOff val="20000"/>
                      <a:tint val="90000"/>
                      <a:shade val="69000"/>
                      <a:satMod val="220000"/>
                    </a:schemeClr>
                  </a:gs>
                  <a:gs pos="100000">
                    <a:schemeClr val="accent1">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E-4DA1-4F08-8049-4AF096135FA8}"/>
              </c:ext>
            </c:extLst>
          </c:dPt>
          <c:dPt>
            <c:idx val="13"/>
            <c:bubble3D val="0"/>
            <c:spPr>
              <a:gradFill rotWithShape="1">
                <a:gsLst>
                  <a:gs pos="0">
                    <a:schemeClr val="accent2">
                      <a:lumMod val="80000"/>
                      <a:lumOff val="20000"/>
                      <a:tint val="75000"/>
                      <a:shade val="85000"/>
                      <a:satMod val="230000"/>
                    </a:schemeClr>
                  </a:gs>
                  <a:gs pos="25000">
                    <a:schemeClr val="accent2">
                      <a:lumMod val="80000"/>
                      <a:lumOff val="20000"/>
                      <a:tint val="90000"/>
                      <a:shade val="70000"/>
                      <a:satMod val="220000"/>
                    </a:schemeClr>
                  </a:gs>
                  <a:gs pos="50000">
                    <a:schemeClr val="accent2">
                      <a:lumMod val="80000"/>
                      <a:lumOff val="20000"/>
                      <a:tint val="90000"/>
                      <a:shade val="58000"/>
                      <a:satMod val="225000"/>
                    </a:schemeClr>
                  </a:gs>
                  <a:gs pos="65000">
                    <a:schemeClr val="accent2">
                      <a:lumMod val="80000"/>
                      <a:lumOff val="20000"/>
                      <a:tint val="90000"/>
                      <a:shade val="58000"/>
                      <a:satMod val="225000"/>
                    </a:schemeClr>
                  </a:gs>
                  <a:gs pos="80000">
                    <a:schemeClr val="accent2">
                      <a:lumMod val="80000"/>
                      <a:lumOff val="20000"/>
                      <a:tint val="90000"/>
                      <a:shade val="69000"/>
                      <a:satMod val="220000"/>
                    </a:schemeClr>
                  </a:gs>
                  <a:gs pos="100000">
                    <a:schemeClr val="accent2">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0F-4DA1-4F08-8049-4AF096135FA8}"/>
              </c:ext>
            </c:extLst>
          </c:dPt>
          <c:dPt>
            <c:idx val="14"/>
            <c:bubble3D val="0"/>
            <c:spPr>
              <a:gradFill rotWithShape="1">
                <a:gsLst>
                  <a:gs pos="0">
                    <a:schemeClr val="accent3">
                      <a:lumMod val="80000"/>
                      <a:lumOff val="20000"/>
                      <a:tint val="75000"/>
                      <a:shade val="85000"/>
                      <a:satMod val="230000"/>
                    </a:schemeClr>
                  </a:gs>
                  <a:gs pos="25000">
                    <a:schemeClr val="accent3">
                      <a:lumMod val="80000"/>
                      <a:lumOff val="20000"/>
                      <a:tint val="90000"/>
                      <a:shade val="70000"/>
                      <a:satMod val="220000"/>
                    </a:schemeClr>
                  </a:gs>
                  <a:gs pos="50000">
                    <a:schemeClr val="accent3">
                      <a:lumMod val="80000"/>
                      <a:lumOff val="20000"/>
                      <a:tint val="90000"/>
                      <a:shade val="58000"/>
                      <a:satMod val="225000"/>
                    </a:schemeClr>
                  </a:gs>
                  <a:gs pos="65000">
                    <a:schemeClr val="accent3">
                      <a:lumMod val="80000"/>
                      <a:lumOff val="20000"/>
                      <a:tint val="90000"/>
                      <a:shade val="58000"/>
                      <a:satMod val="225000"/>
                    </a:schemeClr>
                  </a:gs>
                  <a:gs pos="80000">
                    <a:schemeClr val="accent3">
                      <a:lumMod val="80000"/>
                      <a:lumOff val="20000"/>
                      <a:tint val="90000"/>
                      <a:shade val="69000"/>
                      <a:satMod val="220000"/>
                    </a:schemeClr>
                  </a:gs>
                  <a:gs pos="100000">
                    <a:schemeClr val="accent3">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0-4DA1-4F08-8049-4AF096135FA8}"/>
              </c:ext>
            </c:extLst>
          </c:dPt>
          <c:dPt>
            <c:idx val="15"/>
            <c:bubble3D val="0"/>
            <c:spPr>
              <a:gradFill rotWithShape="1">
                <a:gsLst>
                  <a:gs pos="0">
                    <a:schemeClr val="accent4">
                      <a:lumMod val="80000"/>
                      <a:lumOff val="20000"/>
                      <a:tint val="75000"/>
                      <a:shade val="85000"/>
                      <a:satMod val="230000"/>
                    </a:schemeClr>
                  </a:gs>
                  <a:gs pos="25000">
                    <a:schemeClr val="accent4">
                      <a:lumMod val="80000"/>
                      <a:lumOff val="20000"/>
                      <a:tint val="90000"/>
                      <a:shade val="70000"/>
                      <a:satMod val="220000"/>
                    </a:schemeClr>
                  </a:gs>
                  <a:gs pos="50000">
                    <a:schemeClr val="accent4">
                      <a:lumMod val="80000"/>
                      <a:lumOff val="20000"/>
                      <a:tint val="90000"/>
                      <a:shade val="58000"/>
                      <a:satMod val="225000"/>
                    </a:schemeClr>
                  </a:gs>
                  <a:gs pos="65000">
                    <a:schemeClr val="accent4">
                      <a:lumMod val="80000"/>
                      <a:lumOff val="20000"/>
                      <a:tint val="90000"/>
                      <a:shade val="58000"/>
                      <a:satMod val="225000"/>
                    </a:schemeClr>
                  </a:gs>
                  <a:gs pos="80000">
                    <a:schemeClr val="accent4">
                      <a:lumMod val="80000"/>
                      <a:lumOff val="20000"/>
                      <a:tint val="90000"/>
                      <a:shade val="69000"/>
                      <a:satMod val="220000"/>
                    </a:schemeClr>
                  </a:gs>
                  <a:gs pos="100000">
                    <a:schemeClr val="accent4">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1-4DA1-4F08-8049-4AF096135FA8}"/>
              </c:ext>
            </c:extLst>
          </c:dPt>
          <c:dPt>
            <c:idx val="16"/>
            <c:bubble3D val="0"/>
            <c:spPr>
              <a:gradFill rotWithShape="1">
                <a:gsLst>
                  <a:gs pos="0">
                    <a:schemeClr val="accent5">
                      <a:lumMod val="80000"/>
                      <a:lumOff val="20000"/>
                      <a:tint val="75000"/>
                      <a:shade val="85000"/>
                      <a:satMod val="230000"/>
                    </a:schemeClr>
                  </a:gs>
                  <a:gs pos="25000">
                    <a:schemeClr val="accent5">
                      <a:lumMod val="80000"/>
                      <a:lumOff val="20000"/>
                      <a:tint val="90000"/>
                      <a:shade val="70000"/>
                      <a:satMod val="220000"/>
                    </a:schemeClr>
                  </a:gs>
                  <a:gs pos="50000">
                    <a:schemeClr val="accent5">
                      <a:lumMod val="80000"/>
                      <a:lumOff val="20000"/>
                      <a:tint val="90000"/>
                      <a:shade val="58000"/>
                      <a:satMod val="225000"/>
                    </a:schemeClr>
                  </a:gs>
                  <a:gs pos="65000">
                    <a:schemeClr val="accent5">
                      <a:lumMod val="80000"/>
                      <a:lumOff val="20000"/>
                      <a:tint val="90000"/>
                      <a:shade val="58000"/>
                      <a:satMod val="225000"/>
                    </a:schemeClr>
                  </a:gs>
                  <a:gs pos="80000">
                    <a:schemeClr val="accent5">
                      <a:lumMod val="80000"/>
                      <a:lumOff val="20000"/>
                      <a:tint val="90000"/>
                      <a:shade val="69000"/>
                      <a:satMod val="220000"/>
                    </a:schemeClr>
                  </a:gs>
                  <a:gs pos="100000">
                    <a:schemeClr val="accent5">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2-4DA1-4F08-8049-4AF096135FA8}"/>
              </c:ext>
            </c:extLst>
          </c:dPt>
          <c:dPt>
            <c:idx val="17"/>
            <c:bubble3D val="0"/>
            <c:spPr>
              <a:gradFill rotWithShape="1">
                <a:gsLst>
                  <a:gs pos="0">
                    <a:schemeClr val="accent6">
                      <a:lumMod val="80000"/>
                      <a:lumOff val="20000"/>
                      <a:tint val="75000"/>
                      <a:shade val="85000"/>
                      <a:satMod val="230000"/>
                    </a:schemeClr>
                  </a:gs>
                  <a:gs pos="25000">
                    <a:schemeClr val="accent6">
                      <a:lumMod val="80000"/>
                      <a:lumOff val="20000"/>
                      <a:tint val="90000"/>
                      <a:shade val="70000"/>
                      <a:satMod val="220000"/>
                    </a:schemeClr>
                  </a:gs>
                  <a:gs pos="50000">
                    <a:schemeClr val="accent6">
                      <a:lumMod val="80000"/>
                      <a:lumOff val="20000"/>
                      <a:tint val="90000"/>
                      <a:shade val="58000"/>
                      <a:satMod val="225000"/>
                    </a:schemeClr>
                  </a:gs>
                  <a:gs pos="65000">
                    <a:schemeClr val="accent6">
                      <a:lumMod val="80000"/>
                      <a:lumOff val="20000"/>
                      <a:tint val="90000"/>
                      <a:shade val="58000"/>
                      <a:satMod val="225000"/>
                    </a:schemeClr>
                  </a:gs>
                  <a:gs pos="80000">
                    <a:schemeClr val="accent6">
                      <a:lumMod val="80000"/>
                      <a:lumOff val="20000"/>
                      <a:tint val="90000"/>
                      <a:shade val="69000"/>
                      <a:satMod val="220000"/>
                    </a:schemeClr>
                  </a:gs>
                  <a:gs pos="100000">
                    <a:schemeClr val="accent6">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3-4DA1-4F08-8049-4AF096135FA8}"/>
              </c:ext>
            </c:extLst>
          </c:dPt>
          <c:dPt>
            <c:idx val="18"/>
            <c:bubble3D val="0"/>
            <c:spPr>
              <a:gradFill rotWithShape="1">
                <a:gsLst>
                  <a:gs pos="0">
                    <a:schemeClr val="accent1">
                      <a:lumMod val="80000"/>
                      <a:tint val="75000"/>
                      <a:shade val="85000"/>
                      <a:satMod val="230000"/>
                    </a:schemeClr>
                  </a:gs>
                  <a:gs pos="25000">
                    <a:schemeClr val="accent1">
                      <a:lumMod val="80000"/>
                      <a:tint val="90000"/>
                      <a:shade val="70000"/>
                      <a:satMod val="220000"/>
                    </a:schemeClr>
                  </a:gs>
                  <a:gs pos="50000">
                    <a:schemeClr val="accent1">
                      <a:lumMod val="80000"/>
                      <a:tint val="90000"/>
                      <a:shade val="58000"/>
                      <a:satMod val="225000"/>
                    </a:schemeClr>
                  </a:gs>
                  <a:gs pos="65000">
                    <a:schemeClr val="accent1">
                      <a:lumMod val="80000"/>
                      <a:tint val="90000"/>
                      <a:shade val="58000"/>
                      <a:satMod val="225000"/>
                    </a:schemeClr>
                  </a:gs>
                  <a:gs pos="80000">
                    <a:schemeClr val="accent1">
                      <a:lumMod val="80000"/>
                      <a:tint val="90000"/>
                      <a:shade val="69000"/>
                      <a:satMod val="220000"/>
                    </a:schemeClr>
                  </a:gs>
                  <a:gs pos="100000">
                    <a:schemeClr val="accent1">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4-4DA1-4F08-8049-4AF096135FA8}"/>
              </c:ext>
            </c:extLst>
          </c:dPt>
          <c:dPt>
            <c:idx val="19"/>
            <c:bubble3D val="0"/>
            <c:spPr>
              <a:gradFill rotWithShape="1">
                <a:gsLst>
                  <a:gs pos="0">
                    <a:schemeClr val="accent2">
                      <a:lumMod val="80000"/>
                      <a:tint val="75000"/>
                      <a:shade val="85000"/>
                      <a:satMod val="230000"/>
                    </a:schemeClr>
                  </a:gs>
                  <a:gs pos="25000">
                    <a:schemeClr val="accent2">
                      <a:lumMod val="80000"/>
                      <a:tint val="90000"/>
                      <a:shade val="70000"/>
                      <a:satMod val="220000"/>
                    </a:schemeClr>
                  </a:gs>
                  <a:gs pos="50000">
                    <a:schemeClr val="accent2">
                      <a:lumMod val="80000"/>
                      <a:tint val="90000"/>
                      <a:shade val="58000"/>
                      <a:satMod val="225000"/>
                    </a:schemeClr>
                  </a:gs>
                  <a:gs pos="65000">
                    <a:schemeClr val="accent2">
                      <a:lumMod val="80000"/>
                      <a:tint val="90000"/>
                      <a:shade val="58000"/>
                      <a:satMod val="225000"/>
                    </a:schemeClr>
                  </a:gs>
                  <a:gs pos="80000">
                    <a:schemeClr val="accent2">
                      <a:lumMod val="80000"/>
                      <a:tint val="90000"/>
                      <a:shade val="69000"/>
                      <a:satMod val="220000"/>
                    </a:schemeClr>
                  </a:gs>
                  <a:gs pos="100000">
                    <a:schemeClr val="accent2">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5-4DA1-4F08-8049-4AF096135FA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dLblPos val="ctr"/>
            <c:showLegendKey val="0"/>
            <c:showVal val="0"/>
            <c:showCatName val="0"/>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Sheet1!$A$2:$A$21</c:f>
              <c:strCache>
                <c:ptCount val="20"/>
                <c:pt idx="0">
                  <c:v>Општинска управа Ковин</c:v>
                </c:pt>
                <c:pt idx="1">
                  <c:v>Скупштина општине Ковин</c:v>
                </c:pt>
                <c:pt idx="2">
                  <c:v>Председник општине </c:v>
                </c:pt>
                <c:pt idx="3">
                  <c:v>Општинско веће</c:v>
                </c:pt>
                <c:pt idx="4">
                  <c:v>Општинско јавно правобранилаштво</c:v>
                </c:pt>
                <c:pt idx="5">
                  <c:v>Месне заједнице</c:v>
                </c:pt>
                <c:pt idx="6">
                  <c:v>Основне школе</c:v>
                </c:pt>
                <c:pt idx="7">
                  <c:v>Средње школе</c:v>
                </c:pt>
                <c:pt idx="8">
                  <c:v>Центар за културу Ковин</c:v>
                </c:pt>
                <c:pt idx="9">
                  <c:v>Библиотека “Вук Караџић” Ковин</c:v>
                </c:pt>
                <c:pt idx="10">
                  <c:v>Центар за социјални рад Ковин</c:v>
                </c:pt>
                <c:pt idx="11">
                  <c:v>ПУ “Наша радост” Ковин</c:v>
                </c:pt>
                <c:pt idx="12">
                  <c:v>Установа за спорт</c:v>
                </c:pt>
                <c:pt idx="13">
                  <c:v>Спортски савез и удружења у области спорта</c:v>
                </c:pt>
                <c:pt idx="14">
                  <c:v>Савет за младе</c:v>
                </c:pt>
                <c:pt idx="15">
                  <c:v>Туристичка организација општине Ковин</c:v>
                </c:pt>
                <c:pt idx="16">
                  <c:v>Дом здравља</c:v>
                </c:pt>
                <c:pt idx="17">
                  <c:v>Фонд за заштиту животне средине</c:v>
                </c:pt>
                <c:pt idx="18">
                  <c:v>Фонд за запошљавање општине Ковин</c:v>
                </c:pt>
                <c:pt idx="19">
                  <c:v>Фонд за пољопривреду</c:v>
                </c:pt>
              </c:strCache>
            </c:strRef>
          </c:cat>
          <c:val>
            <c:numRef>
              <c:f>Sheet1!$B$2:$B$21</c:f>
              <c:numCache>
                <c:formatCode>#,##0</c:formatCode>
                <c:ptCount val="20"/>
                <c:pt idx="0">
                  <c:v>540712141</c:v>
                </c:pt>
                <c:pt idx="1">
                  <c:v>25265170</c:v>
                </c:pt>
                <c:pt idx="2">
                  <c:v>10287708</c:v>
                </c:pt>
                <c:pt idx="3">
                  <c:v>2052981</c:v>
                </c:pt>
                <c:pt idx="4">
                  <c:v>3452627</c:v>
                </c:pt>
                <c:pt idx="5">
                  <c:v>20592197</c:v>
                </c:pt>
                <c:pt idx="6">
                  <c:v>81231556</c:v>
                </c:pt>
                <c:pt idx="7">
                  <c:v>20711604</c:v>
                </c:pt>
                <c:pt idx="8">
                  <c:v>32667060</c:v>
                </c:pt>
                <c:pt idx="9">
                  <c:v>17587793</c:v>
                </c:pt>
                <c:pt idx="10">
                  <c:v>72504843</c:v>
                </c:pt>
                <c:pt idx="11">
                  <c:v>61284191</c:v>
                </c:pt>
                <c:pt idx="12">
                  <c:v>18797309</c:v>
                </c:pt>
                <c:pt idx="13">
                  <c:v>19809800</c:v>
                </c:pt>
                <c:pt idx="14">
                  <c:v>477070</c:v>
                </c:pt>
                <c:pt idx="15">
                  <c:v>8916481</c:v>
                </c:pt>
                <c:pt idx="16">
                  <c:v>24070388</c:v>
                </c:pt>
                <c:pt idx="17">
                  <c:v>29695222</c:v>
                </c:pt>
                <c:pt idx="18">
                  <c:v>5010000</c:v>
                </c:pt>
                <c:pt idx="19">
                  <c:v>5344728</c:v>
                </c:pt>
              </c:numCache>
            </c:numRef>
          </c:val>
          <c:extLst>
            <c:ext xmlns:c16="http://schemas.microsoft.com/office/drawing/2014/chart" uri="{C3380CC4-5D6E-409C-BE32-E72D297353CC}">
              <c16:uniqueId val="{00000000-4DA1-4F08-8049-4AF096135FA8}"/>
            </c:ext>
          </c:extLst>
        </c:ser>
        <c:dLbls>
          <c:dLblPos val="ctr"/>
          <c:showLegendKey val="0"/>
          <c:showVal val="0"/>
          <c:showCatName val="0"/>
          <c:showSerName val="0"/>
          <c:showPercent val="1"/>
          <c:showBubbleSize val="0"/>
          <c:showLeaderLines val="1"/>
        </c:dLbls>
        <c:extLst>
          <c:ext xmlns:c15="http://schemas.microsoft.com/office/drawing/2012/chart" uri="{02D57815-91ED-43cb-92C2-25804820EDAC}">
            <c15:filteredPieSeries>
              <c15:ser>
                <c:idx val="1"/>
                <c:order val="1"/>
                <c:tx>
                  <c:strRef>
                    <c:extLst>
                      <c:ext uri="{02D57815-91ED-43cb-92C2-25804820EDAC}">
                        <c15:formulaRef>
                          <c15:sqref>Sheet1!$C$1</c15:sqref>
                        </c15:formulaRef>
                      </c:ext>
                    </c:extLst>
                    <c:strCache>
                      <c:ptCount val="1"/>
                      <c:pt idx="0">
                        <c:v>Column1</c:v>
                      </c:pt>
                    </c:strCache>
                  </c:strRef>
                </c:tx>
                <c:dPt>
                  <c:idx val="0"/>
                  <c:bubble3D val="0"/>
                  <c:spPr>
                    <a:gradFill rotWithShape="1">
                      <a:gsLst>
                        <a:gs pos="0">
                          <a:schemeClr val="accent1">
                            <a:tint val="75000"/>
                            <a:shade val="85000"/>
                            <a:satMod val="230000"/>
                          </a:schemeClr>
                        </a:gs>
                        <a:gs pos="25000">
                          <a:schemeClr val="accent1">
                            <a:tint val="90000"/>
                            <a:shade val="70000"/>
                            <a:satMod val="220000"/>
                          </a:schemeClr>
                        </a:gs>
                        <a:gs pos="50000">
                          <a:schemeClr val="accent1">
                            <a:tint val="90000"/>
                            <a:shade val="58000"/>
                            <a:satMod val="225000"/>
                          </a:schemeClr>
                        </a:gs>
                        <a:gs pos="65000">
                          <a:schemeClr val="accent1">
                            <a:tint val="90000"/>
                            <a:shade val="58000"/>
                            <a:satMod val="225000"/>
                          </a:schemeClr>
                        </a:gs>
                        <a:gs pos="80000">
                          <a:schemeClr val="accent1">
                            <a:tint val="90000"/>
                            <a:shade val="69000"/>
                            <a:satMod val="220000"/>
                          </a:schemeClr>
                        </a:gs>
                        <a:gs pos="100000">
                          <a:schemeClr val="accent1">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6-4DA1-4F08-8049-4AF096135FA8}"/>
                    </c:ext>
                  </c:extLst>
                </c:dPt>
                <c:dPt>
                  <c:idx val="1"/>
                  <c:bubble3D val="0"/>
                  <c:spPr>
                    <a:gradFill rotWithShape="1">
                      <a:gsLst>
                        <a:gs pos="0">
                          <a:schemeClr val="accent2">
                            <a:tint val="75000"/>
                            <a:shade val="85000"/>
                            <a:satMod val="230000"/>
                          </a:schemeClr>
                        </a:gs>
                        <a:gs pos="25000">
                          <a:schemeClr val="accent2">
                            <a:tint val="90000"/>
                            <a:shade val="70000"/>
                            <a:satMod val="220000"/>
                          </a:schemeClr>
                        </a:gs>
                        <a:gs pos="50000">
                          <a:schemeClr val="accent2">
                            <a:tint val="90000"/>
                            <a:shade val="58000"/>
                            <a:satMod val="225000"/>
                          </a:schemeClr>
                        </a:gs>
                        <a:gs pos="65000">
                          <a:schemeClr val="accent2">
                            <a:tint val="90000"/>
                            <a:shade val="58000"/>
                            <a:satMod val="225000"/>
                          </a:schemeClr>
                        </a:gs>
                        <a:gs pos="80000">
                          <a:schemeClr val="accent2">
                            <a:tint val="90000"/>
                            <a:shade val="69000"/>
                            <a:satMod val="220000"/>
                          </a:schemeClr>
                        </a:gs>
                        <a:gs pos="100000">
                          <a:schemeClr val="accent2">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7-4DA1-4F08-8049-4AF096135FA8}"/>
                    </c:ext>
                  </c:extLst>
                </c:dPt>
                <c:dPt>
                  <c:idx val="2"/>
                  <c:bubble3D val="0"/>
                  <c:spPr>
                    <a:gradFill rotWithShape="1">
                      <a:gsLst>
                        <a:gs pos="0">
                          <a:schemeClr val="accent3">
                            <a:tint val="75000"/>
                            <a:shade val="85000"/>
                            <a:satMod val="230000"/>
                          </a:schemeClr>
                        </a:gs>
                        <a:gs pos="25000">
                          <a:schemeClr val="accent3">
                            <a:tint val="90000"/>
                            <a:shade val="70000"/>
                            <a:satMod val="220000"/>
                          </a:schemeClr>
                        </a:gs>
                        <a:gs pos="50000">
                          <a:schemeClr val="accent3">
                            <a:tint val="90000"/>
                            <a:shade val="58000"/>
                            <a:satMod val="225000"/>
                          </a:schemeClr>
                        </a:gs>
                        <a:gs pos="65000">
                          <a:schemeClr val="accent3">
                            <a:tint val="90000"/>
                            <a:shade val="58000"/>
                            <a:satMod val="225000"/>
                          </a:schemeClr>
                        </a:gs>
                        <a:gs pos="80000">
                          <a:schemeClr val="accent3">
                            <a:tint val="90000"/>
                            <a:shade val="69000"/>
                            <a:satMod val="220000"/>
                          </a:schemeClr>
                        </a:gs>
                        <a:gs pos="100000">
                          <a:schemeClr val="accent3">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8-4DA1-4F08-8049-4AF096135FA8}"/>
                    </c:ext>
                  </c:extLst>
                </c:dPt>
                <c:dPt>
                  <c:idx val="3"/>
                  <c:bubble3D val="0"/>
                  <c:spPr>
                    <a:gradFill rotWithShape="1">
                      <a:gsLst>
                        <a:gs pos="0">
                          <a:schemeClr val="accent4">
                            <a:tint val="75000"/>
                            <a:shade val="85000"/>
                            <a:satMod val="230000"/>
                          </a:schemeClr>
                        </a:gs>
                        <a:gs pos="25000">
                          <a:schemeClr val="accent4">
                            <a:tint val="90000"/>
                            <a:shade val="70000"/>
                            <a:satMod val="220000"/>
                          </a:schemeClr>
                        </a:gs>
                        <a:gs pos="50000">
                          <a:schemeClr val="accent4">
                            <a:tint val="90000"/>
                            <a:shade val="58000"/>
                            <a:satMod val="225000"/>
                          </a:schemeClr>
                        </a:gs>
                        <a:gs pos="65000">
                          <a:schemeClr val="accent4">
                            <a:tint val="90000"/>
                            <a:shade val="58000"/>
                            <a:satMod val="225000"/>
                          </a:schemeClr>
                        </a:gs>
                        <a:gs pos="80000">
                          <a:schemeClr val="accent4">
                            <a:tint val="90000"/>
                            <a:shade val="69000"/>
                            <a:satMod val="220000"/>
                          </a:schemeClr>
                        </a:gs>
                        <a:gs pos="100000">
                          <a:schemeClr val="accent4">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9-4DA1-4F08-8049-4AF096135FA8}"/>
                    </c:ext>
                  </c:extLst>
                </c:dPt>
                <c:dPt>
                  <c:idx val="4"/>
                  <c:bubble3D val="0"/>
                  <c:spPr>
                    <a:gradFill rotWithShape="1">
                      <a:gsLst>
                        <a:gs pos="0">
                          <a:schemeClr val="accent5">
                            <a:tint val="75000"/>
                            <a:shade val="85000"/>
                            <a:satMod val="230000"/>
                          </a:schemeClr>
                        </a:gs>
                        <a:gs pos="25000">
                          <a:schemeClr val="accent5">
                            <a:tint val="90000"/>
                            <a:shade val="70000"/>
                            <a:satMod val="220000"/>
                          </a:schemeClr>
                        </a:gs>
                        <a:gs pos="50000">
                          <a:schemeClr val="accent5">
                            <a:tint val="90000"/>
                            <a:shade val="58000"/>
                            <a:satMod val="225000"/>
                          </a:schemeClr>
                        </a:gs>
                        <a:gs pos="65000">
                          <a:schemeClr val="accent5">
                            <a:tint val="90000"/>
                            <a:shade val="58000"/>
                            <a:satMod val="225000"/>
                          </a:schemeClr>
                        </a:gs>
                        <a:gs pos="80000">
                          <a:schemeClr val="accent5">
                            <a:tint val="90000"/>
                            <a:shade val="69000"/>
                            <a:satMod val="220000"/>
                          </a:schemeClr>
                        </a:gs>
                        <a:gs pos="100000">
                          <a:schemeClr val="accent5">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A-4DA1-4F08-8049-4AF096135FA8}"/>
                    </c:ext>
                  </c:extLst>
                </c:dPt>
                <c:dPt>
                  <c:idx val="5"/>
                  <c:bubble3D val="0"/>
                  <c:spPr>
                    <a:gradFill rotWithShape="1">
                      <a:gsLst>
                        <a:gs pos="0">
                          <a:schemeClr val="accent6">
                            <a:tint val="75000"/>
                            <a:shade val="85000"/>
                            <a:satMod val="230000"/>
                          </a:schemeClr>
                        </a:gs>
                        <a:gs pos="25000">
                          <a:schemeClr val="accent6">
                            <a:tint val="90000"/>
                            <a:shade val="70000"/>
                            <a:satMod val="220000"/>
                          </a:schemeClr>
                        </a:gs>
                        <a:gs pos="50000">
                          <a:schemeClr val="accent6">
                            <a:tint val="90000"/>
                            <a:shade val="58000"/>
                            <a:satMod val="225000"/>
                          </a:schemeClr>
                        </a:gs>
                        <a:gs pos="65000">
                          <a:schemeClr val="accent6">
                            <a:tint val="90000"/>
                            <a:shade val="58000"/>
                            <a:satMod val="225000"/>
                          </a:schemeClr>
                        </a:gs>
                        <a:gs pos="80000">
                          <a:schemeClr val="accent6">
                            <a:tint val="90000"/>
                            <a:shade val="69000"/>
                            <a:satMod val="220000"/>
                          </a:schemeClr>
                        </a:gs>
                        <a:gs pos="100000">
                          <a:schemeClr val="accent6">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B-4DA1-4F08-8049-4AF096135FA8}"/>
                    </c:ext>
                  </c:extLst>
                </c:dPt>
                <c:dPt>
                  <c:idx val="6"/>
                  <c:bubble3D val="0"/>
                  <c:spPr>
                    <a:gradFill rotWithShape="1">
                      <a:gsLst>
                        <a:gs pos="0">
                          <a:schemeClr val="accent1">
                            <a:lumMod val="60000"/>
                            <a:tint val="75000"/>
                            <a:shade val="85000"/>
                            <a:satMod val="230000"/>
                          </a:schemeClr>
                        </a:gs>
                        <a:gs pos="25000">
                          <a:schemeClr val="accent1">
                            <a:lumMod val="60000"/>
                            <a:tint val="90000"/>
                            <a:shade val="70000"/>
                            <a:satMod val="220000"/>
                          </a:schemeClr>
                        </a:gs>
                        <a:gs pos="50000">
                          <a:schemeClr val="accent1">
                            <a:lumMod val="60000"/>
                            <a:tint val="90000"/>
                            <a:shade val="58000"/>
                            <a:satMod val="225000"/>
                          </a:schemeClr>
                        </a:gs>
                        <a:gs pos="65000">
                          <a:schemeClr val="accent1">
                            <a:lumMod val="60000"/>
                            <a:tint val="90000"/>
                            <a:shade val="58000"/>
                            <a:satMod val="225000"/>
                          </a:schemeClr>
                        </a:gs>
                        <a:gs pos="80000">
                          <a:schemeClr val="accent1">
                            <a:lumMod val="60000"/>
                            <a:tint val="90000"/>
                            <a:shade val="69000"/>
                            <a:satMod val="220000"/>
                          </a:schemeClr>
                        </a:gs>
                        <a:gs pos="100000">
                          <a:schemeClr val="accent1">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C-4DA1-4F08-8049-4AF096135FA8}"/>
                    </c:ext>
                  </c:extLst>
                </c:dPt>
                <c:dPt>
                  <c:idx val="7"/>
                  <c:bubble3D val="0"/>
                  <c:spPr>
                    <a:gradFill rotWithShape="1">
                      <a:gsLst>
                        <a:gs pos="0">
                          <a:schemeClr val="accent2">
                            <a:lumMod val="60000"/>
                            <a:tint val="75000"/>
                            <a:shade val="85000"/>
                            <a:satMod val="230000"/>
                          </a:schemeClr>
                        </a:gs>
                        <a:gs pos="25000">
                          <a:schemeClr val="accent2">
                            <a:lumMod val="60000"/>
                            <a:tint val="90000"/>
                            <a:shade val="70000"/>
                            <a:satMod val="220000"/>
                          </a:schemeClr>
                        </a:gs>
                        <a:gs pos="50000">
                          <a:schemeClr val="accent2">
                            <a:lumMod val="60000"/>
                            <a:tint val="90000"/>
                            <a:shade val="58000"/>
                            <a:satMod val="225000"/>
                          </a:schemeClr>
                        </a:gs>
                        <a:gs pos="65000">
                          <a:schemeClr val="accent2">
                            <a:lumMod val="60000"/>
                            <a:tint val="90000"/>
                            <a:shade val="58000"/>
                            <a:satMod val="225000"/>
                          </a:schemeClr>
                        </a:gs>
                        <a:gs pos="80000">
                          <a:schemeClr val="accent2">
                            <a:lumMod val="60000"/>
                            <a:tint val="90000"/>
                            <a:shade val="69000"/>
                            <a:satMod val="220000"/>
                          </a:schemeClr>
                        </a:gs>
                        <a:gs pos="100000">
                          <a:schemeClr val="accent2">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D-4DA1-4F08-8049-4AF096135FA8}"/>
                    </c:ext>
                  </c:extLst>
                </c:dPt>
                <c:dPt>
                  <c:idx val="8"/>
                  <c:bubble3D val="0"/>
                  <c:spPr>
                    <a:gradFill rotWithShape="1">
                      <a:gsLst>
                        <a:gs pos="0">
                          <a:schemeClr val="accent3">
                            <a:lumMod val="60000"/>
                            <a:tint val="75000"/>
                            <a:shade val="85000"/>
                            <a:satMod val="230000"/>
                          </a:schemeClr>
                        </a:gs>
                        <a:gs pos="25000">
                          <a:schemeClr val="accent3">
                            <a:lumMod val="60000"/>
                            <a:tint val="90000"/>
                            <a:shade val="70000"/>
                            <a:satMod val="220000"/>
                          </a:schemeClr>
                        </a:gs>
                        <a:gs pos="50000">
                          <a:schemeClr val="accent3">
                            <a:lumMod val="60000"/>
                            <a:tint val="90000"/>
                            <a:shade val="58000"/>
                            <a:satMod val="225000"/>
                          </a:schemeClr>
                        </a:gs>
                        <a:gs pos="65000">
                          <a:schemeClr val="accent3">
                            <a:lumMod val="60000"/>
                            <a:tint val="90000"/>
                            <a:shade val="58000"/>
                            <a:satMod val="225000"/>
                          </a:schemeClr>
                        </a:gs>
                        <a:gs pos="80000">
                          <a:schemeClr val="accent3">
                            <a:lumMod val="60000"/>
                            <a:tint val="90000"/>
                            <a:shade val="69000"/>
                            <a:satMod val="220000"/>
                          </a:schemeClr>
                        </a:gs>
                        <a:gs pos="100000">
                          <a:schemeClr val="accent3">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E-4DA1-4F08-8049-4AF096135FA8}"/>
                    </c:ext>
                  </c:extLst>
                </c:dPt>
                <c:dPt>
                  <c:idx val="9"/>
                  <c:bubble3D val="0"/>
                  <c:spPr>
                    <a:gradFill rotWithShape="1">
                      <a:gsLst>
                        <a:gs pos="0">
                          <a:schemeClr val="accent4">
                            <a:lumMod val="60000"/>
                            <a:tint val="75000"/>
                            <a:shade val="85000"/>
                            <a:satMod val="230000"/>
                          </a:schemeClr>
                        </a:gs>
                        <a:gs pos="25000">
                          <a:schemeClr val="accent4">
                            <a:lumMod val="60000"/>
                            <a:tint val="90000"/>
                            <a:shade val="70000"/>
                            <a:satMod val="220000"/>
                          </a:schemeClr>
                        </a:gs>
                        <a:gs pos="50000">
                          <a:schemeClr val="accent4">
                            <a:lumMod val="60000"/>
                            <a:tint val="90000"/>
                            <a:shade val="58000"/>
                            <a:satMod val="225000"/>
                          </a:schemeClr>
                        </a:gs>
                        <a:gs pos="65000">
                          <a:schemeClr val="accent4">
                            <a:lumMod val="60000"/>
                            <a:tint val="90000"/>
                            <a:shade val="58000"/>
                            <a:satMod val="225000"/>
                          </a:schemeClr>
                        </a:gs>
                        <a:gs pos="80000">
                          <a:schemeClr val="accent4">
                            <a:lumMod val="60000"/>
                            <a:tint val="90000"/>
                            <a:shade val="69000"/>
                            <a:satMod val="220000"/>
                          </a:schemeClr>
                        </a:gs>
                        <a:gs pos="100000">
                          <a:schemeClr val="accent4">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1F-4DA1-4F08-8049-4AF096135FA8}"/>
                    </c:ext>
                  </c:extLst>
                </c:dPt>
                <c:dPt>
                  <c:idx val="10"/>
                  <c:bubble3D val="0"/>
                  <c:spPr>
                    <a:gradFill rotWithShape="1">
                      <a:gsLst>
                        <a:gs pos="0">
                          <a:schemeClr val="accent5">
                            <a:lumMod val="60000"/>
                            <a:tint val="75000"/>
                            <a:shade val="85000"/>
                            <a:satMod val="230000"/>
                          </a:schemeClr>
                        </a:gs>
                        <a:gs pos="25000">
                          <a:schemeClr val="accent5">
                            <a:lumMod val="60000"/>
                            <a:tint val="90000"/>
                            <a:shade val="70000"/>
                            <a:satMod val="220000"/>
                          </a:schemeClr>
                        </a:gs>
                        <a:gs pos="50000">
                          <a:schemeClr val="accent5">
                            <a:lumMod val="60000"/>
                            <a:tint val="90000"/>
                            <a:shade val="58000"/>
                            <a:satMod val="225000"/>
                          </a:schemeClr>
                        </a:gs>
                        <a:gs pos="65000">
                          <a:schemeClr val="accent5">
                            <a:lumMod val="60000"/>
                            <a:tint val="90000"/>
                            <a:shade val="58000"/>
                            <a:satMod val="225000"/>
                          </a:schemeClr>
                        </a:gs>
                        <a:gs pos="80000">
                          <a:schemeClr val="accent5">
                            <a:lumMod val="60000"/>
                            <a:tint val="90000"/>
                            <a:shade val="69000"/>
                            <a:satMod val="220000"/>
                          </a:schemeClr>
                        </a:gs>
                        <a:gs pos="100000">
                          <a:schemeClr val="accent5">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0-4DA1-4F08-8049-4AF096135FA8}"/>
                    </c:ext>
                  </c:extLst>
                </c:dPt>
                <c:dPt>
                  <c:idx val="11"/>
                  <c:bubble3D val="0"/>
                  <c:spPr>
                    <a:gradFill rotWithShape="1">
                      <a:gsLst>
                        <a:gs pos="0">
                          <a:schemeClr val="accent6">
                            <a:lumMod val="60000"/>
                            <a:tint val="75000"/>
                            <a:shade val="85000"/>
                            <a:satMod val="230000"/>
                          </a:schemeClr>
                        </a:gs>
                        <a:gs pos="25000">
                          <a:schemeClr val="accent6">
                            <a:lumMod val="60000"/>
                            <a:tint val="90000"/>
                            <a:shade val="70000"/>
                            <a:satMod val="220000"/>
                          </a:schemeClr>
                        </a:gs>
                        <a:gs pos="50000">
                          <a:schemeClr val="accent6">
                            <a:lumMod val="60000"/>
                            <a:tint val="90000"/>
                            <a:shade val="58000"/>
                            <a:satMod val="225000"/>
                          </a:schemeClr>
                        </a:gs>
                        <a:gs pos="65000">
                          <a:schemeClr val="accent6">
                            <a:lumMod val="60000"/>
                            <a:tint val="90000"/>
                            <a:shade val="58000"/>
                            <a:satMod val="225000"/>
                          </a:schemeClr>
                        </a:gs>
                        <a:gs pos="80000">
                          <a:schemeClr val="accent6">
                            <a:lumMod val="60000"/>
                            <a:tint val="90000"/>
                            <a:shade val="69000"/>
                            <a:satMod val="220000"/>
                          </a:schemeClr>
                        </a:gs>
                        <a:gs pos="100000">
                          <a:schemeClr val="accent6">
                            <a:lumMod val="6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1-4DA1-4F08-8049-4AF096135FA8}"/>
                    </c:ext>
                  </c:extLst>
                </c:dPt>
                <c:dPt>
                  <c:idx val="12"/>
                  <c:bubble3D val="0"/>
                  <c:spPr>
                    <a:gradFill rotWithShape="1">
                      <a:gsLst>
                        <a:gs pos="0">
                          <a:schemeClr val="accent1">
                            <a:lumMod val="80000"/>
                            <a:lumOff val="20000"/>
                            <a:tint val="75000"/>
                            <a:shade val="85000"/>
                            <a:satMod val="230000"/>
                          </a:schemeClr>
                        </a:gs>
                        <a:gs pos="25000">
                          <a:schemeClr val="accent1">
                            <a:lumMod val="80000"/>
                            <a:lumOff val="20000"/>
                            <a:tint val="90000"/>
                            <a:shade val="70000"/>
                            <a:satMod val="220000"/>
                          </a:schemeClr>
                        </a:gs>
                        <a:gs pos="50000">
                          <a:schemeClr val="accent1">
                            <a:lumMod val="80000"/>
                            <a:lumOff val="20000"/>
                            <a:tint val="90000"/>
                            <a:shade val="58000"/>
                            <a:satMod val="225000"/>
                          </a:schemeClr>
                        </a:gs>
                        <a:gs pos="65000">
                          <a:schemeClr val="accent1">
                            <a:lumMod val="80000"/>
                            <a:lumOff val="20000"/>
                            <a:tint val="90000"/>
                            <a:shade val="58000"/>
                            <a:satMod val="225000"/>
                          </a:schemeClr>
                        </a:gs>
                        <a:gs pos="80000">
                          <a:schemeClr val="accent1">
                            <a:lumMod val="80000"/>
                            <a:lumOff val="20000"/>
                            <a:tint val="90000"/>
                            <a:shade val="69000"/>
                            <a:satMod val="220000"/>
                          </a:schemeClr>
                        </a:gs>
                        <a:gs pos="100000">
                          <a:schemeClr val="accent1">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2-4DA1-4F08-8049-4AF096135FA8}"/>
                    </c:ext>
                  </c:extLst>
                </c:dPt>
                <c:dPt>
                  <c:idx val="13"/>
                  <c:bubble3D val="0"/>
                  <c:spPr>
                    <a:gradFill rotWithShape="1">
                      <a:gsLst>
                        <a:gs pos="0">
                          <a:schemeClr val="accent2">
                            <a:lumMod val="80000"/>
                            <a:lumOff val="20000"/>
                            <a:tint val="75000"/>
                            <a:shade val="85000"/>
                            <a:satMod val="230000"/>
                          </a:schemeClr>
                        </a:gs>
                        <a:gs pos="25000">
                          <a:schemeClr val="accent2">
                            <a:lumMod val="80000"/>
                            <a:lumOff val="20000"/>
                            <a:tint val="90000"/>
                            <a:shade val="70000"/>
                            <a:satMod val="220000"/>
                          </a:schemeClr>
                        </a:gs>
                        <a:gs pos="50000">
                          <a:schemeClr val="accent2">
                            <a:lumMod val="80000"/>
                            <a:lumOff val="20000"/>
                            <a:tint val="90000"/>
                            <a:shade val="58000"/>
                            <a:satMod val="225000"/>
                          </a:schemeClr>
                        </a:gs>
                        <a:gs pos="65000">
                          <a:schemeClr val="accent2">
                            <a:lumMod val="80000"/>
                            <a:lumOff val="20000"/>
                            <a:tint val="90000"/>
                            <a:shade val="58000"/>
                            <a:satMod val="225000"/>
                          </a:schemeClr>
                        </a:gs>
                        <a:gs pos="80000">
                          <a:schemeClr val="accent2">
                            <a:lumMod val="80000"/>
                            <a:lumOff val="20000"/>
                            <a:tint val="90000"/>
                            <a:shade val="69000"/>
                            <a:satMod val="220000"/>
                          </a:schemeClr>
                        </a:gs>
                        <a:gs pos="100000">
                          <a:schemeClr val="accent2">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3-4DA1-4F08-8049-4AF096135FA8}"/>
                    </c:ext>
                  </c:extLst>
                </c:dPt>
                <c:dPt>
                  <c:idx val="14"/>
                  <c:bubble3D val="0"/>
                  <c:spPr>
                    <a:gradFill rotWithShape="1">
                      <a:gsLst>
                        <a:gs pos="0">
                          <a:schemeClr val="accent3">
                            <a:lumMod val="80000"/>
                            <a:lumOff val="20000"/>
                            <a:tint val="75000"/>
                            <a:shade val="85000"/>
                            <a:satMod val="230000"/>
                          </a:schemeClr>
                        </a:gs>
                        <a:gs pos="25000">
                          <a:schemeClr val="accent3">
                            <a:lumMod val="80000"/>
                            <a:lumOff val="20000"/>
                            <a:tint val="90000"/>
                            <a:shade val="70000"/>
                            <a:satMod val="220000"/>
                          </a:schemeClr>
                        </a:gs>
                        <a:gs pos="50000">
                          <a:schemeClr val="accent3">
                            <a:lumMod val="80000"/>
                            <a:lumOff val="20000"/>
                            <a:tint val="90000"/>
                            <a:shade val="58000"/>
                            <a:satMod val="225000"/>
                          </a:schemeClr>
                        </a:gs>
                        <a:gs pos="65000">
                          <a:schemeClr val="accent3">
                            <a:lumMod val="80000"/>
                            <a:lumOff val="20000"/>
                            <a:tint val="90000"/>
                            <a:shade val="58000"/>
                            <a:satMod val="225000"/>
                          </a:schemeClr>
                        </a:gs>
                        <a:gs pos="80000">
                          <a:schemeClr val="accent3">
                            <a:lumMod val="80000"/>
                            <a:lumOff val="20000"/>
                            <a:tint val="90000"/>
                            <a:shade val="69000"/>
                            <a:satMod val="220000"/>
                          </a:schemeClr>
                        </a:gs>
                        <a:gs pos="100000">
                          <a:schemeClr val="accent3">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4-4DA1-4F08-8049-4AF096135FA8}"/>
                    </c:ext>
                  </c:extLst>
                </c:dPt>
                <c:dPt>
                  <c:idx val="15"/>
                  <c:bubble3D val="0"/>
                  <c:spPr>
                    <a:gradFill rotWithShape="1">
                      <a:gsLst>
                        <a:gs pos="0">
                          <a:schemeClr val="accent4">
                            <a:lumMod val="80000"/>
                            <a:lumOff val="20000"/>
                            <a:tint val="75000"/>
                            <a:shade val="85000"/>
                            <a:satMod val="230000"/>
                          </a:schemeClr>
                        </a:gs>
                        <a:gs pos="25000">
                          <a:schemeClr val="accent4">
                            <a:lumMod val="80000"/>
                            <a:lumOff val="20000"/>
                            <a:tint val="90000"/>
                            <a:shade val="70000"/>
                            <a:satMod val="220000"/>
                          </a:schemeClr>
                        </a:gs>
                        <a:gs pos="50000">
                          <a:schemeClr val="accent4">
                            <a:lumMod val="80000"/>
                            <a:lumOff val="20000"/>
                            <a:tint val="90000"/>
                            <a:shade val="58000"/>
                            <a:satMod val="225000"/>
                          </a:schemeClr>
                        </a:gs>
                        <a:gs pos="65000">
                          <a:schemeClr val="accent4">
                            <a:lumMod val="80000"/>
                            <a:lumOff val="20000"/>
                            <a:tint val="90000"/>
                            <a:shade val="58000"/>
                            <a:satMod val="225000"/>
                          </a:schemeClr>
                        </a:gs>
                        <a:gs pos="80000">
                          <a:schemeClr val="accent4">
                            <a:lumMod val="80000"/>
                            <a:lumOff val="20000"/>
                            <a:tint val="90000"/>
                            <a:shade val="69000"/>
                            <a:satMod val="220000"/>
                          </a:schemeClr>
                        </a:gs>
                        <a:gs pos="100000">
                          <a:schemeClr val="accent4">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5-4DA1-4F08-8049-4AF096135FA8}"/>
                    </c:ext>
                  </c:extLst>
                </c:dPt>
                <c:dPt>
                  <c:idx val="16"/>
                  <c:bubble3D val="0"/>
                  <c:spPr>
                    <a:gradFill rotWithShape="1">
                      <a:gsLst>
                        <a:gs pos="0">
                          <a:schemeClr val="accent5">
                            <a:lumMod val="80000"/>
                            <a:lumOff val="20000"/>
                            <a:tint val="75000"/>
                            <a:shade val="85000"/>
                            <a:satMod val="230000"/>
                          </a:schemeClr>
                        </a:gs>
                        <a:gs pos="25000">
                          <a:schemeClr val="accent5">
                            <a:lumMod val="80000"/>
                            <a:lumOff val="20000"/>
                            <a:tint val="90000"/>
                            <a:shade val="70000"/>
                            <a:satMod val="220000"/>
                          </a:schemeClr>
                        </a:gs>
                        <a:gs pos="50000">
                          <a:schemeClr val="accent5">
                            <a:lumMod val="80000"/>
                            <a:lumOff val="20000"/>
                            <a:tint val="90000"/>
                            <a:shade val="58000"/>
                            <a:satMod val="225000"/>
                          </a:schemeClr>
                        </a:gs>
                        <a:gs pos="65000">
                          <a:schemeClr val="accent5">
                            <a:lumMod val="80000"/>
                            <a:lumOff val="20000"/>
                            <a:tint val="90000"/>
                            <a:shade val="58000"/>
                            <a:satMod val="225000"/>
                          </a:schemeClr>
                        </a:gs>
                        <a:gs pos="80000">
                          <a:schemeClr val="accent5">
                            <a:lumMod val="80000"/>
                            <a:lumOff val="20000"/>
                            <a:tint val="90000"/>
                            <a:shade val="69000"/>
                            <a:satMod val="220000"/>
                          </a:schemeClr>
                        </a:gs>
                        <a:gs pos="100000">
                          <a:schemeClr val="accent5">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6-4DA1-4F08-8049-4AF096135FA8}"/>
                    </c:ext>
                  </c:extLst>
                </c:dPt>
                <c:dPt>
                  <c:idx val="17"/>
                  <c:bubble3D val="0"/>
                  <c:spPr>
                    <a:gradFill rotWithShape="1">
                      <a:gsLst>
                        <a:gs pos="0">
                          <a:schemeClr val="accent6">
                            <a:lumMod val="80000"/>
                            <a:lumOff val="20000"/>
                            <a:tint val="75000"/>
                            <a:shade val="85000"/>
                            <a:satMod val="230000"/>
                          </a:schemeClr>
                        </a:gs>
                        <a:gs pos="25000">
                          <a:schemeClr val="accent6">
                            <a:lumMod val="80000"/>
                            <a:lumOff val="20000"/>
                            <a:tint val="90000"/>
                            <a:shade val="70000"/>
                            <a:satMod val="220000"/>
                          </a:schemeClr>
                        </a:gs>
                        <a:gs pos="50000">
                          <a:schemeClr val="accent6">
                            <a:lumMod val="80000"/>
                            <a:lumOff val="20000"/>
                            <a:tint val="90000"/>
                            <a:shade val="58000"/>
                            <a:satMod val="225000"/>
                          </a:schemeClr>
                        </a:gs>
                        <a:gs pos="65000">
                          <a:schemeClr val="accent6">
                            <a:lumMod val="80000"/>
                            <a:lumOff val="20000"/>
                            <a:tint val="90000"/>
                            <a:shade val="58000"/>
                            <a:satMod val="225000"/>
                          </a:schemeClr>
                        </a:gs>
                        <a:gs pos="80000">
                          <a:schemeClr val="accent6">
                            <a:lumMod val="80000"/>
                            <a:lumOff val="20000"/>
                            <a:tint val="90000"/>
                            <a:shade val="69000"/>
                            <a:satMod val="220000"/>
                          </a:schemeClr>
                        </a:gs>
                        <a:gs pos="100000">
                          <a:schemeClr val="accent6">
                            <a:lumMod val="80000"/>
                            <a:lumOff val="2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7-4DA1-4F08-8049-4AF096135FA8}"/>
                    </c:ext>
                  </c:extLst>
                </c:dPt>
                <c:dPt>
                  <c:idx val="18"/>
                  <c:bubble3D val="0"/>
                  <c:spPr>
                    <a:gradFill rotWithShape="1">
                      <a:gsLst>
                        <a:gs pos="0">
                          <a:schemeClr val="accent1">
                            <a:lumMod val="80000"/>
                            <a:tint val="75000"/>
                            <a:shade val="85000"/>
                            <a:satMod val="230000"/>
                          </a:schemeClr>
                        </a:gs>
                        <a:gs pos="25000">
                          <a:schemeClr val="accent1">
                            <a:lumMod val="80000"/>
                            <a:tint val="90000"/>
                            <a:shade val="70000"/>
                            <a:satMod val="220000"/>
                          </a:schemeClr>
                        </a:gs>
                        <a:gs pos="50000">
                          <a:schemeClr val="accent1">
                            <a:lumMod val="80000"/>
                            <a:tint val="90000"/>
                            <a:shade val="58000"/>
                            <a:satMod val="225000"/>
                          </a:schemeClr>
                        </a:gs>
                        <a:gs pos="65000">
                          <a:schemeClr val="accent1">
                            <a:lumMod val="80000"/>
                            <a:tint val="90000"/>
                            <a:shade val="58000"/>
                            <a:satMod val="225000"/>
                          </a:schemeClr>
                        </a:gs>
                        <a:gs pos="80000">
                          <a:schemeClr val="accent1">
                            <a:lumMod val="80000"/>
                            <a:tint val="90000"/>
                            <a:shade val="69000"/>
                            <a:satMod val="220000"/>
                          </a:schemeClr>
                        </a:gs>
                        <a:gs pos="100000">
                          <a:schemeClr val="accent1">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8-4DA1-4F08-8049-4AF096135FA8}"/>
                    </c:ext>
                  </c:extLst>
                </c:dPt>
                <c:dPt>
                  <c:idx val="19"/>
                  <c:bubble3D val="0"/>
                  <c:spPr>
                    <a:gradFill rotWithShape="1">
                      <a:gsLst>
                        <a:gs pos="0">
                          <a:schemeClr val="accent2">
                            <a:lumMod val="80000"/>
                            <a:tint val="75000"/>
                            <a:shade val="85000"/>
                            <a:satMod val="230000"/>
                          </a:schemeClr>
                        </a:gs>
                        <a:gs pos="25000">
                          <a:schemeClr val="accent2">
                            <a:lumMod val="80000"/>
                            <a:tint val="90000"/>
                            <a:shade val="70000"/>
                            <a:satMod val="220000"/>
                          </a:schemeClr>
                        </a:gs>
                        <a:gs pos="50000">
                          <a:schemeClr val="accent2">
                            <a:lumMod val="80000"/>
                            <a:tint val="90000"/>
                            <a:shade val="58000"/>
                            <a:satMod val="225000"/>
                          </a:schemeClr>
                        </a:gs>
                        <a:gs pos="65000">
                          <a:schemeClr val="accent2">
                            <a:lumMod val="80000"/>
                            <a:tint val="90000"/>
                            <a:shade val="58000"/>
                            <a:satMod val="225000"/>
                          </a:schemeClr>
                        </a:gs>
                        <a:gs pos="80000">
                          <a:schemeClr val="accent2">
                            <a:lumMod val="80000"/>
                            <a:tint val="90000"/>
                            <a:shade val="69000"/>
                            <a:satMod val="220000"/>
                          </a:schemeClr>
                        </a:gs>
                        <a:gs pos="100000">
                          <a:schemeClr val="accent2">
                            <a:lumMod val="8000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c:spPr>
                  <c:extLst>
                    <c:ext xmlns:c16="http://schemas.microsoft.com/office/drawing/2014/chart" uri="{C3380CC4-5D6E-409C-BE32-E72D297353CC}">
                      <c16:uniqueId val="{00000029-4DA1-4F08-8049-4AF096135FA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sr-Latn-RS"/>
                    </a:p>
                  </c:txPr>
                  <c:dLblPos val="ctr"/>
                  <c:showLegendKey val="0"/>
                  <c:showVal val="0"/>
                  <c:showCatName val="0"/>
                  <c:showSerName val="0"/>
                  <c:showPercent val="1"/>
                  <c:showBubbleSize val="0"/>
                  <c:showLeaderLines val="1"/>
                  <c:leaderLines>
                    <c:spPr>
                      <a:ln w="9525">
                        <a:solidFill>
                          <a:schemeClr val="tx2">
                            <a:lumMod val="35000"/>
                            <a:lumOff val="65000"/>
                          </a:schemeClr>
                        </a:solidFill>
                      </a:ln>
                      <a:effectLst/>
                    </c:spPr>
                  </c:leaderLines>
                  <c:extLst>
                    <c:ext uri="{CE6537A1-D6FC-4f65-9D91-7224C49458BB}"/>
                  </c:extLst>
                </c:dLbls>
                <c:cat>
                  <c:strRef>
                    <c:extLst>
                      <c:ext uri="{02D57815-91ED-43cb-92C2-25804820EDAC}">
                        <c15:formulaRef>
                          <c15:sqref>Sheet1!$A$2:$A$21</c15:sqref>
                        </c15:formulaRef>
                      </c:ext>
                    </c:extLst>
                    <c:strCache>
                      <c:ptCount val="20"/>
                      <c:pt idx="0">
                        <c:v>Општинска управа Ковин</c:v>
                      </c:pt>
                      <c:pt idx="1">
                        <c:v>Скупштина општине Ковин</c:v>
                      </c:pt>
                      <c:pt idx="2">
                        <c:v>Председник општине </c:v>
                      </c:pt>
                      <c:pt idx="3">
                        <c:v>Општинско веће</c:v>
                      </c:pt>
                      <c:pt idx="4">
                        <c:v>Општинско јавно правобранилаштво</c:v>
                      </c:pt>
                      <c:pt idx="5">
                        <c:v>Месне заједнице</c:v>
                      </c:pt>
                      <c:pt idx="6">
                        <c:v>Основне школе</c:v>
                      </c:pt>
                      <c:pt idx="7">
                        <c:v>Средње школе</c:v>
                      </c:pt>
                      <c:pt idx="8">
                        <c:v>Центар за културу Ковин</c:v>
                      </c:pt>
                      <c:pt idx="9">
                        <c:v>Библиотека “Вук Караџић” Ковин</c:v>
                      </c:pt>
                      <c:pt idx="10">
                        <c:v>Центар за социјални рад Ковин</c:v>
                      </c:pt>
                      <c:pt idx="11">
                        <c:v>ПУ “Наша радост” Ковин</c:v>
                      </c:pt>
                      <c:pt idx="12">
                        <c:v>Установа за спорт</c:v>
                      </c:pt>
                      <c:pt idx="13">
                        <c:v>Спортски савез и удружења у области спорта</c:v>
                      </c:pt>
                      <c:pt idx="14">
                        <c:v>Савет за младе</c:v>
                      </c:pt>
                      <c:pt idx="15">
                        <c:v>Туристичка организација општине Ковин</c:v>
                      </c:pt>
                      <c:pt idx="16">
                        <c:v>Дом здравља</c:v>
                      </c:pt>
                      <c:pt idx="17">
                        <c:v>Фонд за заштиту животне средине</c:v>
                      </c:pt>
                      <c:pt idx="18">
                        <c:v>Фонд за запошљавање општине Ковин</c:v>
                      </c:pt>
                      <c:pt idx="19">
                        <c:v>Фонд за пољопривреду</c:v>
                      </c:pt>
                    </c:strCache>
                  </c:strRef>
                </c:cat>
                <c:val>
                  <c:numRef>
                    <c:extLst>
                      <c:ext uri="{02D57815-91ED-43cb-92C2-25804820EDAC}">
                        <c15:formulaRef>
                          <c15:sqref>Sheet1!$C$2:$C$21</c15:sqref>
                        </c15:formulaRef>
                      </c:ext>
                    </c:extLst>
                    <c:numCache>
                      <c:formatCode>0.00</c:formatCode>
                      <c:ptCount val="20"/>
                      <c:pt idx="0">
                        <c:v>54.045765678406546</c:v>
                      </c:pt>
                      <c:pt idx="1">
                        <c:v>2.5253279039005463</c:v>
                      </c:pt>
                      <c:pt idx="2">
                        <c:v>1.0282866127392327</c:v>
                      </c:pt>
                      <c:pt idx="3">
                        <c:v>0.20520147719083809</c:v>
                      </c:pt>
                      <c:pt idx="4">
                        <c:v>0.34510020335744546</c:v>
                      </c:pt>
                      <c:pt idx="5">
                        <c:v>2.0582505356867622</c:v>
                      </c:pt>
                      <c:pt idx="6">
                        <c:v>8.1193324661603246</c:v>
                      </c:pt>
                      <c:pt idx="7">
                        <c:v>2.0701856158394412</c:v>
                      </c:pt>
                      <c:pt idx="8">
                        <c:v>3.265168536621498</c:v>
                      </c:pt>
                      <c:pt idx="9">
                        <c:v>1.7579515368757344</c:v>
                      </c:pt>
                      <c:pt idx="10">
                        <c:v>7.2470718857552976</c:v>
                      </c:pt>
                      <c:pt idx="11">
                        <c:v>6.1255347816884163</c:v>
                      </c:pt>
                      <c:pt idx="12">
                        <c:v>1.8788462114421107</c:v>
                      </c:pt>
                      <c:pt idx="13">
                        <c:v>1.9800476589189402</c:v>
                      </c:pt>
                      <c:pt idx="14">
                        <c:v>4.7684546872783104E-2</c:v>
                      </c:pt>
                      <c:pt idx="15">
                        <c:v>0.89122844904265619</c:v>
                      </c:pt>
                      <c:pt idx="16">
                        <c:v>2.4059059358837822</c:v>
                      </c:pt>
                      <c:pt idx="17">
                        <c:v>2.9681246051034442</c:v>
                      </c:pt>
                      <c:pt idx="18">
                        <c:v>0.50076420615977391</c:v>
                      </c:pt>
                      <c:pt idx="19">
                        <c:v>0.53422125230736861</c:v>
                      </c:pt>
                    </c:numCache>
                  </c:numRef>
                </c:val>
                <c:extLst>
                  <c:ext xmlns:c16="http://schemas.microsoft.com/office/drawing/2014/chart" uri="{C3380CC4-5D6E-409C-BE32-E72D297353CC}">
                    <c16:uniqueId val="{00000001-4DA1-4F08-8049-4AF096135FA8}"/>
                  </c:ext>
                </c:extLst>
              </c15:ser>
            </c15:filteredPieSeries>
          </c:ext>
        </c:extLst>
      </c:pie3DChart>
      <c:spPr>
        <a:noFill/>
        <a:ln>
          <a:noFill/>
        </a:ln>
        <a:effectLst/>
      </c:spPr>
    </c:plotArea>
    <c:legend>
      <c:legendPos val="b"/>
      <c:layout>
        <c:manualLayout>
          <c:xMode val="edge"/>
          <c:yMode val="edge"/>
          <c:x val="0.55010011248593926"/>
          <c:y val="6.1703944458411424E-2"/>
          <c:w val="0.44831258592675916"/>
          <c:h val="0.9382960555415885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sr-Latn-R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D955-4D95-93C3-6881BD80F142}"/>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D955-4D95-93C3-6881BD80F142}"/>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D955-4D95-93C3-6881BD80F142}"/>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D955-4D95-93C3-6881BD80F142}"/>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D955-4D95-93C3-6881BD80F142}"/>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D955-4D95-93C3-6881BD80F142}"/>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D955-4D95-93C3-6881BD80F142}"/>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D955-4D95-93C3-6881BD80F142}"/>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D955-4D95-93C3-6881BD80F142}"/>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A-D955-4D95-93C3-6881BD80F142}"/>
              </c:ext>
            </c:extLst>
          </c:dPt>
          <c:dPt>
            <c:idx val="10"/>
            <c:bubble3D val="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D955-4D95-93C3-6881BD80F142}"/>
              </c:ext>
            </c:extLst>
          </c:dPt>
          <c:dPt>
            <c:idx val="11"/>
            <c:bubble3D val="0"/>
            <c:spPr>
              <a:solidFill>
                <a:schemeClr val="accent6">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C-D955-4D95-93C3-6881BD80F142}"/>
              </c:ext>
            </c:extLst>
          </c:dPt>
          <c:dPt>
            <c:idx val="12"/>
            <c:bubble3D val="0"/>
            <c:spPr>
              <a:solidFill>
                <a:schemeClr val="accent1">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D-D955-4D95-93C3-6881BD80F142}"/>
              </c:ext>
            </c:extLst>
          </c:dPt>
          <c:dPt>
            <c:idx val="13"/>
            <c:bubble3D val="0"/>
            <c:spPr>
              <a:solidFill>
                <a:schemeClr val="accent2">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E-D955-4D95-93C3-6881BD80F142}"/>
              </c:ext>
            </c:extLst>
          </c:dPt>
          <c:dPt>
            <c:idx val="14"/>
            <c:bubble3D val="0"/>
            <c:spPr>
              <a:solidFill>
                <a:schemeClr val="accent3">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F-D955-4D95-93C3-6881BD80F142}"/>
              </c:ext>
            </c:extLst>
          </c:dPt>
          <c:dPt>
            <c:idx val="15"/>
            <c:bubble3D val="0"/>
            <c:spPr>
              <a:solidFill>
                <a:schemeClr val="accent4">
                  <a:lumMod val="80000"/>
                  <a:lumOff val="2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0-D955-4D95-93C3-6881BD80F142}"/>
              </c:ext>
            </c:extLst>
          </c:dPt>
          <c:dLbls>
            <c:dLbl>
              <c:idx val="1"/>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2"/>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2-D955-4D95-93C3-6881BD80F142}"/>
                </c:ext>
              </c:extLst>
            </c:dLbl>
            <c:dLbl>
              <c:idx val="2"/>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3"/>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3-D955-4D95-93C3-6881BD80F142}"/>
                </c:ext>
              </c:extLst>
            </c:dLbl>
            <c:dLbl>
              <c:idx val="3"/>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4"/>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4-D955-4D95-93C3-6881BD80F142}"/>
                </c:ext>
              </c:extLst>
            </c:dLbl>
            <c:dLbl>
              <c:idx val="4"/>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5"/>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5-D955-4D95-93C3-6881BD80F142}"/>
                </c:ext>
              </c:extLst>
            </c:dLbl>
            <c:dLbl>
              <c:idx val="5"/>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6"/>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6-D955-4D95-93C3-6881BD80F142}"/>
                </c:ext>
              </c:extLst>
            </c:dLbl>
            <c:dLbl>
              <c:idx val="6"/>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1">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7-D955-4D95-93C3-6881BD80F142}"/>
                </c:ext>
              </c:extLst>
            </c:dLbl>
            <c:dLbl>
              <c:idx val="7"/>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2">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8-D955-4D95-93C3-6881BD80F142}"/>
                </c:ext>
              </c:extLst>
            </c:dLbl>
            <c:dLbl>
              <c:idx val="8"/>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3">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9-D955-4D95-93C3-6881BD80F142}"/>
                </c:ext>
              </c:extLst>
            </c:dLbl>
            <c:dLbl>
              <c:idx val="9"/>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4">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A-D955-4D95-93C3-6881BD80F142}"/>
                </c:ext>
              </c:extLst>
            </c:dLbl>
            <c:dLbl>
              <c:idx val="10"/>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5">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B-D955-4D95-93C3-6881BD80F142}"/>
                </c:ext>
              </c:extLst>
            </c:dLbl>
            <c:dLbl>
              <c:idx val="11"/>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6">
                          <a:lumMod val="6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C-D955-4D95-93C3-6881BD80F142}"/>
                </c:ext>
              </c:extLst>
            </c:dLbl>
            <c:dLbl>
              <c:idx val="12"/>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1">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D-D955-4D95-93C3-6881BD80F142}"/>
                </c:ext>
              </c:extLst>
            </c:dLbl>
            <c:dLbl>
              <c:idx val="13"/>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2">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E-D955-4D95-93C3-6881BD80F142}"/>
                </c:ext>
              </c:extLst>
            </c:dLbl>
            <c:dLbl>
              <c:idx val="14"/>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3">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0F-D955-4D95-93C3-6881BD80F142}"/>
                </c:ext>
              </c:extLst>
            </c:dLbl>
            <c:dLbl>
              <c:idx val="15"/>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4">
                          <a:lumMod val="80000"/>
                          <a:lumOff val="20000"/>
                        </a:schemeClr>
                      </a:solidFill>
                      <a:latin typeface="+mn-lt"/>
                      <a:ea typeface="+mn-ea"/>
                      <a:cs typeface="+mn-cs"/>
                    </a:defRPr>
                  </a:pPr>
                  <a:endParaRPr lang="sr-Latn-RS"/>
                </a:p>
              </c:txPr>
              <c:dLblPos val="outEnd"/>
              <c:showLegendKey val="0"/>
              <c:showVal val="0"/>
              <c:showCatName val="1"/>
              <c:showSerName val="0"/>
              <c:showPercent val="1"/>
              <c:showBubbleSize val="0"/>
              <c:extLst>
                <c:ext xmlns:c16="http://schemas.microsoft.com/office/drawing/2014/chart" uri="{C3380CC4-5D6E-409C-BE32-E72D297353CC}">
                  <c16:uniqueId val="{00000010-D955-4D95-93C3-6881BD80F14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spc="0" baseline="0">
                    <a:solidFill>
                      <a:schemeClr val="accent1"/>
                    </a:solidFill>
                    <a:latin typeface="+mn-lt"/>
                    <a:ea typeface="+mn-ea"/>
                    <a:cs typeface="+mn-cs"/>
                  </a:defRPr>
                </a:pPr>
                <a:endParaRPr lang="sr-Latn-R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Sheet1!$A$2:$A$17</c:f>
              <c:strCache>
                <c:ptCount val="16"/>
                <c:pt idx="0">
                  <c:v>Програм 1.  Локални развој и просторно планирање</c:v>
                </c:pt>
                <c:pt idx="1">
                  <c:v>Програм 2.  Комунална делатност</c:v>
                </c:pt>
                <c:pt idx="2">
                  <c:v>Програм 3.  Локални економски развој</c:v>
                </c:pt>
                <c:pt idx="3">
                  <c:v>Програм 4.  Развој туризма</c:v>
                </c:pt>
                <c:pt idx="4">
                  <c:v>Програм 5.  Развој пољопривреде</c:v>
                </c:pt>
                <c:pt idx="5">
                  <c:v>Програм 6.  Заштита животне средине</c:v>
                </c:pt>
                <c:pt idx="6">
                  <c:v>Програм 7.  Путна инфраструктура</c:v>
                </c:pt>
                <c:pt idx="7">
                  <c:v>Програм 8.  Предшколско васпитање</c:v>
                </c:pt>
                <c:pt idx="8">
                  <c:v>Програм 9.  Основно образовање</c:v>
                </c:pt>
                <c:pt idx="9">
                  <c:v>Програм 10. Средње образовање</c:v>
                </c:pt>
                <c:pt idx="10">
                  <c:v>Програм 11.  Социјална  и дечја заштита</c:v>
                </c:pt>
                <c:pt idx="11">
                  <c:v>Програм 12.  Примарна здравствена заштита</c:v>
                </c:pt>
                <c:pt idx="12">
                  <c:v>Програм 13.  Развој културе</c:v>
                </c:pt>
                <c:pt idx="13">
                  <c:v>Програм 14.  Развој спорта и омладине</c:v>
                </c:pt>
                <c:pt idx="14">
                  <c:v>Програм 15.  Локална самоуправа</c:v>
                </c:pt>
                <c:pt idx="15">
                  <c:v>Програм 16.  Политички систем локалне самоуправе</c:v>
                </c:pt>
              </c:strCache>
            </c:strRef>
          </c:cat>
          <c:val>
            <c:numRef>
              <c:f>Sheet1!$B$2:$B$17</c:f>
              <c:numCache>
                <c:formatCode>#,##0</c:formatCode>
                <c:ptCount val="16"/>
                <c:pt idx="0">
                  <c:v>9614983.6099999994</c:v>
                </c:pt>
                <c:pt idx="1">
                  <c:v>76384749.579999998</c:v>
                </c:pt>
                <c:pt idx="2">
                  <c:v>8506085.7799999993</c:v>
                </c:pt>
                <c:pt idx="3">
                  <c:v>16014760.329999998</c:v>
                </c:pt>
                <c:pt idx="4">
                  <c:v>69464090.439999998</c:v>
                </c:pt>
                <c:pt idx="5" formatCode="#,##0.00">
                  <c:v>55380560</c:v>
                </c:pt>
                <c:pt idx="6" formatCode="#,##0.00">
                  <c:v>43254664</c:v>
                </c:pt>
                <c:pt idx="7" formatCode="#,##0.00">
                  <c:v>90125509</c:v>
                </c:pt>
                <c:pt idx="8" formatCode="#,##0.00">
                  <c:v>81281425</c:v>
                </c:pt>
                <c:pt idx="9" formatCode="#,##0.00">
                  <c:v>20711604</c:v>
                </c:pt>
                <c:pt idx="10" formatCode="#,##0.00">
                  <c:v>116764409</c:v>
                </c:pt>
                <c:pt idx="11" formatCode="#,##0.00">
                  <c:v>24070388</c:v>
                </c:pt>
                <c:pt idx="12" formatCode="#,##0.00">
                  <c:v>78855767</c:v>
                </c:pt>
                <c:pt idx="13" formatCode="#,##0.00">
                  <c:v>97711684</c:v>
                </c:pt>
                <c:pt idx="14" formatCode="#,##0.00">
                  <c:v>174724329</c:v>
                </c:pt>
                <c:pt idx="15" formatCode="#,##0.00">
                  <c:v>37605859</c:v>
                </c:pt>
              </c:numCache>
            </c:numRef>
          </c:val>
          <c:extLst>
            <c:ext xmlns:c16="http://schemas.microsoft.com/office/drawing/2014/chart" uri="{C3380CC4-5D6E-409C-BE32-E72D297353CC}">
              <c16:uniqueId val="{00000000-D955-4D95-93C3-6881BD80F142}"/>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65">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5C91B-EF79-4BB0-9A34-B42BC43BC036}"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sr-Latn-RS"/>
        </a:p>
      </dgm:t>
    </dgm:pt>
    <dgm:pt modelId="{0F7D09EA-D198-4367-BBE2-E9E89FB19D0B}">
      <dgm:prSet phldrT="[Text]"/>
      <dgm:spPr/>
      <dgm:t>
        <a:bodyPr/>
        <a:lstStyle/>
        <a:p>
          <a:r>
            <a:rPr lang="sr-Cyrl-RS" dirty="0"/>
            <a:t>Укупно остварени приходи и примања 979.860.455 динара</a:t>
          </a:r>
          <a:endParaRPr lang="sr-Latn-RS" dirty="0"/>
        </a:p>
      </dgm:t>
    </dgm:pt>
    <dgm:pt modelId="{4BE6F344-8CBC-431D-9083-6F83F47F9612}" type="parTrans" cxnId="{299752E8-6F36-47B8-9731-41582F32125F}">
      <dgm:prSet/>
      <dgm:spPr/>
      <dgm:t>
        <a:bodyPr/>
        <a:lstStyle/>
        <a:p>
          <a:endParaRPr lang="sr-Latn-RS"/>
        </a:p>
      </dgm:t>
    </dgm:pt>
    <dgm:pt modelId="{B408B735-932D-47E2-9813-DC4B25ABB9F2}" type="sibTrans" cxnId="{299752E8-6F36-47B8-9731-41582F32125F}">
      <dgm:prSet/>
      <dgm:spPr/>
      <dgm:t>
        <a:bodyPr/>
        <a:lstStyle/>
        <a:p>
          <a:endParaRPr lang="sr-Latn-RS"/>
        </a:p>
      </dgm:t>
    </dgm:pt>
    <dgm:pt modelId="{75D710BC-0A2E-41BA-9079-C991342DE102}">
      <dgm:prSet phldrT="[Text]"/>
      <dgm:spPr/>
      <dgm:t>
        <a:bodyPr/>
        <a:lstStyle/>
        <a:p>
          <a:r>
            <a:rPr lang="sr-Cyrl-RS" dirty="0"/>
            <a:t>Приходи од пореза 504.524.367 динара</a:t>
          </a:r>
          <a:endParaRPr lang="sr-Latn-RS" dirty="0"/>
        </a:p>
      </dgm:t>
    </dgm:pt>
    <dgm:pt modelId="{A1EF8517-756C-4035-AED8-DFDACA2765BB}" type="parTrans" cxnId="{B47BE4BD-5859-40B5-A983-70A3BEC23E74}">
      <dgm:prSet/>
      <dgm:spPr/>
      <dgm:t>
        <a:bodyPr/>
        <a:lstStyle/>
        <a:p>
          <a:endParaRPr lang="sr-Latn-RS"/>
        </a:p>
      </dgm:t>
    </dgm:pt>
    <dgm:pt modelId="{D33E1982-4B10-4D9D-9F31-E004FD7FDC97}" type="sibTrans" cxnId="{B47BE4BD-5859-40B5-A983-70A3BEC23E74}">
      <dgm:prSet/>
      <dgm:spPr/>
      <dgm:t>
        <a:bodyPr/>
        <a:lstStyle/>
        <a:p>
          <a:endParaRPr lang="sr-Latn-RS"/>
        </a:p>
      </dgm:t>
    </dgm:pt>
    <dgm:pt modelId="{5BAC4697-C10A-479C-A467-68E8955B6DA2}">
      <dgm:prSet phldrT="[Text]"/>
      <dgm:spPr/>
      <dgm:t>
        <a:bodyPr/>
        <a:lstStyle/>
        <a:p>
          <a:r>
            <a:rPr lang="sr-Cyrl-RS" dirty="0"/>
            <a:t>Дотације и трансфери 303.042.094 динара</a:t>
          </a:r>
          <a:endParaRPr lang="sr-Latn-RS" dirty="0"/>
        </a:p>
      </dgm:t>
    </dgm:pt>
    <dgm:pt modelId="{363200AF-4036-41BE-A7D8-8725390E1446}" type="parTrans" cxnId="{91FA3EBC-8D24-45C3-BB0C-1FD75931D9D9}">
      <dgm:prSet/>
      <dgm:spPr/>
      <dgm:t>
        <a:bodyPr/>
        <a:lstStyle/>
        <a:p>
          <a:endParaRPr lang="sr-Latn-RS"/>
        </a:p>
      </dgm:t>
    </dgm:pt>
    <dgm:pt modelId="{9D8213F2-CF8E-417D-B5EA-E15D8CF820F6}" type="sibTrans" cxnId="{91FA3EBC-8D24-45C3-BB0C-1FD75931D9D9}">
      <dgm:prSet/>
      <dgm:spPr/>
      <dgm:t>
        <a:bodyPr/>
        <a:lstStyle/>
        <a:p>
          <a:endParaRPr lang="sr-Latn-RS"/>
        </a:p>
      </dgm:t>
    </dgm:pt>
    <dgm:pt modelId="{997E45C4-D504-4BFF-B09B-E46031442DD7}">
      <dgm:prSet phldrT="[Text]"/>
      <dgm:spPr/>
      <dgm:t>
        <a:bodyPr/>
        <a:lstStyle/>
        <a:p>
          <a:r>
            <a:rPr lang="sr-Cyrl-RS" dirty="0"/>
            <a:t>Други приходи </a:t>
          </a:r>
          <a:r>
            <a:rPr lang="sr-Cyrl-RS" dirty="0">
              <a:solidFill>
                <a:srgbClr val="FF0000"/>
              </a:solidFill>
            </a:rPr>
            <a:t> </a:t>
          </a:r>
          <a:r>
            <a:rPr lang="sr-Cyrl-RS" dirty="0">
              <a:solidFill>
                <a:schemeClr val="tx1"/>
              </a:solidFill>
            </a:rPr>
            <a:t>153.528.679 </a:t>
          </a:r>
          <a:r>
            <a:rPr lang="sr-Cyrl-RS" dirty="0"/>
            <a:t>динара</a:t>
          </a:r>
          <a:endParaRPr lang="sr-Latn-RS" dirty="0"/>
        </a:p>
      </dgm:t>
    </dgm:pt>
    <dgm:pt modelId="{56C77883-3EB7-483F-9583-6D9320B33748}" type="parTrans" cxnId="{74772029-0183-49F2-8BB6-45E7C810B32F}">
      <dgm:prSet/>
      <dgm:spPr/>
      <dgm:t>
        <a:bodyPr/>
        <a:lstStyle/>
        <a:p>
          <a:endParaRPr lang="sr-Latn-RS"/>
        </a:p>
      </dgm:t>
    </dgm:pt>
    <dgm:pt modelId="{364D25E7-F9D1-4A2D-8A9C-44F6706362EA}" type="sibTrans" cxnId="{74772029-0183-49F2-8BB6-45E7C810B32F}">
      <dgm:prSet/>
      <dgm:spPr/>
      <dgm:t>
        <a:bodyPr/>
        <a:lstStyle/>
        <a:p>
          <a:endParaRPr lang="sr-Latn-RS"/>
        </a:p>
      </dgm:t>
    </dgm:pt>
    <dgm:pt modelId="{A1B2CE3F-5ED6-43A9-8DB8-B8005700C423}">
      <dgm:prSet phldrT="[Text]"/>
      <dgm:spPr/>
      <dgm:t>
        <a:bodyPr/>
        <a:lstStyle/>
        <a:p>
          <a:r>
            <a:rPr lang="sr-Cyrl-RS" dirty="0"/>
            <a:t>Примања од продаје нефинансијеске имовине </a:t>
          </a:r>
          <a:r>
            <a:rPr lang="sr-Cyrl-RS" dirty="0">
              <a:solidFill>
                <a:schemeClr val="tx1"/>
              </a:solidFill>
            </a:rPr>
            <a:t>13.839.633 </a:t>
          </a:r>
          <a:r>
            <a:rPr lang="sr-Cyrl-RS" dirty="0"/>
            <a:t>динара</a:t>
          </a:r>
          <a:endParaRPr lang="sr-Latn-RS" dirty="0"/>
        </a:p>
      </dgm:t>
    </dgm:pt>
    <dgm:pt modelId="{4A4C92A6-D92C-474B-91DC-A76590C668FC}" type="parTrans" cxnId="{EC699C48-3FEA-4BE1-B6D6-55CA3C1CBC8E}">
      <dgm:prSet/>
      <dgm:spPr/>
      <dgm:t>
        <a:bodyPr/>
        <a:lstStyle/>
        <a:p>
          <a:endParaRPr lang="sr-Latn-RS"/>
        </a:p>
      </dgm:t>
    </dgm:pt>
    <dgm:pt modelId="{F9182901-88ED-4E31-9599-5940724B934D}" type="sibTrans" cxnId="{EC699C48-3FEA-4BE1-B6D6-55CA3C1CBC8E}">
      <dgm:prSet/>
      <dgm:spPr/>
      <dgm:t>
        <a:bodyPr/>
        <a:lstStyle/>
        <a:p>
          <a:endParaRPr lang="sr-Latn-RS"/>
        </a:p>
      </dgm:t>
    </dgm:pt>
    <dgm:pt modelId="{A64C42B9-2B58-4546-8C43-6AAF997FEBAC}">
      <dgm:prSet phldrT="[Text]"/>
      <dgm:spPr/>
      <dgm:t>
        <a:bodyPr/>
        <a:lstStyle/>
        <a:p>
          <a:endParaRPr lang="sr-Latn-RS" dirty="0"/>
        </a:p>
      </dgm:t>
    </dgm:pt>
    <dgm:pt modelId="{8E108F2E-3631-4B96-B416-C0D6E4B1DE4A}" type="parTrans" cxnId="{C5B08E42-2E34-4223-B4D0-ED62D074A621}">
      <dgm:prSet/>
      <dgm:spPr/>
      <dgm:t>
        <a:bodyPr/>
        <a:lstStyle/>
        <a:p>
          <a:endParaRPr lang="sr-Latn-RS"/>
        </a:p>
      </dgm:t>
    </dgm:pt>
    <dgm:pt modelId="{D1329AF5-4ACF-4D5F-8975-B67D74AA4B01}" type="sibTrans" cxnId="{C5B08E42-2E34-4223-B4D0-ED62D074A621}">
      <dgm:prSet/>
      <dgm:spPr/>
      <dgm:t>
        <a:bodyPr/>
        <a:lstStyle/>
        <a:p>
          <a:endParaRPr lang="sr-Latn-RS"/>
        </a:p>
      </dgm:t>
    </dgm:pt>
    <dgm:pt modelId="{F75370B4-B886-4ECE-9C1A-3559C3EA4B6F}">
      <dgm:prSet phldrT="[Text]"/>
      <dgm:spPr/>
      <dgm:t>
        <a:bodyPr/>
        <a:lstStyle/>
        <a:p>
          <a:r>
            <a:rPr lang="sr-Cyrl-RS" dirty="0"/>
            <a:t>Примања од продаје финансијске имовине </a:t>
          </a:r>
          <a:r>
            <a:rPr lang="sr-Cyrl-RS" dirty="0">
              <a:solidFill>
                <a:schemeClr val="tx1"/>
              </a:solidFill>
            </a:rPr>
            <a:t>1.287.304 </a:t>
          </a:r>
          <a:r>
            <a:rPr lang="sr-Cyrl-RS" dirty="0"/>
            <a:t>динара</a:t>
          </a:r>
          <a:endParaRPr lang="sr-Latn-RS" dirty="0"/>
        </a:p>
      </dgm:t>
    </dgm:pt>
    <dgm:pt modelId="{16D9E57A-E35A-47A6-BC62-76B3491FED51}" type="parTrans" cxnId="{C147308D-EA15-4FAB-8AD0-14A3F4429A2F}">
      <dgm:prSet/>
      <dgm:spPr/>
      <dgm:t>
        <a:bodyPr/>
        <a:lstStyle/>
        <a:p>
          <a:endParaRPr lang="sr-Latn-RS"/>
        </a:p>
      </dgm:t>
    </dgm:pt>
    <dgm:pt modelId="{B46093B1-B076-478D-BC49-8DA48403D79B}" type="sibTrans" cxnId="{C147308D-EA15-4FAB-8AD0-14A3F4429A2F}">
      <dgm:prSet/>
      <dgm:spPr/>
      <dgm:t>
        <a:bodyPr/>
        <a:lstStyle/>
        <a:p>
          <a:endParaRPr lang="sr-Latn-RS"/>
        </a:p>
      </dgm:t>
    </dgm:pt>
    <dgm:pt modelId="{CB54EAD0-7B79-4F2A-B6F1-C248D89D873C}">
      <dgm:prSet phldrT="[Text]"/>
      <dgm:spPr/>
      <dgm:t>
        <a:bodyPr/>
        <a:lstStyle/>
        <a:p>
          <a:r>
            <a:rPr lang="sr-Cyrl-RS" dirty="0"/>
            <a:t>Меморандумске ставке </a:t>
          </a:r>
          <a:r>
            <a:rPr lang="sr-Cyrl-RS" dirty="0">
              <a:solidFill>
                <a:schemeClr val="tx1"/>
              </a:solidFill>
            </a:rPr>
            <a:t>3.638.378</a:t>
          </a:r>
          <a:r>
            <a:rPr lang="sr-Cyrl-RS" dirty="0">
              <a:solidFill>
                <a:srgbClr val="FF0000"/>
              </a:solidFill>
            </a:rPr>
            <a:t> </a:t>
          </a:r>
          <a:r>
            <a:rPr lang="sr-Cyrl-RS" dirty="0"/>
            <a:t>динара</a:t>
          </a:r>
          <a:endParaRPr lang="sr-Latn-RS" dirty="0"/>
        </a:p>
      </dgm:t>
    </dgm:pt>
    <dgm:pt modelId="{5C631D12-F47E-4716-9372-1BA146C52E22}" type="parTrans" cxnId="{4EEDB805-4310-43A9-8920-A74261D961DD}">
      <dgm:prSet/>
      <dgm:spPr/>
      <dgm:t>
        <a:bodyPr/>
        <a:lstStyle/>
        <a:p>
          <a:endParaRPr lang="sr-Latn-RS"/>
        </a:p>
      </dgm:t>
    </dgm:pt>
    <dgm:pt modelId="{4B8E9549-DB7D-4E19-A0AF-C526121D5CC1}" type="sibTrans" cxnId="{4EEDB805-4310-43A9-8920-A74261D961DD}">
      <dgm:prSet/>
      <dgm:spPr/>
      <dgm:t>
        <a:bodyPr/>
        <a:lstStyle/>
        <a:p>
          <a:endParaRPr lang="sr-Latn-RS"/>
        </a:p>
      </dgm:t>
    </dgm:pt>
    <dgm:pt modelId="{71FC123C-D5F4-4BDB-8ACC-4371CF3E51AD}" type="pres">
      <dgm:prSet presAssocID="{E275C91B-EF79-4BB0-9A34-B42BC43BC036}" presName="composite" presStyleCnt="0">
        <dgm:presLayoutVars>
          <dgm:chMax val="1"/>
          <dgm:dir/>
          <dgm:resizeHandles val="exact"/>
        </dgm:presLayoutVars>
      </dgm:prSet>
      <dgm:spPr/>
    </dgm:pt>
    <dgm:pt modelId="{29FB5735-0E39-4B45-B5D6-888866646622}" type="pres">
      <dgm:prSet presAssocID="{E275C91B-EF79-4BB0-9A34-B42BC43BC036}" presName="radial" presStyleCnt="0">
        <dgm:presLayoutVars>
          <dgm:animLvl val="ctr"/>
        </dgm:presLayoutVars>
      </dgm:prSet>
      <dgm:spPr/>
    </dgm:pt>
    <dgm:pt modelId="{6240F709-AB07-42B9-B8EB-1B2E8746EE72}" type="pres">
      <dgm:prSet presAssocID="{0F7D09EA-D198-4367-BBE2-E9E89FB19D0B}" presName="centerShape" presStyleLbl="vennNode1" presStyleIdx="0" presStyleCnt="7"/>
      <dgm:spPr/>
    </dgm:pt>
    <dgm:pt modelId="{1E48DC28-EBDC-4BE0-9094-D51E4D1A8576}" type="pres">
      <dgm:prSet presAssocID="{75D710BC-0A2E-41BA-9079-C991342DE102}" presName="node" presStyleLbl="vennNode1" presStyleIdx="1" presStyleCnt="7">
        <dgm:presLayoutVars>
          <dgm:bulletEnabled val="1"/>
        </dgm:presLayoutVars>
      </dgm:prSet>
      <dgm:spPr/>
    </dgm:pt>
    <dgm:pt modelId="{EB89CB60-213E-431F-B611-84321B4647B1}" type="pres">
      <dgm:prSet presAssocID="{5BAC4697-C10A-479C-A467-68E8955B6DA2}" presName="node" presStyleLbl="vennNode1" presStyleIdx="2" presStyleCnt="7">
        <dgm:presLayoutVars>
          <dgm:bulletEnabled val="1"/>
        </dgm:presLayoutVars>
      </dgm:prSet>
      <dgm:spPr/>
    </dgm:pt>
    <dgm:pt modelId="{5E756D5E-9AFF-4693-AE03-CDC062CA5968}" type="pres">
      <dgm:prSet presAssocID="{997E45C4-D504-4BFF-B09B-E46031442DD7}" presName="node" presStyleLbl="vennNode1" presStyleIdx="3" presStyleCnt="7">
        <dgm:presLayoutVars>
          <dgm:bulletEnabled val="1"/>
        </dgm:presLayoutVars>
      </dgm:prSet>
      <dgm:spPr/>
    </dgm:pt>
    <dgm:pt modelId="{6E2D8596-3A8B-4B87-841E-D772DEAFF40C}" type="pres">
      <dgm:prSet presAssocID="{A1B2CE3F-5ED6-43A9-8DB8-B8005700C423}" presName="node" presStyleLbl="vennNode1" presStyleIdx="4" presStyleCnt="7">
        <dgm:presLayoutVars>
          <dgm:bulletEnabled val="1"/>
        </dgm:presLayoutVars>
      </dgm:prSet>
      <dgm:spPr/>
    </dgm:pt>
    <dgm:pt modelId="{D87C8F6A-22E8-4CA1-A551-C282CE3CC8A2}" type="pres">
      <dgm:prSet presAssocID="{F75370B4-B886-4ECE-9C1A-3559C3EA4B6F}" presName="node" presStyleLbl="vennNode1" presStyleIdx="5" presStyleCnt="7" custRadScaleRad="102268" custRadScaleInc="-414">
        <dgm:presLayoutVars>
          <dgm:bulletEnabled val="1"/>
        </dgm:presLayoutVars>
      </dgm:prSet>
      <dgm:spPr/>
    </dgm:pt>
    <dgm:pt modelId="{4EA1A295-1EDC-4064-B557-66F8000DB0EC}" type="pres">
      <dgm:prSet presAssocID="{CB54EAD0-7B79-4F2A-B6F1-C248D89D873C}" presName="node" presStyleLbl="vennNode1" presStyleIdx="6" presStyleCnt="7">
        <dgm:presLayoutVars>
          <dgm:bulletEnabled val="1"/>
        </dgm:presLayoutVars>
      </dgm:prSet>
      <dgm:spPr/>
    </dgm:pt>
  </dgm:ptLst>
  <dgm:cxnLst>
    <dgm:cxn modelId="{4EEDB805-4310-43A9-8920-A74261D961DD}" srcId="{0F7D09EA-D198-4367-BBE2-E9E89FB19D0B}" destId="{CB54EAD0-7B79-4F2A-B6F1-C248D89D873C}" srcOrd="5" destOrd="0" parTransId="{5C631D12-F47E-4716-9372-1BA146C52E22}" sibTransId="{4B8E9549-DB7D-4E19-A0AF-C526121D5CC1}"/>
    <dgm:cxn modelId="{FE18AE14-C60B-45BD-9093-B0DC77E2A84C}" type="presOf" srcId="{CB54EAD0-7B79-4F2A-B6F1-C248D89D873C}" destId="{4EA1A295-1EDC-4064-B557-66F8000DB0EC}" srcOrd="0" destOrd="0" presId="urn:microsoft.com/office/officeart/2005/8/layout/radial3"/>
    <dgm:cxn modelId="{74772029-0183-49F2-8BB6-45E7C810B32F}" srcId="{0F7D09EA-D198-4367-BBE2-E9E89FB19D0B}" destId="{997E45C4-D504-4BFF-B09B-E46031442DD7}" srcOrd="2" destOrd="0" parTransId="{56C77883-3EB7-483F-9583-6D9320B33748}" sibTransId="{364D25E7-F9D1-4A2D-8A9C-44F6706362EA}"/>
    <dgm:cxn modelId="{9DF30F36-4996-4378-AF11-66DD391F3194}" type="presOf" srcId="{0F7D09EA-D198-4367-BBE2-E9E89FB19D0B}" destId="{6240F709-AB07-42B9-B8EB-1B2E8746EE72}" srcOrd="0" destOrd="0" presId="urn:microsoft.com/office/officeart/2005/8/layout/radial3"/>
    <dgm:cxn modelId="{C5B08E42-2E34-4223-B4D0-ED62D074A621}" srcId="{E275C91B-EF79-4BB0-9A34-B42BC43BC036}" destId="{A64C42B9-2B58-4546-8C43-6AAF997FEBAC}" srcOrd="1" destOrd="0" parTransId="{8E108F2E-3631-4B96-B416-C0D6E4B1DE4A}" sibTransId="{D1329AF5-4ACF-4D5F-8975-B67D74AA4B01}"/>
    <dgm:cxn modelId="{EC699C48-3FEA-4BE1-B6D6-55CA3C1CBC8E}" srcId="{0F7D09EA-D198-4367-BBE2-E9E89FB19D0B}" destId="{A1B2CE3F-5ED6-43A9-8DB8-B8005700C423}" srcOrd="3" destOrd="0" parTransId="{4A4C92A6-D92C-474B-91DC-A76590C668FC}" sibTransId="{F9182901-88ED-4E31-9599-5940724B934D}"/>
    <dgm:cxn modelId="{48784A77-CAD8-4E0D-8F0A-18876071C06D}" type="presOf" srcId="{A1B2CE3F-5ED6-43A9-8DB8-B8005700C423}" destId="{6E2D8596-3A8B-4B87-841E-D772DEAFF40C}" srcOrd="0" destOrd="0" presId="urn:microsoft.com/office/officeart/2005/8/layout/radial3"/>
    <dgm:cxn modelId="{C147308D-EA15-4FAB-8AD0-14A3F4429A2F}" srcId="{0F7D09EA-D198-4367-BBE2-E9E89FB19D0B}" destId="{F75370B4-B886-4ECE-9C1A-3559C3EA4B6F}" srcOrd="4" destOrd="0" parTransId="{16D9E57A-E35A-47A6-BC62-76B3491FED51}" sibTransId="{B46093B1-B076-478D-BC49-8DA48403D79B}"/>
    <dgm:cxn modelId="{91FA3EBC-8D24-45C3-BB0C-1FD75931D9D9}" srcId="{0F7D09EA-D198-4367-BBE2-E9E89FB19D0B}" destId="{5BAC4697-C10A-479C-A467-68E8955B6DA2}" srcOrd="1" destOrd="0" parTransId="{363200AF-4036-41BE-A7D8-8725390E1446}" sibTransId="{9D8213F2-CF8E-417D-B5EA-E15D8CF820F6}"/>
    <dgm:cxn modelId="{B47BE4BD-5859-40B5-A983-70A3BEC23E74}" srcId="{0F7D09EA-D198-4367-BBE2-E9E89FB19D0B}" destId="{75D710BC-0A2E-41BA-9079-C991342DE102}" srcOrd="0" destOrd="0" parTransId="{A1EF8517-756C-4035-AED8-DFDACA2765BB}" sibTransId="{D33E1982-4B10-4D9D-9F31-E004FD7FDC97}"/>
    <dgm:cxn modelId="{5622F9BE-B9B1-424B-AED7-DE53710D4493}" type="presOf" srcId="{5BAC4697-C10A-479C-A467-68E8955B6DA2}" destId="{EB89CB60-213E-431F-B611-84321B4647B1}" srcOrd="0" destOrd="0" presId="urn:microsoft.com/office/officeart/2005/8/layout/radial3"/>
    <dgm:cxn modelId="{43E348C7-2EFC-44D2-8E09-073E590CE047}" type="presOf" srcId="{997E45C4-D504-4BFF-B09B-E46031442DD7}" destId="{5E756D5E-9AFF-4693-AE03-CDC062CA5968}" srcOrd="0" destOrd="0" presId="urn:microsoft.com/office/officeart/2005/8/layout/radial3"/>
    <dgm:cxn modelId="{8CEAD3D1-8349-4BAD-BA4B-011A5ED9BD45}" type="presOf" srcId="{E275C91B-EF79-4BB0-9A34-B42BC43BC036}" destId="{71FC123C-D5F4-4BDB-8ACC-4371CF3E51AD}" srcOrd="0" destOrd="0" presId="urn:microsoft.com/office/officeart/2005/8/layout/radial3"/>
    <dgm:cxn modelId="{A39DD0D9-EC6D-4656-8305-7A9587587AA1}" type="presOf" srcId="{75D710BC-0A2E-41BA-9079-C991342DE102}" destId="{1E48DC28-EBDC-4BE0-9094-D51E4D1A8576}" srcOrd="0" destOrd="0" presId="urn:microsoft.com/office/officeart/2005/8/layout/radial3"/>
    <dgm:cxn modelId="{299752E8-6F36-47B8-9731-41582F32125F}" srcId="{E275C91B-EF79-4BB0-9A34-B42BC43BC036}" destId="{0F7D09EA-D198-4367-BBE2-E9E89FB19D0B}" srcOrd="0" destOrd="0" parTransId="{4BE6F344-8CBC-431D-9083-6F83F47F9612}" sibTransId="{B408B735-932D-47E2-9813-DC4B25ABB9F2}"/>
    <dgm:cxn modelId="{6702B8FC-1CC6-4924-9B32-37D32A7C1B36}" type="presOf" srcId="{F75370B4-B886-4ECE-9C1A-3559C3EA4B6F}" destId="{D87C8F6A-22E8-4CA1-A551-C282CE3CC8A2}" srcOrd="0" destOrd="0" presId="urn:microsoft.com/office/officeart/2005/8/layout/radial3"/>
    <dgm:cxn modelId="{6F72265F-3C9E-408F-9ABA-4A14F7E02915}" type="presParOf" srcId="{71FC123C-D5F4-4BDB-8ACC-4371CF3E51AD}" destId="{29FB5735-0E39-4B45-B5D6-888866646622}" srcOrd="0" destOrd="0" presId="urn:microsoft.com/office/officeart/2005/8/layout/radial3"/>
    <dgm:cxn modelId="{853C835F-E9C3-4EF2-8B83-C67F5C1898C1}" type="presParOf" srcId="{29FB5735-0E39-4B45-B5D6-888866646622}" destId="{6240F709-AB07-42B9-B8EB-1B2E8746EE72}" srcOrd="0" destOrd="0" presId="urn:microsoft.com/office/officeart/2005/8/layout/radial3"/>
    <dgm:cxn modelId="{00E36334-7CE1-440E-B606-438536B5D17B}" type="presParOf" srcId="{29FB5735-0E39-4B45-B5D6-888866646622}" destId="{1E48DC28-EBDC-4BE0-9094-D51E4D1A8576}" srcOrd="1" destOrd="0" presId="urn:microsoft.com/office/officeart/2005/8/layout/radial3"/>
    <dgm:cxn modelId="{D66AF488-82A3-4479-B426-C6518DFA686E}" type="presParOf" srcId="{29FB5735-0E39-4B45-B5D6-888866646622}" destId="{EB89CB60-213E-431F-B611-84321B4647B1}" srcOrd="2" destOrd="0" presId="urn:microsoft.com/office/officeart/2005/8/layout/radial3"/>
    <dgm:cxn modelId="{718A1636-F86D-4873-98DC-DF0274B4AC78}" type="presParOf" srcId="{29FB5735-0E39-4B45-B5D6-888866646622}" destId="{5E756D5E-9AFF-4693-AE03-CDC062CA5968}" srcOrd="3" destOrd="0" presId="urn:microsoft.com/office/officeart/2005/8/layout/radial3"/>
    <dgm:cxn modelId="{4483379F-6C39-4E96-ADE9-7D70A0B1CEE6}" type="presParOf" srcId="{29FB5735-0E39-4B45-B5D6-888866646622}" destId="{6E2D8596-3A8B-4B87-841E-D772DEAFF40C}" srcOrd="4" destOrd="0" presId="urn:microsoft.com/office/officeart/2005/8/layout/radial3"/>
    <dgm:cxn modelId="{DE2B0016-641B-4841-8161-5860908B0C62}" type="presParOf" srcId="{29FB5735-0E39-4B45-B5D6-888866646622}" destId="{D87C8F6A-22E8-4CA1-A551-C282CE3CC8A2}" srcOrd="5" destOrd="0" presId="urn:microsoft.com/office/officeart/2005/8/layout/radial3"/>
    <dgm:cxn modelId="{646F9086-162D-4666-B31D-F86285C5176D}" type="presParOf" srcId="{29FB5735-0E39-4B45-B5D6-888866646622}" destId="{4EA1A295-1EDC-4064-B557-66F8000DB0EC}"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80E6FE-75F8-455F-B00D-388A62CAD878}"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sr-Latn-RS"/>
        </a:p>
      </dgm:t>
    </dgm:pt>
    <dgm:pt modelId="{3AEAB1B5-D9EF-4981-86BF-BCD6908D01E5}">
      <dgm:prSet phldrT="[Text]"/>
      <dgm:spPr/>
      <dgm:t>
        <a:bodyPr/>
        <a:lstStyle/>
        <a:p>
          <a:r>
            <a:rPr lang="sr-Cyrl-RS" dirty="0"/>
            <a:t>Укупно извршени расходи и издаци износе 1.000.470.868 динара</a:t>
          </a:r>
          <a:endParaRPr lang="sr-Latn-RS" dirty="0"/>
        </a:p>
      </dgm:t>
    </dgm:pt>
    <dgm:pt modelId="{9B790053-042C-4178-B099-0AA1E213BC4B}" type="parTrans" cxnId="{3003CA8A-6DE4-45F8-9E95-9DBBCD00E8BC}">
      <dgm:prSet/>
      <dgm:spPr/>
      <dgm:t>
        <a:bodyPr/>
        <a:lstStyle/>
        <a:p>
          <a:endParaRPr lang="sr-Latn-RS"/>
        </a:p>
      </dgm:t>
    </dgm:pt>
    <dgm:pt modelId="{DB173785-DEAA-40A6-91BF-CB61950A6CE4}" type="sibTrans" cxnId="{3003CA8A-6DE4-45F8-9E95-9DBBCD00E8BC}">
      <dgm:prSet/>
      <dgm:spPr/>
      <dgm:t>
        <a:bodyPr/>
        <a:lstStyle/>
        <a:p>
          <a:endParaRPr lang="sr-Latn-RS"/>
        </a:p>
      </dgm:t>
    </dgm:pt>
    <dgm:pt modelId="{2885F644-5E9D-46B6-8CAF-6E5B22E43DBC}">
      <dgm:prSet phldrT="[Text]"/>
      <dgm:spPr/>
      <dgm:t>
        <a:bodyPr/>
        <a:lstStyle/>
        <a:p>
          <a:r>
            <a:rPr lang="sr-Cyrl-RS" dirty="0"/>
            <a:t>Расходи за запослене </a:t>
          </a:r>
          <a:r>
            <a:rPr lang="sr-Cyrl-RS" dirty="0">
              <a:solidFill>
                <a:schemeClr val="tx1"/>
              </a:solidFill>
            </a:rPr>
            <a:t>176.628.215</a:t>
          </a:r>
          <a:r>
            <a:rPr lang="sr-Cyrl-RS" dirty="0"/>
            <a:t> динара</a:t>
          </a:r>
          <a:endParaRPr lang="sr-Latn-RS" dirty="0"/>
        </a:p>
      </dgm:t>
    </dgm:pt>
    <dgm:pt modelId="{D533F1E8-9F58-46F3-B8A8-163A0327F5DA}" type="parTrans" cxnId="{16CBEC61-89ED-4D59-A282-62F769E1908D}">
      <dgm:prSet/>
      <dgm:spPr/>
      <dgm:t>
        <a:bodyPr/>
        <a:lstStyle/>
        <a:p>
          <a:endParaRPr lang="sr-Latn-RS"/>
        </a:p>
      </dgm:t>
    </dgm:pt>
    <dgm:pt modelId="{08FEAE6E-9170-4490-9C95-2D5CA2D0B642}" type="sibTrans" cxnId="{16CBEC61-89ED-4D59-A282-62F769E1908D}">
      <dgm:prSet/>
      <dgm:spPr/>
      <dgm:t>
        <a:bodyPr/>
        <a:lstStyle/>
        <a:p>
          <a:endParaRPr lang="sr-Latn-RS"/>
        </a:p>
      </dgm:t>
    </dgm:pt>
    <dgm:pt modelId="{66BFF05E-3F6D-4EED-9D30-10583093E473}">
      <dgm:prSet phldrT="[Text]"/>
      <dgm:spPr/>
      <dgm:t>
        <a:bodyPr/>
        <a:lstStyle/>
        <a:p>
          <a:r>
            <a:rPr lang="sr-Cyrl-RS" dirty="0"/>
            <a:t>Коришћење роба и услуга 291.370.360 динара</a:t>
          </a:r>
          <a:endParaRPr lang="sr-Latn-RS" dirty="0"/>
        </a:p>
      </dgm:t>
    </dgm:pt>
    <dgm:pt modelId="{C76D26A3-42A4-45FA-AE9E-872BDE3C951D}" type="parTrans" cxnId="{D16FC27F-26CF-49E6-BB61-9DCD56E3A476}">
      <dgm:prSet/>
      <dgm:spPr/>
      <dgm:t>
        <a:bodyPr/>
        <a:lstStyle/>
        <a:p>
          <a:endParaRPr lang="sr-Latn-RS"/>
        </a:p>
      </dgm:t>
    </dgm:pt>
    <dgm:pt modelId="{348C766C-48F1-4B0B-A06E-1091D883FBD8}" type="sibTrans" cxnId="{D16FC27F-26CF-49E6-BB61-9DCD56E3A476}">
      <dgm:prSet/>
      <dgm:spPr/>
      <dgm:t>
        <a:bodyPr/>
        <a:lstStyle/>
        <a:p>
          <a:endParaRPr lang="sr-Latn-RS"/>
        </a:p>
      </dgm:t>
    </dgm:pt>
    <dgm:pt modelId="{6ADE78B8-6A90-409A-93EC-2E1018038D39}">
      <dgm:prSet phldrT="[Text]"/>
      <dgm:spPr/>
      <dgm:t>
        <a:bodyPr/>
        <a:lstStyle/>
        <a:p>
          <a:r>
            <a:rPr lang="sr-Cyrl-RS" dirty="0"/>
            <a:t>Отплата камата </a:t>
          </a:r>
          <a:r>
            <a:rPr lang="sr-Cyrl-RS" dirty="0">
              <a:solidFill>
                <a:schemeClr val="tx1"/>
              </a:solidFill>
            </a:rPr>
            <a:t>36.158</a:t>
          </a:r>
          <a:r>
            <a:rPr lang="sr-Cyrl-RS" dirty="0"/>
            <a:t> динара </a:t>
          </a:r>
          <a:endParaRPr lang="sr-Latn-RS" dirty="0"/>
        </a:p>
      </dgm:t>
    </dgm:pt>
    <dgm:pt modelId="{AE60744F-14AC-4F64-83C4-5205FA88679D}" type="parTrans" cxnId="{EAB41089-F315-4B8D-B7AC-5714AF51E9B3}">
      <dgm:prSet/>
      <dgm:spPr/>
      <dgm:t>
        <a:bodyPr/>
        <a:lstStyle/>
        <a:p>
          <a:endParaRPr lang="sr-Latn-RS"/>
        </a:p>
      </dgm:t>
    </dgm:pt>
    <dgm:pt modelId="{02410A3D-942F-454B-9780-587F226915E4}" type="sibTrans" cxnId="{EAB41089-F315-4B8D-B7AC-5714AF51E9B3}">
      <dgm:prSet/>
      <dgm:spPr/>
      <dgm:t>
        <a:bodyPr/>
        <a:lstStyle/>
        <a:p>
          <a:endParaRPr lang="sr-Latn-RS"/>
        </a:p>
      </dgm:t>
    </dgm:pt>
    <dgm:pt modelId="{6CDE4B7E-694A-4CC6-9380-C110FA4F3107}">
      <dgm:prSet phldrT="[Text]"/>
      <dgm:spPr/>
      <dgm:t>
        <a:bodyPr/>
        <a:lstStyle/>
        <a:p>
          <a:r>
            <a:rPr lang="sr-Cyrl-RS" dirty="0"/>
            <a:t>Субвенције 10.294.728</a:t>
          </a:r>
          <a:r>
            <a:rPr lang="sr-Cyrl-RS" dirty="0">
              <a:solidFill>
                <a:srgbClr val="FF0000"/>
              </a:solidFill>
            </a:rPr>
            <a:t> </a:t>
          </a:r>
          <a:r>
            <a:rPr lang="sr-Cyrl-RS" dirty="0"/>
            <a:t>динара</a:t>
          </a:r>
          <a:endParaRPr lang="sr-Latn-RS" dirty="0"/>
        </a:p>
      </dgm:t>
    </dgm:pt>
    <dgm:pt modelId="{F6B9A79C-4C1D-4A52-B265-8E3F0143E45F}" type="parTrans" cxnId="{76783F61-67EF-4F78-BF97-9BF8CB5CED0A}">
      <dgm:prSet/>
      <dgm:spPr/>
      <dgm:t>
        <a:bodyPr/>
        <a:lstStyle/>
        <a:p>
          <a:endParaRPr lang="sr-Latn-RS"/>
        </a:p>
      </dgm:t>
    </dgm:pt>
    <dgm:pt modelId="{89616386-E022-453E-A834-B06CA95E8124}" type="sibTrans" cxnId="{76783F61-67EF-4F78-BF97-9BF8CB5CED0A}">
      <dgm:prSet/>
      <dgm:spPr/>
      <dgm:t>
        <a:bodyPr/>
        <a:lstStyle/>
        <a:p>
          <a:endParaRPr lang="sr-Latn-RS"/>
        </a:p>
      </dgm:t>
    </dgm:pt>
    <dgm:pt modelId="{A7E4F091-602A-4737-8CA1-3DFC1E61B9AF}">
      <dgm:prSet phldrT="[Text]"/>
      <dgm:spPr/>
      <dgm:t>
        <a:bodyPr/>
        <a:lstStyle/>
        <a:p>
          <a:r>
            <a:rPr lang="sr-Cyrl-RS" dirty="0"/>
            <a:t>Донације, дотације и трансфери 160.830.414 динара</a:t>
          </a:r>
          <a:endParaRPr lang="sr-Latn-RS" dirty="0"/>
        </a:p>
      </dgm:t>
    </dgm:pt>
    <dgm:pt modelId="{54791C53-C18A-486B-AD6A-B58EA3B2E4EC}" type="parTrans" cxnId="{AF2685DF-4E71-4D0F-9415-6CB502DCD77E}">
      <dgm:prSet/>
      <dgm:spPr/>
      <dgm:t>
        <a:bodyPr/>
        <a:lstStyle/>
        <a:p>
          <a:endParaRPr lang="sr-Latn-RS"/>
        </a:p>
      </dgm:t>
    </dgm:pt>
    <dgm:pt modelId="{6B2E87BA-09CD-44D4-A2CB-E7F84771F039}" type="sibTrans" cxnId="{AF2685DF-4E71-4D0F-9415-6CB502DCD77E}">
      <dgm:prSet/>
      <dgm:spPr/>
      <dgm:t>
        <a:bodyPr/>
        <a:lstStyle/>
        <a:p>
          <a:endParaRPr lang="sr-Latn-RS"/>
        </a:p>
      </dgm:t>
    </dgm:pt>
    <dgm:pt modelId="{D74D097A-7206-4D6A-8D6E-A923AB420E95}">
      <dgm:prSet phldrT="[Text]"/>
      <dgm:spPr/>
      <dgm:t>
        <a:bodyPr/>
        <a:lstStyle/>
        <a:p>
          <a:r>
            <a:rPr lang="sr-Cyrl-RS" dirty="0"/>
            <a:t>Социјална заштита </a:t>
          </a:r>
          <a:r>
            <a:rPr lang="sr-Cyrl-RS" dirty="0">
              <a:solidFill>
                <a:schemeClr val="tx1"/>
              </a:solidFill>
            </a:rPr>
            <a:t>89.674.817 </a:t>
          </a:r>
          <a:r>
            <a:rPr lang="sr-Cyrl-RS" dirty="0"/>
            <a:t>динара</a:t>
          </a:r>
          <a:endParaRPr lang="sr-Latn-RS" dirty="0"/>
        </a:p>
      </dgm:t>
    </dgm:pt>
    <dgm:pt modelId="{A57142E9-F6A0-4AF0-8C02-A76885714A5D}" type="parTrans" cxnId="{D527AE9A-7BB9-4E10-A508-F823D8C489D0}">
      <dgm:prSet/>
      <dgm:spPr/>
      <dgm:t>
        <a:bodyPr/>
        <a:lstStyle/>
        <a:p>
          <a:endParaRPr lang="sr-Latn-RS"/>
        </a:p>
      </dgm:t>
    </dgm:pt>
    <dgm:pt modelId="{3A8BD741-66ED-49AE-BA0C-5557DF1FE861}" type="sibTrans" cxnId="{D527AE9A-7BB9-4E10-A508-F823D8C489D0}">
      <dgm:prSet/>
      <dgm:spPr/>
      <dgm:t>
        <a:bodyPr/>
        <a:lstStyle/>
        <a:p>
          <a:endParaRPr lang="sr-Latn-RS"/>
        </a:p>
      </dgm:t>
    </dgm:pt>
    <dgm:pt modelId="{25554638-F945-433E-8CB2-C5E67290A396}">
      <dgm:prSet phldrT="[Text]"/>
      <dgm:spPr/>
      <dgm:t>
        <a:bodyPr/>
        <a:lstStyle/>
        <a:p>
          <a:r>
            <a:rPr lang="sr-Cyrl-RS" dirty="0"/>
            <a:t>Остали расходи </a:t>
          </a:r>
          <a:r>
            <a:rPr lang="sr-Cyrl-RS" dirty="0">
              <a:solidFill>
                <a:schemeClr val="tx1"/>
              </a:solidFill>
            </a:rPr>
            <a:t>55.231.596</a:t>
          </a:r>
          <a:r>
            <a:rPr lang="sr-Cyrl-RS" dirty="0"/>
            <a:t> динара</a:t>
          </a:r>
          <a:endParaRPr lang="sr-Latn-RS" dirty="0"/>
        </a:p>
      </dgm:t>
    </dgm:pt>
    <dgm:pt modelId="{03AAF2B2-8D4E-4D7C-8F0D-98B044737E9F}" type="parTrans" cxnId="{49602602-2F55-48B2-A2B2-AF9AB75568E0}">
      <dgm:prSet/>
      <dgm:spPr/>
      <dgm:t>
        <a:bodyPr/>
        <a:lstStyle/>
        <a:p>
          <a:endParaRPr lang="sr-Latn-RS"/>
        </a:p>
      </dgm:t>
    </dgm:pt>
    <dgm:pt modelId="{CF5804E1-87A2-44DF-AE5F-825E27D96A8B}" type="sibTrans" cxnId="{49602602-2F55-48B2-A2B2-AF9AB75568E0}">
      <dgm:prSet/>
      <dgm:spPr/>
      <dgm:t>
        <a:bodyPr/>
        <a:lstStyle/>
        <a:p>
          <a:endParaRPr lang="sr-Latn-RS"/>
        </a:p>
      </dgm:t>
    </dgm:pt>
    <dgm:pt modelId="{65514349-6E86-492D-AE52-BDECF778D345}">
      <dgm:prSet phldrT="[Text]"/>
      <dgm:spPr/>
      <dgm:t>
        <a:bodyPr/>
        <a:lstStyle/>
        <a:p>
          <a:r>
            <a:rPr lang="sr-Cyrl-RS" dirty="0"/>
            <a:t>Капитални издаци </a:t>
          </a:r>
          <a:r>
            <a:rPr lang="sr-Cyrl-RS" dirty="0">
              <a:solidFill>
                <a:schemeClr val="tx1"/>
              </a:solidFill>
            </a:rPr>
            <a:t>216.404.559</a:t>
          </a:r>
          <a:r>
            <a:rPr lang="sr-Cyrl-RS" dirty="0"/>
            <a:t> динара</a:t>
          </a:r>
          <a:endParaRPr lang="sr-Latn-RS" dirty="0"/>
        </a:p>
      </dgm:t>
    </dgm:pt>
    <dgm:pt modelId="{9D13D754-8EFF-4461-87F5-0789000F4CA0}" type="parTrans" cxnId="{2FF1A183-6CB5-43CC-8F11-299D5784FBF3}">
      <dgm:prSet/>
      <dgm:spPr/>
      <dgm:t>
        <a:bodyPr/>
        <a:lstStyle/>
        <a:p>
          <a:endParaRPr lang="sr-Latn-RS"/>
        </a:p>
      </dgm:t>
    </dgm:pt>
    <dgm:pt modelId="{1C13DFA0-7027-4362-B1FB-F4C7A5444917}" type="sibTrans" cxnId="{2FF1A183-6CB5-43CC-8F11-299D5784FBF3}">
      <dgm:prSet/>
      <dgm:spPr/>
      <dgm:t>
        <a:bodyPr/>
        <a:lstStyle/>
        <a:p>
          <a:endParaRPr lang="sr-Latn-RS"/>
        </a:p>
      </dgm:t>
    </dgm:pt>
    <dgm:pt modelId="{369B0735-6149-450A-9BCB-6A2964DC18D3}">
      <dgm:prSet phldrT="[Text]"/>
      <dgm:spPr/>
      <dgm:t>
        <a:bodyPr/>
        <a:lstStyle/>
        <a:p>
          <a:r>
            <a:rPr lang="sr-Cyrl-RS" dirty="0"/>
            <a:t>Набавка финансијске имовине 20 динара</a:t>
          </a:r>
          <a:endParaRPr lang="sr-Latn-RS" dirty="0"/>
        </a:p>
      </dgm:t>
    </dgm:pt>
    <dgm:pt modelId="{84AF6784-2BA0-450D-8341-D81892AAA897}" type="parTrans" cxnId="{12B26C7F-CA61-4F40-8BA0-66A3E6E7DCF0}">
      <dgm:prSet/>
      <dgm:spPr/>
      <dgm:t>
        <a:bodyPr/>
        <a:lstStyle/>
        <a:p>
          <a:endParaRPr lang="sr-Latn-RS"/>
        </a:p>
      </dgm:t>
    </dgm:pt>
    <dgm:pt modelId="{1C216C0F-D310-4B43-AC46-0875DC93D6B6}" type="sibTrans" cxnId="{12B26C7F-CA61-4F40-8BA0-66A3E6E7DCF0}">
      <dgm:prSet/>
      <dgm:spPr/>
      <dgm:t>
        <a:bodyPr/>
        <a:lstStyle/>
        <a:p>
          <a:endParaRPr lang="sr-Latn-RS"/>
        </a:p>
      </dgm:t>
    </dgm:pt>
    <dgm:pt modelId="{96E931F0-5EFE-4E17-A815-1832C52507E3}" type="pres">
      <dgm:prSet presAssocID="{4080E6FE-75F8-455F-B00D-388A62CAD878}" presName="composite" presStyleCnt="0">
        <dgm:presLayoutVars>
          <dgm:chMax val="1"/>
          <dgm:dir/>
          <dgm:resizeHandles val="exact"/>
        </dgm:presLayoutVars>
      </dgm:prSet>
      <dgm:spPr/>
    </dgm:pt>
    <dgm:pt modelId="{6A03509E-2D2C-4701-877A-3DD8C8C452B3}" type="pres">
      <dgm:prSet presAssocID="{4080E6FE-75F8-455F-B00D-388A62CAD878}" presName="radial" presStyleCnt="0">
        <dgm:presLayoutVars>
          <dgm:animLvl val="ctr"/>
        </dgm:presLayoutVars>
      </dgm:prSet>
      <dgm:spPr/>
    </dgm:pt>
    <dgm:pt modelId="{23F30694-D224-4AFD-83D0-A9B26CD4AE63}" type="pres">
      <dgm:prSet presAssocID="{3AEAB1B5-D9EF-4981-86BF-BCD6908D01E5}" presName="centerShape" presStyleLbl="vennNode1" presStyleIdx="0" presStyleCnt="10"/>
      <dgm:spPr/>
    </dgm:pt>
    <dgm:pt modelId="{581D9C24-D691-4644-99EB-4A6B1D74C269}" type="pres">
      <dgm:prSet presAssocID="{2885F644-5E9D-46B6-8CAF-6E5B22E43DBC}" presName="node" presStyleLbl="vennNode1" presStyleIdx="1" presStyleCnt="10">
        <dgm:presLayoutVars>
          <dgm:bulletEnabled val="1"/>
        </dgm:presLayoutVars>
      </dgm:prSet>
      <dgm:spPr/>
    </dgm:pt>
    <dgm:pt modelId="{00760FBC-BB29-4E8F-A3FA-0B8C20635B76}" type="pres">
      <dgm:prSet presAssocID="{66BFF05E-3F6D-4EED-9D30-10583093E473}" presName="node" presStyleLbl="vennNode1" presStyleIdx="2" presStyleCnt="10">
        <dgm:presLayoutVars>
          <dgm:bulletEnabled val="1"/>
        </dgm:presLayoutVars>
      </dgm:prSet>
      <dgm:spPr/>
    </dgm:pt>
    <dgm:pt modelId="{6E484F8A-3CF3-4AFF-9FB8-1AE41894B273}" type="pres">
      <dgm:prSet presAssocID="{6ADE78B8-6A90-409A-93EC-2E1018038D39}" presName="node" presStyleLbl="vennNode1" presStyleIdx="3" presStyleCnt="10">
        <dgm:presLayoutVars>
          <dgm:bulletEnabled val="1"/>
        </dgm:presLayoutVars>
      </dgm:prSet>
      <dgm:spPr/>
    </dgm:pt>
    <dgm:pt modelId="{34B43685-141A-4461-AE6A-301BAC908C60}" type="pres">
      <dgm:prSet presAssocID="{6CDE4B7E-694A-4CC6-9380-C110FA4F3107}" presName="node" presStyleLbl="vennNode1" presStyleIdx="4" presStyleCnt="10">
        <dgm:presLayoutVars>
          <dgm:bulletEnabled val="1"/>
        </dgm:presLayoutVars>
      </dgm:prSet>
      <dgm:spPr/>
    </dgm:pt>
    <dgm:pt modelId="{EEF973BF-B90E-4D0F-AC07-BB28F004C6A7}" type="pres">
      <dgm:prSet presAssocID="{A7E4F091-602A-4737-8CA1-3DFC1E61B9AF}" presName="node" presStyleLbl="vennNode1" presStyleIdx="5" presStyleCnt="10">
        <dgm:presLayoutVars>
          <dgm:bulletEnabled val="1"/>
        </dgm:presLayoutVars>
      </dgm:prSet>
      <dgm:spPr/>
    </dgm:pt>
    <dgm:pt modelId="{281404DC-9187-40D0-97FF-0D818AB2F366}" type="pres">
      <dgm:prSet presAssocID="{D74D097A-7206-4D6A-8D6E-A923AB420E95}" presName="node" presStyleLbl="vennNode1" presStyleIdx="6" presStyleCnt="10">
        <dgm:presLayoutVars>
          <dgm:bulletEnabled val="1"/>
        </dgm:presLayoutVars>
      </dgm:prSet>
      <dgm:spPr/>
    </dgm:pt>
    <dgm:pt modelId="{ADDA55F8-68B2-4192-A0FF-92D5AADED3EF}" type="pres">
      <dgm:prSet presAssocID="{25554638-F945-433E-8CB2-C5E67290A396}" presName="node" presStyleLbl="vennNode1" presStyleIdx="7" presStyleCnt="10">
        <dgm:presLayoutVars>
          <dgm:bulletEnabled val="1"/>
        </dgm:presLayoutVars>
      </dgm:prSet>
      <dgm:spPr/>
    </dgm:pt>
    <dgm:pt modelId="{68D8E666-A4BC-49C9-9193-F48DBF84BB6B}" type="pres">
      <dgm:prSet presAssocID="{65514349-6E86-492D-AE52-BDECF778D345}" presName="node" presStyleLbl="vennNode1" presStyleIdx="8" presStyleCnt="10">
        <dgm:presLayoutVars>
          <dgm:bulletEnabled val="1"/>
        </dgm:presLayoutVars>
      </dgm:prSet>
      <dgm:spPr/>
    </dgm:pt>
    <dgm:pt modelId="{32B55D38-2023-4C98-82BD-8CEDFD10705F}" type="pres">
      <dgm:prSet presAssocID="{369B0735-6149-450A-9BCB-6A2964DC18D3}" presName="node" presStyleLbl="vennNode1" presStyleIdx="9" presStyleCnt="10">
        <dgm:presLayoutVars>
          <dgm:bulletEnabled val="1"/>
        </dgm:presLayoutVars>
      </dgm:prSet>
      <dgm:spPr/>
    </dgm:pt>
  </dgm:ptLst>
  <dgm:cxnLst>
    <dgm:cxn modelId="{49602602-2F55-48B2-A2B2-AF9AB75568E0}" srcId="{3AEAB1B5-D9EF-4981-86BF-BCD6908D01E5}" destId="{25554638-F945-433E-8CB2-C5E67290A396}" srcOrd="6" destOrd="0" parTransId="{03AAF2B2-8D4E-4D7C-8F0D-98B044737E9F}" sibTransId="{CF5804E1-87A2-44DF-AE5F-825E27D96A8B}"/>
    <dgm:cxn modelId="{76783F61-67EF-4F78-BF97-9BF8CB5CED0A}" srcId="{3AEAB1B5-D9EF-4981-86BF-BCD6908D01E5}" destId="{6CDE4B7E-694A-4CC6-9380-C110FA4F3107}" srcOrd="3" destOrd="0" parTransId="{F6B9A79C-4C1D-4A52-B265-8E3F0143E45F}" sibTransId="{89616386-E022-453E-A834-B06CA95E8124}"/>
    <dgm:cxn modelId="{16CBEC61-89ED-4D59-A282-62F769E1908D}" srcId="{3AEAB1B5-D9EF-4981-86BF-BCD6908D01E5}" destId="{2885F644-5E9D-46B6-8CAF-6E5B22E43DBC}" srcOrd="0" destOrd="0" parTransId="{D533F1E8-9F58-46F3-B8A8-163A0327F5DA}" sibTransId="{08FEAE6E-9170-4490-9C95-2D5CA2D0B642}"/>
    <dgm:cxn modelId="{9EE03477-8930-4F7D-AAF4-D9C901C7FA03}" type="presOf" srcId="{3AEAB1B5-D9EF-4981-86BF-BCD6908D01E5}" destId="{23F30694-D224-4AFD-83D0-A9B26CD4AE63}" srcOrd="0" destOrd="0" presId="urn:microsoft.com/office/officeart/2005/8/layout/radial3"/>
    <dgm:cxn modelId="{12B26C7F-CA61-4F40-8BA0-66A3E6E7DCF0}" srcId="{3AEAB1B5-D9EF-4981-86BF-BCD6908D01E5}" destId="{369B0735-6149-450A-9BCB-6A2964DC18D3}" srcOrd="8" destOrd="0" parTransId="{84AF6784-2BA0-450D-8341-D81892AAA897}" sibTransId="{1C216C0F-D310-4B43-AC46-0875DC93D6B6}"/>
    <dgm:cxn modelId="{D16FC27F-26CF-49E6-BB61-9DCD56E3A476}" srcId="{3AEAB1B5-D9EF-4981-86BF-BCD6908D01E5}" destId="{66BFF05E-3F6D-4EED-9D30-10583093E473}" srcOrd="1" destOrd="0" parTransId="{C76D26A3-42A4-45FA-AE9E-872BDE3C951D}" sibTransId="{348C766C-48F1-4B0B-A06E-1091D883FBD8}"/>
    <dgm:cxn modelId="{2FF1A183-6CB5-43CC-8F11-299D5784FBF3}" srcId="{3AEAB1B5-D9EF-4981-86BF-BCD6908D01E5}" destId="{65514349-6E86-492D-AE52-BDECF778D345}" srcOrd="7" destOrd="0" parTransId="{9D13D754-8EFF-4461-87F5-0789000F4CA0}" sibTransId="{1C13DFA0-7027-4362-B1FB-F4C7A5444917}"/>
    <dgm:cxn modelId="{EAB41089-F315-4B8D-B7AC-5714AF51E9B3}" srcId="{3AEAB1B5-D9EF-4981-86BF-BCD6908D01E5}" destId="{6ADE78B8-6A90-409A-93EC-2E1018038D39}" srcOrd="2" destOrd="0" parTransId="{AE60744F-14AC-4F64-83C4-5205FA88679D}" sibTransId="{02410A3D-942F-454B-9780-587F226915E4}"/>
    <dgm:cxn modelId="{88FB1B89-2553-4EAA-99DF-5E5B0B404190}" type="presOf" srcId="{6CDE4B7E-694A-4CC6-9380-C110FA4F3107}" destId="{34B43685-141A-4461-AE6A-301BAC908C60}" srcOrd="0" destOrd="0" presId="urn:microsoft.com/office/officeart/2005/8/layout/radial3"/>
    <dgm:cxn modelId="{3003CA8A-6DE4-45F8-9E95-9DBBCD00E8BC}" srcId="{4080E6FE-75F8-455F-B00D-388A62CAD878}" destId="{3AEAB1B5-D9EF-4981-86BF-BCD6908D01E5}" srcOrd="0" destOrd="0" parTransId="{9B790053-042C-4178-B099-0AA1E213BC4B}" sibTransId="{DB173785-DEAA-40A6-91BF-CB61950A6CE4}"/>
    <dgm:cxn modelId="{D527AE9A-7BB9-4E10-A508-F823D8C489D0}" srcId="{3AEAB1B5-D9EF-4981-86BF-BCD6908D01E5}" destId="{D74D097A-7206-4D6A-8D6E-A923AB420E95}" srcOrd="5" destOrd="0" parTransId="{A57142E9-F6A0-4AF0-8C02-A76885714A5D}" sibTransId="{3A8BD741-66ED-49AE-BA0C-5557DF1FE861}"/>
    <dgm:cxn modelId="{BD5519AF-09E4-440A-9BFE-988528E88698}" type="presOf" srcId="{D74D097A-7206-4D6A-8D6E-A923AB420E95}" destId="{281404DC-9187-40D0-97FF-0D818AB2F366}" srcOrd="0" destOrd="0" presId="urn:microsoft.com/office/officeart/2005/8/layout/radial3"/>
    <dgm:cxn modelId="{AF971DB3-EEE9-4A9D-954B-59C68EB6A98A}" type="presOf" srcId="{A7E4F091-602A-4737-8CA1-3DFC1E61B9AF}" destId="{EEF973BF-B90E-4D0F-AC07-BB28F004C6A7}" srcOrd="0" destOrd="0" presId="urn:microsoft.com/office/officeart/2005/8/layout/radial3"/>
    <dgm:cxn modelId="{8191F8B5-047B-4ACB-927F-9C694E16DDCB}" type="presOf" srcId="{65514349-6E86-492D-AE52-BDECF778D345}" destId="{68D8E666-A4BC-49C9-9193-F48DBF84BB6B}" srcOrd="0" destOrd="0" presId="urn:microsoft.com/office/officeart/2005/8/layout/radial3"/>
    <dgm:cxn modelId="{B10F84B9-0FD7-4FCF-9672-1AE8EEBAEB48}" type="presOf" srcId="{25554638-F945-433E-8CB2-C5E67290A396}" destId="{ADDA55F8-68B2-4192-A0FF-92D5AADED3EF}" srcOrd="0" destOrd="0" presId="urn:microsoft.com/office/officeart/2005/8/layout/radial3"/>
    <dgm:cxn modelId="{16422BBA-81AC-45CB-9E77-077D6EBD64D8}" type="presOf" srcId="{369B0735-6149-450A-9BCB-6A2964DC18D3}" destId="{32B55D38-2023-4C98-82BD-8CEDFD10705F}" srcOrd="0" destOrd="0" presId="urn:microsoft.com/office/officeart/2005/8/layout/radial3"/>
    <dgm:cxn modelId="{929135D5-DEFC-46C5-A4EA-12DA9F9CA754}" type="presOf" srcId="{2885F644-5E9D-46B6-8CAF-6E5B22E43DBC}" destId="{581D9C24-D691-4644-99EB-4A6B1D74C269}" srcOrd="0" destOrd="0" presId="urn:microsoft.com/office/officeart/2005/8/layout/radial3"/>
    <dgm:cxn modelId="{E64822DD-F712-429B-B727-3A02EE06E13F}" type="presOf" srcId="{6ADE78B8-6A90-409A-93EC-2E1018038D39}" destId="{6E484F8A-3CF3-4AFF-9FB8-1AE41894B273}" srcOrd="0" destOrd="0" presId="urn:microsoft.com/office/officeart/2005/8/layout/radial3"/>
    <dgm:cxn modelId="{A7DB6ADF-7D33-4806-87D0-F12847C0E271}" type="presOf" srcId="{4080E6FE-75F8-455F-B00D-388A62CAD878}" destId="{96E931F0-5EFE-4E17-A815-1832C52507E3}" srcOrd="0" destOrd="0" presId="urn:microsoft.com/office/officeart/2005/8/layout/radial3"/>
    <dgm:cxn modelId="{AF2685DF-4E71-4D0F-9415-6CB502DCD77E}" srcId="{3AEAB1B5-D9EF-4981-86BF-BCD6908D01E5}" destId="{A7E4F091-602A-4737-8CA1-3DFC1E61B9AF}" srcOrd="4" destOrd="0" parTransId="{54791C53-C18A-486B-AD6A-B58EA3B2E4EC}" sibTransId="{6B2E87BA-09CD-44D4-A2CB-E7F84771F039}"/>
    <dgm:cxn modelId="{0047E1F0-65B3-4F3B-9730-B9171373FF2C}" type="presOf" srcId="{66BFF05E-3F6D-4EED-9D30-10583093E473}" destId="{00760FBC-BB29-4E8F-A3FA-0B8C20635B76}" srcOrd="0" destOrd="0" presId="urn:microsoft.com/office/officeart/2005/8/layout/radial3"/>
    <dgm:cxn modelId="{AC98B054-7092-4D8B-BD32-09C32F53D2EC}" type="presParOf" srcId="{96E931F0-5EFE-4E17-A815-1832C52507E3}" destId="{6A03509E-2D2C-4701-877A-3DD8C8C452B3}" srcOrd="0" destOrd="0" presId="urn:microsoft.com/office/officeart/2005/8/layout/radial3"/>
    <dgm:cxn modelId="{FF57B3A6-E339-464B-A608-BAA1E3CD2BB6}" type="presParOf" srcId="{6A03509E-2D2C-4701-877A-3DD8C8C452B3}" destId="{23F30694-D224-4AFD-83D0-A9B26CD4AE63}" srcOrd="0" destOrd="0" presId="urn:microsoft.com/office/officeart/2005/8/layout/radial3"/>
    <dgm:cxn modelId="{D58B5F47-DFB5-4FE4-A060-4178DC541561}" type="presParOf" srcId="{6A03509E-2D2C-4701-877A-3DD8C8C452B3}" destId="{581D9C24-D691-4644-99EB-4A6B1D74C269}" srcOrd="1" destOrd="0" presId="urn:microsoft.com/office/officeart/2005/8/layout/radial3"/>
    <dgm:cxn modelId="{56D9B212-8BC2-4948-86A6-CF8579B820C7}" type="presParOf" srcId="{6A03509E-2D2C-4701-877A-3DD8C8C452B3}" destId="{00760FBC-BB29-4E8F-A3FA-0B8C20635B76}" srcOrd="2" destOrd="0" presId="urn:microsoft.com/office/officeart/2005/8/layout/radial3"/>
    <dgm:cxn modelId="{D0C7A3AB-50F7-48AF-99CE-641AD33B2D0D}" type="presParOf" srcId="{6A03509E-2D2C-4701-877A-3DD8C8C452B3}" destId="{6E484F8A-3CF3-4AFF-9FB8-1AE41894B273}" srcOrd="3" destOrd="0" presId="urn:microsoft.com/office/officeart/2005/8/layout/radial3"/>
    <dgm:cxn modelId="{BE06B7FE-A648-498D-81D2-75F3B296AB16}" type="presParOf" srcId="{6A03509E-2D2C-4701-877A-3DD8C8C452B3}" destId="{34B43685-141A-4461-AE6A-301BAC908C60}" srcOrd="4" destOrd="0" presId="urn:microsoft.com/office/officeart/2005/8/layout/radial3"/>
    <dgm:cxn modelId="{32F88B08-7BD0-4127-9E14-7398407FFCE9}" type="presParOf" srcId="{6A03509E-2D2C-4701-877A-3DD8C8C452B3}" destId="{EEF973BF-B90E-4D0F-AC07-BB28F004C6A7}" srcOrd="5" destOrd="0" presId="urn:microsoft.com/office/officeart/2005/8/layout/radial3"/>
    <dgm:cxn modelId="{5AD81E39-7627-4175-B642-6A9D4809AD7F}" type="presParOf" srcId="{6A03509E-2D2C-4701-877A-3DD8C8C452B3}" destId="{281404DC-9187-40D0-97FF-0D818AB2F366}" srcOrd="6" destOrd="0" presId="urn:microsoft.com/office/officeart/2005/8/layout/radial3"/>
    <dgm:cxn modelId="{4162099C-ED6A-4DC2-90CD-57057E83C620}" type="presParOf" srcId="{6A03509E-2D2C-4701-877A-3DD8C8C452B3}" destId="{ADDA55F8-68B2-4192-A0FF-92D5AADED3EF}" srcOrd="7" destOrd="0" presId="urn:microsoft.com/office/officeart/2005/8/layout/radial3"/>
    <dgm:cxn modelId="{B05B0BCB-BCC2-45B0-8800-5DB2D7671FBB}" type="presParOf" srcId="{6A03509E-2D2C-4701-877A-3DD8C8C452B3}" destId="{68D8E666-A4BC-49C9-9193-F48DBF84BB6B}" srcOrd="8" destOrd="0" presId="urn:microsoft.com/office/officeart/2005/8/layout/radial3"/>
    <dgm:cxn modelId="{ECE4FD92-2D3E-4191-BC51-AF640C617D56}" type="presParOf" srcId="{6A03509E-2D2C-4701-877A-3DD8C8C452B3}" destId="{32B55D38-2023-4C98-82BD-8CEDFD10705F}" srcOrd="9"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0F709-AB07-42B9-B8EB-1B2E8746EE72}">
      <dsp:nvSpPr>
        <dsp:cNvPr id="0" name=""/>
        <dsp:cNvSpPr/>
      </dsp:nvSpPr>
      <dsp:spPr>
        <a:xfrm>
          <a:off x="3088152" y="1007733"/>
          <a:ext cx="2510494" cy="251049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sr-Cyrl-RS" sz="2200" kern="1200" dirty="0"/>
            <a:t>Укупно остварени приходи и примања 979.860.455 динара</a:t>
          </a:r>
          <a:endParaRPr lang="sr-Latn-RS" sz="2200" kern="1200" dirty="0"/>
        </a:p>
      </dsp:txBody>
      <dsp:txXfrm>
        <a:off x="3455805" y="1375386"/>
        <a:ext cx="1775188" cy="1775188"/>
      </dsp:txXfrm>
    </dsp:sp>
    <dsp:sp modelId="{1E48DC28-EBDC-4BE0-9094-D51E4D1A8576}">
      <dsp:nvSpPr>
        <dsp:cNvPr id="0" name=""/>
        <dsp:cNvSpPr/>
      </dsp:nvSpPr>
      <dsp:spPr>
        <a:xfrm>
          <a:off x="3715776" y="448"/>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Приходи од пореза 504.524.367 динара</a:t>
          </a:r>
          <a:endParaRPr lang="sr-Latn-RS" sz="900" kern="1200" dirty="0"/>
        </a:p>
      </dsp:txBody>
      <dsp:txXfrm>
        <a:off x="3899603" y="184275"/>
        <a:ext cx="887593" cy="887593"/>
      </dsp:txXfrm>
    </dsp:sp>
    <dsp:sp modelId="{EB89CB60-213E-431F-B611-84321B4647B1}">
      <dsp:nvSpPr>
        <dsp:cNvPr id="0" name=""/>
        <dsp:cNvSpPr/>
      </dsp:nvSpPr>
      <dsp:spPr>
        <a:xfrm>
          <a:off x="5131649" y="817902"/>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Дотације и трансфери 303.042.094 динара</a:t>
          </a:r>
          <a:endParaRPr lang="sr-Latn-RS" sz="900" kern="1200" dirty="0"/>
        </a:p>
      </dsp:txBody>
      <dsp:txXfrm>
        <a:off x="5315476" y="1001729"/>
        <a:ext cx="887593" cy="887593"/>
      </dsp:txXfrm>
    </dsp:sp>
    <dsp:sp modelId="{5E756D5E-9AFF-4693-AE03-CDC062CA5968}">
      <dsp:nvSpPr>
        <dsp:cNvPr id="0" name=""/>
        <dsp:cNvSpPr/>
      </dsp:nvSpPr>
      <dsp:spPr>
        <a:xfrm>
          <a:off x="5131649" y="2452811"/>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Други приходи </a:t>
          </a:r>
          <a:r>
            <a:rPr lang="sr-Cyrl-RS" sz="900" kern="1200" dirty="0">
              <a:solidFill>
                <a:srgbClr val="FF0000"/>
              </a:solidFill>
            </a:rPr>
            <a:t> </a:t>
          </a:r>
          <a:r>
            <a:rPr lang="sr-Cyrl-RS" sz="900" kern="1200" dirty="0">
              <a:solidFill>
                <a:schemeClr val="tx1"/>
              </a:solidFill>
            </a:rPr>
            <a:t>153.528.679 </a:t>
          </a:r>
          <a:r>
            <a:rPr lang="sr-Cyrl-RS" sz="900" kern="1200" dirty="0"/>
            <a:t>динара</a:t>
          </a:r>
          <a:endParaRPr lang="sr-Latn-RS" sz="900" kern="1200" dirty="0"/>
        </a:p>
      </dsp:txBody>
      <dsp:txXfrm>
        <a:off x="5315476" y="2636638"/>
        <a:ext cx="887593" cy="887593"/>
      </dsp:txXfrm>
    </dsp:sp>
    <dsp:sp modelId="{6E2D8596-3A8B-4B87-841E-D772DEAFF40C}">
      <dsp:nvSpPr>
        <dsp:cNvPr id="0" name=""/>
        <dsp:cNvSpPr/>
      </dsp:nvSpPr>
      <dsp:spPr>
        <a:xfrm>
          <a:off x="3715776" y="3270266"/>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Примања од продаје нефинансијеске имовине </a:t>
          </a:r>
          <a:r>
            <a:rPr lang="sr-Cyrl-RS" sz="900" kern="1200" dirty="0">
              <a:solidFill>
                <a:schemeClr val="tx1"/>
              </a:solidFill>
            </a:rPr>
            <a:t>13.839.633 </a:t>
          </a:r>
          <a:r>
            <a:rPr lang="sr-Cyrl-RS" sz="900" kern="1200" dirty="0"/>
            <a:t>динара</a:t>
          </a:r>
          <a:endParaRPr lang="sr-Latn-RS" sz="900" kern="1200" dirty="0"/>
        </a:p>
      </dsp:txBody>
      <dsp:txXfrm>
        <a:off x="3899603" y="3454093"/>
        <a:ext cx="887593" cy="887593"/>
      </dsp:txXfrm>
    </dsp:sp>
    <dsp:sp modelId="{D87C8F6A-22E8-4CA1-A551-C282CE3CC8A2}">
      <dsp:nvSpPr>
        <dsp:cNvPr id="0" name=""/>
        <dsp:cNvSpPr/>
      </dsp:nvSpPr>
      <dsp:spPr>
        <a:xfrm>
          <a:off x="2271429" y="2477621"/>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Примања од продаје финансијске имовине </a:t>
          </a:r>
          <a:r>
            <a:rPr lang="sr-Cyrl-RS" sz="900" kern="1200" dirty="0">
              <a:solidFill>
                <a:schemeClr val="tx1"/>
              </a:solidFill>
            </a:rPr>
            <a:t>1.287.304 </a:t>
          </a:r>
          <a:r>
            <a:rPr lang="sr-Cyrl-RS" sz="900" kern="1200" dirty="0"/>
            <a:t>динара</a:t>
          </a:r>
          <a:endParaRPr lang="sr-Latn-RS" sz="900" kern="1200" dirty="0"/>
        </a:p>
      </dsp:txBody>
      <dsp:txXfrm>
        <a:off x="2455256" y="2661448"/>
        <a:ext cx="887593" cy="887593"/>
      </dsp:txXfrm>
    </dsp:sp>
    <dsp:sp modelId="{4EA1A295-1EDC-4064-B557-66F8000DB0EC}">
      <dsp:nvSpPr>
        <dsp:cNvPr id="0" name=""/>
        <dsp:cNvSpPr/>
      </dsp:nvSpPr>
      <dsp:spPr>
        <a:xfrm>
          <a:off x="2299903" y="817902"/>
          <a:ext cx="1255247" cy="12552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Меморандумске ставке </a:t>
          </a:r>
          <a:r>
            <a:rPr lang="sr-Cyrl-RS" sz="900" kern="1200" dirty="0">
              <a:solidFill>
                <a:schemeClr val="tx1"/>
              </a:solidFill>
            </a:rPr>
            <a:t>3.638.378</a:t>
          </a:r>
          <a:r>
            <a:rPr lang="sr-Cyrl-RS" sz="900" kern="1200" dirty="0">
              <a:solidFill>
                <a:srgbClr val="FF0000"/>
              </a:solidFill>
            </a:rPr>
            <a:t> </a:t>
          </a:r>
          <a:r>
            <a:rPr lang="sr-Cyrl-RS" sz="900" kern="1200" dirty="0"/>
            <a:t>динара</a:t>
          </a:r>
          <a:endParaRPr lang="sr-Latn-RS" sz="900" kern="1200" dirty="0"/>
        </a:p>
      </dsp:txBody>
      <dsp:txXfrm>
        <a:off x="2483730" y="1001729"/>
        <a:ext cx="887593" cy="887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F30694-D224-4AFD-83D0-A9B26CD4AE63}">
      <dsp:nvSpPr>
        <dsp:cNvPr id="0" name=""/>
        <dsp:cNvSpPr/>
      </dsp:nvSpPr>
      <dsp:spPr>
        <a:xfrm>
          <a:off x="3074893" y="1044333"/>
          <a:ext cx="2537013" cy="253701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sr-Cyrl-RS" sz="2000" kern="1200" dirty="0"/>
            <a:t>Укупно извршени расходи и издаци износе 1.000.470.868 динара</a:t>
          </a:r>
          <a:endParaRPr lang="sr-Latn-RS" sz="2000" kern="1200" dirty="0"/>
        </a:p>
      </dsp:txBody>
      <dsp:txXfrm>
        <a:off x="3446430" y="1415870"/>
        <a:ext cx="1793939" cy="1793939"/>
      </dsp:txXfrm>
    </dsp:sp>
    <dsp:sp modelId="{581D9C24-D691-4644-99EB-4A6B1D74C269}">
      <dsp:nvSpPr>
        <dsp:cNvPr id="0" name=""/>
        <dsp:cNvSpPr/>
      </dsp:nvSpPr>
      <dsp:spPr>
        <a:xfrm>
          <a:off x="3709146" y="25085"/>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Расходи за запослене </a:t>
          </a:r>
          <a:r>
            <a:rPr lang="sr-Cyrl-RS" sz="1100" kern="1200" dirty="0">
              <a:solidFill>
                <a:schemeClr val="tx1"/>
              </a:solidFill>
            </a:rPr>
            <a:t>176.628.215</a:t>
          </a:r>
          <a:r>
            <a:rPr lang="sr-Cyrl-RS" sz="1100" kern="1200" dirty="0"/>
            <a:t> динара</a:t>
          </a:r>
          <a:endParaRPr lang="sr-Latn-RS" sz="1100" kern="1200" dirty="0"/>
        </a:p>
      </dsp:txBody>
      <dsp:txXfrm>
        <a:off x="3894914" y="210853"/>
        <a:ext cx="896970" cy="896970"/>
      </dsp:txXfrm>
    </dsp:sp>
    <dsp:sp modelId="{00760FBC-BB29-4E8F-A3FA-0B8C20635B76}">
      <dsp:nvSpPr>
        <dsp:cNvPr id="0" name=""/>
        <dsp:cNvSpPr/>
      </dsp:nvSpPr>
      <dsp:spPr>
        <a:xfrm>
          <a:off x="4771996" y="411931"/>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Коришћење роба и услуга 291.370.360 динара</a:t>
          </a:r>
          <a:endParaRPr lang="sr-Latn-RS" sz="1100" kern="1200" dirty="0"/>
        </a:p>
      </dsp:txBody>
      <dsp:txXfrm>
        <a:off x="4957764" y="597699"/>
        <a:ext cx="896970" cy="896970"/>
      </dsp:txXfrm>
    </dsp:sp>
    <dsp:sp modelId="{6E484F8A-3CF3-4AFF-9FB8-1AE41894B273}">
      <dsp:nvSpPr>
        <dsp:cNvPr id="0" name=""/>
        <dsp:cNvSpPr/>
      </dsp:nvSpPr>
      <dsp:spPr>
        <a:xfrm>
          <a:off x="5337527" y="1391459"/>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Отплата камата </a:t>
          </a:r>
          <a:r>
            <a:rPr lang="sr-Cyrl-RS" sz="1100" kern="1200" dirty="0">
              <a:solidFill>
                <a:schemeClr val="tx1"/>
              </a:solidFill>
            </a:rPr>
            <a:t>36.158</a:t>
          </a:r>
          <a:r>
            <a:rPr lang="sr-Cyrl-RS" sz="1100" kern="1200" dirty="0"/>
            <a:t> динара </a:t>
          </a:r>
          <a:endParaRPr lang="sr-Latn-RS" sz="1100" kern="1200" dirty="0"/>
        </a:p>
      </dsp:txBody>
      <dsp:txXfrm>
        <a:off x="5523295" y="1577227"/>
        <a:ext cx="896970" cy="896970"/>
      </dsp:txXfrm>
    </dsp:sp>
    <dsp:sp modelId="{34B43685-141A-4461-AE6A-301BAC908C60}">
      <dsp:nvSpPr>
        <dsp:cNvPr id="0" name=""/>
        <dsp:cNvSpPr/>
      </dsp:nvSpPr>
      <dsp:spPr>
        <a:xfrm>
          <a:off x="5141120" y="2505337"/>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Субвенције 10.294.728</a:t>
          </a:r>
          <a:r>
            <a:rPr lang="sr-Cyrl-RS" sz="1100" kern="1200" dirty="0">
              <a:solidFill>
                <a:srgbClr val="FF0000"/>
              </a:solidFill>
            </a:rPr>
            <a:t> </a:t>
          </a:r>
          <a:r>
            <a:rPr lang="sr-Cyrl-RS" sz="1100" kern="1200" dirty="0"/>
            <a:t>динара</a:t>
          </a:r>
          <a:endParaRPr lang="sr-Latn-RS" sz="1100" kern="1200" dirty="0"/>
        </a:p>
      </dsp:txBody>
      <dsp:txXfrm>
        <a:off x="5326888" y="2691105"/>
        <a:ext cx="896970" cy="896970"/>
      </dsp:txXfrm>
    </dsp:sp>
    <dsp:sp modelId="{EEF973BF-B90E-4D0F-AC07-BB28F004C6A7}">
      <dsp:nvSpPr>
        <dsp:cNvPr id="0" name=""/>
        <dsp:cNvSpPr/>
      </dsp:nvSpPr>
      <dsp:spPr>
        <a:xfrm>
          <a:off x="4274677" y="3232369"/>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Донације, дотације и трансфери 160.830.414 динара</a:t>
          </a:r>
          <a:endParaRPr lang="sr-Latn-RS" sz="1100" kern="1200" dirty="0"/>
        </a:p>
      </dsp:txBody>
      <dsp:txXfrm>
        <a:off x="4460445" y="3418137"/>
        <a:ext cx="896970" cy="896970"/>
      </dsp:txXfrm>
    </dsp:sp>
    <dsp:sp modelId="{281404DC-9187-40D0-97FF-0D818AB2F366}">
      <dsp:nvSpPr>
        <dsp:cNvPr id="0" name=""/>
        <dsp:cNvSpPr/>
      </dsp:nvSpPr>
      <dsp:spPr>
        <a:xfrm>
          <a:off x="3143615" y="3232369"/>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Социјална заштита </a:t>
          </a:r>
          <a:r>
            <a:rPr lang="sr-Cyrl-RS" sz="1100" kern="1200" dirty="0">
              <a:solidFill>
                <a:schemeClr val="tx1"/>
              </a:solidFill>
            </a:rPr>
            <a:t>89.674.817 </a:t>
          </a:r>
          <a:r>
            <a:rPr lang="sr-Cyrl-RS" sz="1100" kern="1200" dirty="0"/>
            <a:t>динара</a:t>
          </a:r>
          <a:endParaRPr lang="sr-Latn-RS" sz="1100" kern="1200" dirty="0"/>
        </a:p>
      </dsp:txBody>
      <dsp:txXfrm>
        <a:off x="3329383" y="3418137"/>
        <a:ext cx="896970" cy="896970"/>
      </dsp:txXfrm>
    </dsp:sp>
    <dsp:sp modelId="{ADDA55F8-68B2-4192-A0FF-92D5AADED3EF}">
      <dsp:nvSpPr>
        <dsp:cNvPr id="0" name=""/>
        <dsp:cNvSpPr/>
      </dsp:nvSpPr>
      <dsp:spPr>
        <a:xfrm>
          <a:off x="2277172" y="2505337"/>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Остали расходи </a:t>
          </a:r>
          <a:r>
            <a:rPr lang="sr-Cyrl-RS" sz="1100" kern="1200" dirty="0">
              <a:solidFill>
                <a:schemeClr val="tx1"/>
              </a:solidFill>
            </a:rPr>
            <a:t>55.231.596</a:t>
          </a:r>
          <a:r>
            <a:rPr lang="sr-Cyrl-RS" sz="1100" kern="1200" dirty="0"/>
            <a:t> динара</a:t>
          </a:r>
          <a:endParaRPr lang="sr-Latn-RS" sz="1100" kern="1200" dirty="0"/>
        </a:p>
      </dsp:txBody>
      <dsp:txXfrm>
        <a:off x="2462940" y="2691105"/>
        <a:ext cx="896970" cy="896970"/>
      </dsp:txXfrm>
    </dsp:sp>
    <dsp:sp modelId="{68D8E666-A4BC-49C9-9193-F48DBF84BB6B}">
      <dsp:nvSpPr>
        <dsp:cNvPr id="0" name=""/>
        <dsp:cNvSpPr/>
      </dsp:nvSpPr>
      <dsp:spPr>
        <a:xfrm>
          <a:off x="2080765" y="1391459"/>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Капитални издаци </a:t>
          </a:r>
          <a:r>
            <a:rPr lang="sr-Cyrl-RS" sz="1100" kern="1200" dirty="0">
              <a:solidFill>
                <a:schemeClr val="tx1"/>
              </a:solidFill>
            </a:rPr>
            <a:t>216.404.559</a:t>
          </a:r>
          <a:r>
            <a:rPr lang="sr-Cyrl-RS" sz="1100" kern="1200" dirty="0"/>
            <a:t> динара</a:t>
          </a:r>
          <a:endParaRPr lang="sr-Latn-RS" sz="1100" kern="1200" dirty="0"/>
        </a:p>
      </dsp:txBody>
      <dsp:txXfrm>
        <a:off x="2266533" y="1577227"/>
        <a:ext cx="896970" cy="896970"/>
      </dsp:txXfrm>
    </dsp:sp>
    <dsp:sp modelId="{32B55D38-2023-4C98-82BD-8CEDFD10705F}">
      <dsp:nvSpPr>
        <dsp:cNvPr id="0" name=""/>
        <dsp:cNvSpPr/>
      </dsp:nvSpPr>
      <dsp:spPr>
        <a:xfrm>
          <a:off x="2646296" y="411931"/>
          <a:ext cx="1268506" cy="126850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sr-Cyrl-RS" sz="1100" kern="1200" dirty="0"/>
            <a:t>Набавка финансијске имовине 20 динара</a:t>
          </a:r>
          <a:endParaRPr lang="sr-Latn-RS" sz="1100" kern="1200" dirty="0"/>
        </a:p>
      </dsp:txBody>
      <dsp:txXfrm>
        <a:off x="2832064" y="597699"/>
        <a:ext cx="896970" cy="896970"/>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a:t>Click to edit Master title style</a:t>
            </a:r>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1D8BD707-D9CF-40AE-B4C6-C98DA3205C09}" type="datetimeFigureOut">
              <a:rPr lang="en-US" smtClean="0"/>
              <a:pPr/>
              <a:t>7/23/2019</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7/23/2019</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7/23/2019</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a:t>Click to edit Master title style</a:t>
            </a:r>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7/23/2019</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1D8BD707-D9CF-40AE-B4C6-C98DA3205C09}" type="datetimeFigureOut">
              <a:rPr lang="en-US" smtClean="0"/>
              <a:pPr/>
              <a:t>7/23/2019</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7/23/2019</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7/23/2019</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7/23/2019</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7/23/2019</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1066801"/>
            <a:ext cx="5486400" cy="2286000"/>
          </a:xfrm>
        </p:spPr>
        <p:txBody>
          <a:bodyPr>
            <a:normAutofit/>
          </a:bodyPr>
          <a:lstStyle/>
          <a:p>
            <a:pPr algn="ctr"/>
            <a:r>
              <a:rPr lang="sr-Cyrl-RS" dirty="0"/>
              <a:t> </a:t>
            </a:r>
            <a:endParaRPr lang="en-US" dirty="0"/>
          </a:p>
        </p:txBody>
      </p:sp>
      <p:sp>
        <p:nvSpPr>
          <p:cNvPr id="2" name="Content Placeholder 1"/>
          <p:cNvSpPr>
            <a:spLocks noGrp="1"/>
          </p:cNvSpPr>
          <p:nvPr>
            <p:ph idx="1"/>
          </p:nvPr>
        </p:nvSpPr>
        <p:spPr>
          <a:xfrm>
            <a:off x="2133600" y="1066800"/>
            <a:ext cx="5486399" cy="2869147"/>
          </a:xfrm>
        </p:spPr>
        <p:txBody>
          <a:bodyPr>
            <a:normAutofit/>
          </a:bodyPr>
          <a:lstStyle/>
          <a:p>
            <a:pPr marL="342202" lvl="2" indent="0" algn="ctr">
              <a:buNone/>
            </a:pPr>
            <a:r>
              <a:rPr lang="ru-RU" sz="3600" b="1" dirty="0"/>
              <a:t>ОПШТИНА КОВИН </a:t>
            </a:r>
          </a:p>
          <a:p>
            <a:pPr marL="342202" lvl="2" indent="0" algn="ctr">
              <a:buNone/>
            </a:pPr>
            <a:r>
              <a:rPr lang="ru-RU" sz="2400" b="1" dirty="0"/>
              <a:t>ГРАЂАНСКИ ВОДИЧ</a:t>
            </a:r>
          </a:p>
          <a:p>
            <a:pPr marL="342202" lvl="2" indent="0" algn="ctr">
              <a:buNone/>
            </a:pPr>
            <a:r>
              <a:rPr lang="ru-RU" sz="2400" b="1" dirty="0"/>
              <a:t> КРОЗ ОДЛУКУ О ЗАВРШНОМ РАЧУНУ БУЏЕТА  ЗА 2018 ГОДИНУ</a:t>
            </a:r>
          </a:p>
          <a:p>
            <a:pPr marL="342202" lvl="2" indent="0" algn="ctr">
              <a:buNone/>
            </a:pPr>
            <a:endParaRPr lang="ru-RU" dirty="0"/>
          </a:p>
          <a:p>
            <a:pPr marL="342202" lvl="2" indent="0" algn="ctr">
              <a:buNone/>
            </a:pPr>
            <a:endParaRPr lang="sr-Latn-R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1873577" cy="1828800"/>
          </a:xfrm>
          <a:prstGeom prst="ellipse">
            <a:avLst/>
          </a:prstGeom>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276600"/>
            <a:ext cx="4572000" cy="325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sr-Cyrl-RS" sz="2800" dirty="0"/>
              <a:t>ИЗВРШЕЊЕ РАСХОДА И ИЗДАТАКА У ОДНОСУ НА ПЛАН</a:t>
            </a:r>
            <a:endParaRPr lang="sr-Latn-RS" sz="2800" dirty="0"/>
          </a:p>
        </p:txBody>
      </p:sp>
      <p:graphicFrame>
        <p:nvGraphicFramePr>
          <p:cNvPr id="12" name="Content Placeholder 11">
            <a:extLst>
              <a:ext uri="{FF2B5EF4-FFF2-40B4-BE49-F238E27FC236}">
                <a16:creationId xmlns:a16="http://schemas.microsoft.com/office/drawing/2014/main" id="{A075F6CB-328C-4702-A975-F9083C9F0E13}"/>
              </a:ext>
            </a:extLst>
          </p:cNvPr>
          <p:cNvGraphicFramePr>
            <a:graphicFrameLocks noGrp="1"/>
          </p:cNvGraphicFramePr>
          <p:nvPr>
            <p:ph idx="1"/>
            <p:extLst>
              <p:ext uri="{D42A27DB-BD31-4B8C-83A1-F6EECF244321}">
                <p14:modId xmlns:p14="http://schemas.microsoft.com/office/powerpoint/2010/main" val="2008483263"/>
              </p:ext>
            </p:extLst>
          </p:nvPr>
        </p:nvGraphicFramePr>
        <p:xfrm>
          <a:off x="304800" y="1554162"/>
          <a:ext cx="8686800" cy="47704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95310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t>ПРЕГЛЕД ИЗВРШЕЊА ПО КОРИСНИЦИМА</a:t>
            </a:r>
            <a:endParaRPr lang="sr-Latn-CS" dirty="0"/>
          </a:p>
        </p:txBody>
      </p:sp>
      <p:graphicFrame>
        <p:nvGraphicFramePr>
          <p:cNvPr id="6" name="Content Placeholder 5">
            <a:extLst>
              <a:ext uri="{FF2B5EF4-FFF2-40B4-BE49-F238E27FC236}">
                <a16:creationId xmlns:a16="http://schemas.microsoft.com/office/drawing/2014/main" id="{425E434D-E896-495C-B83E-C8F1AE360F55}"/>
              </a:ext>
            </a:extLst>
          </p:cNvPr>
          <p:cNvGraphicFramePr>
            <a:graphicFrameLocks noGrp="1"/>
          </p:cNvGraphicFramePr>
          <p:nvPr>
            <p:ph idx="1"/>
            <p:extLst>
              <p:ext uri="{D42A27DB-BD31-4B8C-83A1-F6EECF244321}">
                <p14:modId xmlns:p14="http://schemas.microsoft.com/office/powerpoint/2010/main" val="103428990"/>
              </p:ext>
            </p:extLst>
          </p:nvPr>
        </p:nvGraphicFramePr>
        <p:xfrm>
          <a:off x="1333500" y="1659731"/>
          <a:ext cx="6629400" cy="4314825"/>
        </p:xfrm>
        <a:graphic>
          <a:graphicData uri="http://schemas.openxmlformats.org/drawingml/2006/table">
            <a:tbl>
              <a:tblPr>
                <a:tableStyleId>{3C2FFA5D-87B4-456A-9821-1D502468CF0F}</a:tableStyleId>
              </a:tblPr>
              <a:tblGrid>
                <a:gridCol w="380818">
                  <a:extLst>
                    <a:ext uri="{9D8B030D-6E8A-4147-A177-3AD203B41FA5}">
                      <a16:colId xmlns:a16="http://schemas.microsoft.com/office/drawing/2014/main" val="2013040909"/>
                    </a:ext>
                  </a:extLst>
                </a:gridCol>
                <a:gridCol w="2922775">
                  <a:extLst>
                    <a:ext uri="{9D8B030D-6E8A-4147-A177-3AD203B41FA5}">
                      <a16:colId xmlns:a16="http://schemas.microsoft.com/office/drawing/2014/main" val="3678710864"/>
                    </a:ext>
                  </a:extLst>
                </a:gridCol>
                <a:gridCol w="888574">
                  <a:extLst>
                    <a:ext uri="{9D8B030D-6E8A-4147-A177-3AD203B41FA5}">
                      <a16:colId xmlns:a16="http://schemas.microsoft.com/office/drawing/2014/main" val="477581480"/>
                    </a:ext>
                  </a:extLst>
                </a:gridCol>
                <a:gridCol w="799717">
                  <a:extLst>
                    <a:ext uri="{9D8B030D-6E8A-4147-A177-3AD203B41FA5}">
                      <a16:colId xmlns:a16="http://schemas.microsoft.com/office/drawing/2014/main" val="2541759712"/>
                    </a:ext>
                  </a:extLst>
                </a:gridCol>
                <a:gridCol w="875881">
                  <a:extLst>
                    <a:ext uri="{9D8B030D-6E8A-4147-A177-3AD203B41FA5}">
                      <a16:colId xmlns:a16="http://schemas.microsoft.com/office/drawing/2014/main" val="1503480610"/>
                    </a:ext>
                  </a:extLst>
                </a:gridCol>
                <a:gridCol w="761635">
                  <a:extLst>
                    <a:ext uri="{9D8B030D-6E8A-4147-A177-3AD203B41FA5}">
                      <a16:colId xmlns:a16="http://schemas.microsoft.com/office/drawing/2014/main" val="3605527177"/>
                    </a:ext>
                  </a:extLst>
                </a:gridCol>
              </a:tblGrid>
              <a:tr h="914400">
                <a:tc>
                  <a:txBody>
                    <a:bodyPr/>
                    <a:lstStyle/>
                    <a:p>
                      <a:pPr algn="ctr" fontAlgn="b"/>
                      <a:r>
                        <a:rPr lang="sr-Cyrl-RS" sz="900" b="1" i="1" u="none" strike="noStrike" dirty="0">
                          <a:effectLst/>
                        </a:rPr>
                        <a:t>Р. бр.</a:t>
                      </a:r>
                      <a:endParaRPr lang="sr-Cyrl-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ctr" fontAlgn="b"/>
                      <a:r>
                        <a:rPr lang="sr-Cyrl-RS" sz="900" b="1" i="1" u="none" strike="noStrike" dirty="0">
                          <a:effectLst/>
                        </a:rPr>
                        <a:t>Назив корисника</a:t>
                      </a:r>
                      <a:endParaRPr lang="sr-Cyrl-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ctr" fontAlgn="ctr"/>
                      <a:r>
                        <a:rPr lang="ru-RU" sz="900" b="1" i="1" u="none" strike="noStrike" dirty="0">
                          <a:effectLst/>
                        </a:rPr>
                        <a:t>Одлука о  трећој измени и допуни Одлуке о буџету за 2018. годину</a:t>
                      </a:r>
                      <a:endParaRPr lang="ru-RU" sz="900" b="1" i="1" u="none" strike="noStrike" dirty="0">
                        <a:effectLst/>
                        <a:latin typeface="Times New Roman" panose="02020603050405020304" pitchFamily="18" charset="0"/>
                      </a:endParaRPr>
                    </a:p>
                  </a:txBody>
                  <a:tcPr marL="9525" marR="9525" marT="9525" marB="0" anchor="ctr">
                    <a:cell3D prstMaterial="dkEdge">
                      <a:bevel h="50800" prst="divot"/>
                      <a:lightRig rig="flood" dir="t"/>
                    </a:cell3D>
                  </a:tcPr>
                </a:tc>
                <a:tc>
                  <a:txBody>
                    <a:bodyPr/>
                    <a:lstStyle/>
                    <a:p>
                      <a:pPr algn="ctr" fontAlgn="ctr"/>
                      <a:r>
                        <a:rPr lang="sr-Cyrl-RS" sz="900" b="1" i="1" u="none" strike="noStrike">
                          <a:effectLst/>
                        </a:rPr>
                        <a:t>Структура</a:t>
                      </a:r>
                      <a:br>
                        <a:rPr lang="sr-Cyrl-RS" sz="900" b="1" i="1" u="none" strike="noStrike">
                          <a:effectLst/>
                        </a:rPr>
                      </a:br>
                      <a:r>
                        <a:rPr lang="sr-Cyrl-RS" sz="900" b="1" i="1" u="none" strike="noStrike">
                          <a:effectLst/>
                        </a:rPr>
                        <a:t>%</a:t>
                      </a:r>
                      <a:endParaRPr lang="sr-Cyrl-RS" sz="900" b="1" i="1" u="none" strike="noStrike">
                        <a:effectLst/>
                        <a:latin typeface="Times New Roman" panose="02020603050405020304" pitchFamily="18" charset="0"/>
                      </a:endParaRPr>
                    </a:p>
                  </a:txBody>
                  <a:tcPr marL="9525" marR="9525" marT="9525" marB="0" anchor="ctr">
                    <a:cell3D prstMaterial="dkEdge">
                      <a:bevel h="50800" prst="divot"/>
                      <a:lightRig rig="flood" dir="t"/>
                    </a:cell3D>
                  </a:tcPr>
                </a:tc>
                <a:tc>
                  <a:txBody>
                    <a:bodyPr/>
                    <a:lstStyle/>
                    <a:p>
                      <a:pPr algn="ctr" fontAlgn="ctr"/>
                      <a:r>
                        <a:rPr lang="sr-Cyrl-RS" sz="900" b="1" i="1" u="none" strike="noStrike" dirty="0">
                          <a:effectLst/>
                        </a:rPr>
                        <a:t>Извршење </a:t>
                      </a:r>
                      <a:br>
                        <a:rPr lang="sr-Cyrl-RS" sz="900" b="1" i="1" u="none" strike="noStrike" dirty="0">
                          <a:effectLst/>
                        </a:rPr>
                      </a:br>
                      <a:r>
                        <a:rPr lang="sr-Latn-RS" sz="900" b="1" i="1" u="none" strike="noStrike" dirty="0">
                          <a:effectLst/>
                        </a:rPr>
                        <a:t>I-XII 2018.</a:t>
                      </a:r>
                      <a:endParaRPr lang="sr-Latn-RS" sz="900" b="1" i="1" u="none" strike="noStrike" dirty="0">
                        <a:effectLst/>
                        <a:latin typeface="Times New Roman" panose="02020603050405020304" pitchFamily="18" charset="0"/>
                      </a:endParaRPr>
                    </a:p>
                  </a:txBody>
                  <a:tcPr marL="9525" marR="9525" marT="9525" marB="0" anchor="ctr">
                    <a:cell3D prstMaterial="dkEdge">
                      <a:bevel h="50800" prst="divot"/>
                      <a:lightRig rig="flood" dir="t"/>
                    </a:cell3D>
                  </a:tcPr>
                </a:tc>
                <a:tc>
                  <a:txBody>
                    <a:bodyPr/>
                    <a:lstStyle/>
                    <a:p>
                      <a:pPr algn="ctr" fontAlgn="ctr"/>
                      <a:r>
                        <a:rPr lang="sr-Cyrl-RS" sz="900" b="1" i="1" u="none" strike="noStrike">
                          <a:effectLst/>
                        </a:rPr>
                        <a:t>Структура</a:t>
                      </a:r>
                      <a:br>
                        <a:rPr lang="sr-Cyrl-RS" sz="900" b="1" i="1" u="none" strike="noStrike">
                          <a:effectLst/>
                        </a:rPr>
                      </a:br>
                      <a:r>
                        <a:rPr lang="sr-Cyrl-RS" sz="900" b="1" i="1" u="none" strike="noStrike">
                          <a:effectLst/>
                        </a:rPr>
                        <a:t>%</a:t>
                      </a:r>
                      <a:endParaRPr lang="sr-Cyrl-RS" sz="900" b="1" i="1" u="none" strike="noStrike">
                        <a:effectLst/>
                        <a:latin typeface="Times New Roman" panose="02020603050405020304" pitchFamily="18" charset="0"/>
                      </a:endParaRPr>
                    </a:p>
                  </a:txBody>
                  <a:tcPr marL="9525" marR="9525" marT="9525" marB="0" anchor="ctr">
                    <a:cell3D prstMaterial="dkEdge">
                      <a:bevel h="50800" prst="divot"/>
                      <a:lightRig rig="flood" dir="t"/>
                    </a:cell3D>
                  </a:tcPr>
                </a:tc>
                <a:extLst>
                  <a:ext uri="{0D108BD9-81ED-4DB2-BD59-A6C34878D82A}">
                    <a16:rowId xmlns:a16="http://schemas.microsoft.com/office/drawing/2014/main" val="1933833495"/>
                  </a:ext>
                </a:extLst>
              </a:tr>
              <a:tr h="161925">
                <a:tc>
                  <a:txBody>
                    <a:bodyPr/>
                    <a:lstStyle/>
                    <a:p>
                      <a:pPr algn="ctr" fontAlgn="b"/>
                      <a:r>
                        <a:rPr lang="sr-Latn-RS" sz="1000" b="1" i="1" u="none" strike="noStrike">
                          <a:effectLst/>
                        </a:rPr>
                        <a:t>1.</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dirty="0">
                          <a:effectLst/>
                        </a:rPr>
                        <a:t>Општинска управа Ковин</a:t>
                      </a:r>
                      <a:endParaRPr lang="sr-Cyrl-RS" sz="10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837.025.046</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61,12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540.712.141</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54,05</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437670148"/>
                  </a:ext>
                </a:extLst>
              </a:tr>
              <a:tr h="161925">
                <a:tc>
                  <a:txBody>
                    <a:bodyPr/>
                    <a:lstStyle/>
                    <a:p>
                      <a:pPr algn="ctr" fontAlgn="b"/>
                      <a:r>
                        <a:rPr lang="sr-Latn-RS" sz="1000" b="1" i="1" u="none" strike="noStrike">
                          <a:effectLst/>
                        </a:rPr>
                        <a:t>2.</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dirty="0">
                          <a:effectLst/>
                        </a:rPr>
                        <a:t>Скупштина општине Ковин</a:t>
                      </a:r>
                      <a:endParaRPr lang="sr-Cyrl-RS" sz="10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27.708.124</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2,02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25.265.170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2,53</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427848793"/>
                  </a:ext>
                </a:extLst>
              </a:tr>
              <a:tr h="161925">
                <a:tc>
                  <a:txBody>
                    <a:bodyPr/>
                    <a:lstStyle/>
                    <a:p>
                      <a:pPr algn="ctr" fontAlgn="b"/>
                      <a:r>
                        <a:rPr lang="sr-Latn-RS" sz="1000" b="1" i="1" u="none" strike="noStrike">
                          <a:effectLst/>
                        </a:rPr>
                        <a:t>3.</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dirty="0">
                          <a:effectLst/>
                        </a:rPr>
                        <a:t>Председник општине </a:t>
                      </a:r>
                      <a:endParaRPr lang="sr-Cyrl-RS" sz="10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11.425.000</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0,83</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10.287.708</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1,03</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674496225"/>
                  </a:ext>
                </a:extLst>
              </a:tr>
              <a:tr h="161925">
                <a:tc>
                  <a:txBody>
                    <a:bodyPr/>
                    <a:lstStyle/>
                    <a:p>
                      <a:pPr algn="ctr" fontAlgn="b"/>
                      <a:r>
                        <a:rPr lang="sr-Latn-RS" sz="1000" b="1" i="1" u="none" strike="noStrike">
                          <a:effectLst/>
                        </a:rPr>
                        <a:t>4.</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Општинско веће</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3.000.000</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0,22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2.052.981</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0,21</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963460519"/>
                  </a:ext>
                </a:extLst>
              </a:tr>
              <a:tr h="161925">
                <a:tc>
                  <a:txBody>
                    <a:bodyPr/>
                    <a:lstStyle/>
                    <a:p>
                      <a:pPr algn="ctr" fontAlgn="b"/>
                      <a:r>
                        <a:rPr lang="sr-Latn-RS" sz="1000" b="1" i="1" u="none" strike="noStrike">
                          <a:effectLst/>
                        </a:rPr>
                        <a:t>5.</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dirty="0">
                          <a:effectLst/>
                        </a:rPr>
                        <a:t>Општинско јавно правобранилаштво</a:t>
                      </a:r>
                      <a:endParaRPr lang="sr-Cyrl-RS" sz="10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3.825.000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0,28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3.452.627</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0,35</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400590429"/>
                  </a:ext>
                </a:extLst>
              </a:tr>
              <a:tr h="161925">
                <a:tc>
                  <a:txBody>
                    <a:bodyPr/>
                    <a:lstStyle/>
                    <a:p>
                      <a:pPr algn="ctr" fontAlgn="b"/>
                      <a:r>
                        <a:rPr lang="sr-Latn-RS" sz="1000" b="1" i="1" u="none" strike="noStrike">
                          <a:effectLst/>
                        </a:rPr>
                        <a:t>6.</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Месне заједнице</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32.310.735</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2,36</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20.592.197</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2,06</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088633240"/>
                  </a:ext>
                </a:extLst>
              </a:tr>
              <a:tr h="161925">
                <a:tc>
                  <a:txBody>
                    <a:bodyPr/>
                    <a:lstStyle/>
                    <a:p>
                      <a:pPr algn="ctr" fontAlgn="b"/>
                      <a:r>
                        <a:rPr lang="sr-Latn-RS" sz="1000" b="1" i="1" u="none" strike="noStrike">
                          <a:effectLst/>
                        </a:rPr>
                        <a:t>7.</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Основне школе</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97.762.680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7,14</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81.231.556</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8,12</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855189448"/>
                  </a:ext>
                </a:extLst>
              </a:tr>
              <a:tr h="161925">
                <a:tc>
                  <a:txBody>
                    <a:bodyPr/>
                    <a:lstStyle/>
                    <a:p>
                      <a:pPr algn="ctr" fontAlgn="b"/>
                      <a:r>
                        <a:rPr lang="sr-Latn-RS" sz="1000" b="1" i="1" u="none" strike="noStrike">
                          <a:effectLst/>
                        </a:rPr>
                        <a:t>8.</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Средње школе</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22.182.214</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1,62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20.711.604</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2,07</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830661493"/>
                  </a:ext>
                </a:extLst>
              </a:tr>
              <a:tr h="161925">
                <a:tc>
                  <a:txBody>
                    <a:bodyPr/>
                    <a:lstStyle/>
                    <a:p>
                      <a:pPr algn="ctr" fontAlgn="b"/>
                      <a:r>
                        <a:rPr lang="sr-Latn-RS" sz="1000" b="1" i="1" u="none" strike="noStrike">
                          <a:effectLst/>
                        </a:rPr>
                        <a:t>9.</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Центар за културу Ковин</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34.288.368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2,50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32.667.060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3,27</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687620323"/>
                  </a:ext>
                </a:extLst>
              </a:tr>
              <a:tr h="161925">
                <a:tc>
                  <a:txBody>
                    <a:bodyPr/>
                    <a:lstStyle/>
                    <a:p>
                      <a:pPr algn="ctr" fontAlgn="b"/>
                      <a:r>
                        <a:rPr lang="sr-Latn-RS" sz="1000" b="1" i="1" u="none" strike="noStrike">
                          <a:effectLst/>
                        </a:rPr>
                        <a:t>10.</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Библиотека “Вук Караџић” Ковин</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18.176.000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1,33</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17.587.793</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1,76</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921308388"/>
                  </a:ext>
                </a:extLst>
              </a:tr>
              <a:tr h="161925">
                <a:tc>
                  <a:txBody>
                    <a:bodyPr/>
                    <a:lstStyle/>
                    <a:p>
                      <a:pPr algn="ctr" fontAlgn="b"/>
                      <a:r>
                        <a:rPr lang="sr-Latn-RS" sz="1000" b="1" i="1" u="none" strike="noStrike">
                          <a:effectLst/>
                        </a:rPr>
                        <a:t>11.</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ru-RU" sz="1000" b="1" i="1" u="none" strike="noStrike">
                          <a:effectLst/>
                        </a:rPr>
                        <a:t>Центар за социјални рад Ковин</a:t>
                      </a:r>
                      <a:endParaRPr lang="ru-RU"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80.369.462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5,87</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72.504.843</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7,25</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884804968"/>
                  </a:ext>
                </a:extLst>
              </a:tr>
              <a:tr h="161925">
                <a:tc>
                  <a:txBody>
                    <a:bodyPr/>
                    <a:lstStyle/>
                    <a:p>
                      <a:pPr algn="ctr" fontAlgn="b"/>
                      <a:r>
                        <a:rPr lang="sr-Latn-RS" sz="1000" b="1" i="1" u="none" strike="noStrike">
                          <a:effectLst/>
                        </a:rPr>
                        <a:t>12.</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ПУ “Наша радост” Ковин</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69.716.366</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5,09</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61.284.191</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6,13</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941842603"/>
                  </a:ext>
                </a:extLst>
              </a:tr>
              <a:tr h="161925">
                <a:tc>
                  <a:txBody>
                    <a:bodyPr/>
                    <a:lstStyle/>
                    <a:p>
                      <a:pPr algn="ctr" fontAlgn="b"/>
                      <a:r>
                        <a:rPr lang="sr-Latn-RS" sz="1000" b="1" i="1" u="none" strike="noStrike">
                          <a:effectLst/>
                        </a:rPr>
                        <a:t>13.</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Установа за спорт</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19.273.200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1,41</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18.797.309</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1,88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3845547319"/>
                  </a:ext>
                </a:extLst>
              </a:tr>
              <a:tr h="161925">
                <a:tc>
                  <a:txBody>
                    <a:bodyPr/>
                    <a:lstStyle/>
                    <a:p>
                      <a:pPr algn="ctr" fontAlgn="b"/>
                      <a:r>
                        <a:rPr lang="sr-Latn-RS" sz="1000" b="1" i="1" u="none" strike="noStrike">
                          <a:effectLst/>
                        </a:rPr>
                        <a:t>14</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ru-RU" sz="1000" b="1" i="1" u="none" strike="noStrike">
                          <a:effectLst/>
                        </a:rPr>
                        <a:t>Спортски савез и удружења у области спорта</a:t>
                      </a:r>
                      <a:endParaRPr lang="ru-RU"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20.212.000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1,48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19.809.800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1,98</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106696666"/>
                  </a:ext>
                </a:extLst>
              </a:tr>
              <a:tr h="161925">
                <a:tc>
                  <a:txBody>
                    <a:bodyPr/>
                    <a:lstStyle/>
                    <a:p>
                      <a:pPr algn="ctr" fontAlgn="b"/>
                      <a:r>
                        <a:rPr lang="sr-Latn-RS" sz="1000" b="1" i="1" u="none" strike="noStrike">
                          <a:effectLst/>
                        </a:rPr>
                        <a:t>15</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Савет за младе</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525.000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0,04</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477.070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0,05</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140438207"/>
                  </a:ext>
                </a:extLst>
              </a:tr>
              <a:tr h="161925">
                <a:tc>
                  <a:txBody>
                    <a:bodyPr/>
                    <a:lstStyle/>
                    <a:p>
                      <a:pPr algn="ctr" fontAlgn="b"/>
                      <a:r>
                        <a:rPr lang="sr-Latn-RS" sz="1000" b="1" i="1" u="none" strike="noStrike">
                          <a:effectLst/>
                        </a:rPr>
                        <a:t>16</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Туристичка организација општине Ковин</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17.338.800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1,27</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8.916.481</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0,89</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300291864"/>
                  </a:ext>
                </a:extLst>
              </a:tr>
              <a:tr h="161925">
                <a:tc>
                  <a:txBody>
                    <a:bodyPr/>
                    <a:lstStyle/>
                    <a:p>
                      <a:pPr algn="ctr" fontAlgn="b"/>
                      <a:r>
                        <a:rPr lang="sr-Latn-RS" sz="1000" b="1" i="1" u="none" strike="noStrike">
                          <a:effectLst/>
                        </a:rPr>
                        <a:t>17</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l" fontAlgn="b"/>
                      <a:r>
                        <a:rPr lang="sr-Cyrl-RS" sz="1000" b="1" i="1" u="none" strike="noStrike">
                          <a:effectLst/>
                        </a:rPr>
                        <a:t>Дом здравља</a:t>
                      </a:r>
                      <a:endParaRPr lang="sr-Cyrl-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24.821.685</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1,81</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24.070.388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2,41</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13025624"/>
                  </a:ext>
                </a:extLst>
              </a:tr>
              <a:tr h="161925">
                <a:tc>
                  <a:txBody>
                    <a:bodyPr/>
                    <a:lstStyle/>
                    <a:p>
                      <a:pPr algn="ctr" fontAlgn="b"/>
                      <a:r>
                        <a:rPr lang="sr-Latn-RS" sz="1000" b="1" i="1" u="none" strike="noStrike">
                          <a:effectLst/>
                        </a:rPr>
                        <a:t>18</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just" fontAlgn="t"/>
                      <a:r>
                        <a:rPr lang="ru-RU" sz="1000" b="1" i="1" u="none" strike="noStrike">
                          <a:effectLst/>
                        </a:rPr>
                        <a:t>Фонд за заштиту животне средине</a:t>
                      </a:r>
                      <a:endParaRPr lang="ru-RU" sz="1000" b="1" i="1" u="none" strike="noStrike">
                        <a:effectLst/>
                        <a:latin typeface="Times New Roman" panose="02020603050405020304" pitchFamily="18" charset="0"/>
                      </a:endParaRPr>
                    </a:p>
                  </a:txBody>
                  <a:tcPr marL="9525" marR="9525" marT="9525" marB="0">
                    <a:cell3D prstMaterial="dkEdge">
                      <a:bevel h="50800" prst="divot"/>
                      <a:lightRig rig="flood" dir="t"/>
                    </a:cell3D>
                  </a:tcPr>
                </a:tc>
                <a:tc>
                  <a:txBody>
                    <a:bodyPr/>
                    <a:lstStyle/>
                    <a:p>
                      <a:pPr algn="r" fontAlgn="b"/>
                      <a:r>
                        <a:rPr lang="sr-Latn-RS" sz="900" b="1" i="1" u="none" strike="noStrike">
                          <a:effectLst/>
                        </a:rPr>
                        <a:t>37.400.000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2,73</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29.695.222</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2,97</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187232486"/>
                  </a:ext>
                </a:extLst>
              </a:tr>
              <a:tr h="161925">
                <a:tc>
                  <a:txBody>
                    <a:bodyPr/>
                    <a:lstStyle/>
                    <a:p>
                      <a:pPr algn="ctr" fontAlgn="b"/>
                      <a:r>
                        <a:rPr lang="sr-Latn-RS" sz="1000" b="1" i="1" u="none" strike="noStrike">
                          <a:effectLst/>
                        </a:rPr>
                        <a:t>19.</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just" fontAlgn="t"/>
                      <a:r>
                        <a:rPr lang="ru-RU" sz="1000" b="1" i="1" u="none" strike="noStrike">
                          <a:effectLst/>
                        </a:rPr>
                        <a:t>Фонд за запошљавање општине Ковин</a:t>
                      </a:r>
                      <a:endParaRPr lang="ru-RU" sz="1000" b="1" i="1" u="none" strike="noStrike">
                        <a:effectLst/>
                        <a:latin typeface="Times New Roman" panose="02020603050405020304" pitchFamily="18" charset="0"/>
                      </a:endParaRPr>
                    </a:p>
                  </a:txBody>
                  <a:tcPr marL="9525" marR="9525" marT="9525" marB="0">
                    <a:cell3D prstMaterial="dkEdge">
                      <a:bevel h="50800" prst="divot"/>
                      <a:lightRig rig="flood" dir="t"/>
                    </a:cell3D>
                  </a:tcPr>
                </a:tc>
                <a:tc>
                  <a:txBody>
                    <a:bodyPr/>
                    <a:lstStyle/>
                    <a:p>
                      <a:pPr algn="r" fontAlgn="b"/>
                      <a:r>
                        <a:rPr lang="sr-Latn-RS" sz="900" b="1" i="1" u="none" strike="noStrike">
                          <a:effectLst/>
                        </a:rPr>
                        <a:t>5.010.000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0,37</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5.010.000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0,50</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1233488674"/>
                  </a:ext>
                </a:extLst>
              </a:tr>
              <a:tr h="161925">
                <a:tc>
                  <a:txBody>
                    <a:bodyPr/>
                    <a:lstStyle/>
                    <a:p>
                      <a:pPr algn="ctr" fontAlgn="b"/>
                      <a:r>
                        <a:rPr lang="sr-Latn-RS" sz="1000" b="1" i="1" u="none" strike="noStrike">
                          <a:effectLst/>
                        </a:rPr>
                        <a:t>20.</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just" fontAlgn="t"/>
                      <a:r>
                        <a:rPr lang="sr-Cyrl-RS" sz="1000" b="1" i="1" u="none" strike="noStrike">
                          <a:effectLst/>
                        </a:rPr>
                        <a:t>Фонд за пољопривреду</a:t>
                      </a:r>
                      <a:endParaRPr lang="sr-Cyrl-RS" sz="1000" b="1" i="1" u="none" strike="noStrike">
                        <a:effectLst/>
                        <a:latin typeface="Times New Roman" panose="02020603050405020304" pitchFamily="18" charset="0"/>
                      </a:endParaRPr>
                    </a:p>
                  </a:txBody>
                  <a:tcPr marL="9525" marR="9525" marT="9525" marB="0">
                    <a:cell3D prstMaterial="dkEdge">
                      <a:bevel h="50800" prst="divot"/>
                      <a:lightRig rig="flood" dir="t"/>
                    </a:cell3D>
                  </a:tcPr>
                </a:tc>
                <a:tc>
                  <a:txBody>
                    <a:bodyPr/>
                    <a:lstStyle/>
                    <a:p>
                      <a:pPr algn="r" fontAlgn="b"/>
                      <a:r>
                        <a:rPr lang="sr-Latn-RS" sz="900" b="1" i="1" u="none" strike="noStrike">
                          <a:effectLst/>
                        </a:rPr>
                        <a:t>7.080.000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0,52</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5.344.728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0,53</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4210411175"/>
                  </a:ext>
                </a:extLst>
              </a:tr>
              <a:tr h="161925">
                <a:tc>
                  <a:txBody>
                    <a:bodyPr/>
                    <a:lstStyle/>
                    <a:p>
                      <a:pPr algn="ctr" fontAlgn="b"/>
                      <a:r>
                        <a:rPr lang="sr-Latn-RS" sz="1000" b="1" i="1" u="none" strike="noStrike">
                          <a:effectLst/>
                        </a:rPr>
                        <a:t> </a:t>
                      </a:r>
                      <a:endParaRPr lang="sr-Latn-RS"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ctr" fontAlgn="b"/>
                      <a:r>
                        <a:rPr lang="ru-RU" sz="1000" b="1" i="1" u="none" strike="noStrike">
                          <a:effectLst/>
                        </a:rPr>
                        <a:t>У К У П Н О:</a:t>
                      </a:r>
                      <a:endParaRPr lang="ru-RU" sz="10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1.369.449.680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100,00</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a:effectLst/>
                        </a:rPr>
                        <a:t>1.000.470.868</a:t>
                      </a:r>
                      <a:endParaRPr lang="sr-Latn-RS" sz="900" b="1" i="1" u="none" strike="noStrike">
                        <a:effectLst/>
                        <a:latin typeface="Times New Roman" panose="02020603050405020304" pitchFamily="18" charset="0"/>
                      </a:endParaRPr>
                    </a:p>
                  </a:txBody>
                  <a:tcPr marL="9525" marR="9525" marT="9525" marB="0" anchor="b">
                    <a:cell3D prstMaterial="dkEdge">
                      <a:bevel h="50800" prst="divot"/>
                      <a:lightRig rig="flood" dir="t"/>
                    </a:cell3D>
                  </a:tcPr>
                </a:tc>
                <a:tc>
                  <a:txBody>
                    <a:bodyPr/>
                    <a:lstStyle/>
                    <a:p>
                      <a:pPr algn="r" fontAlgn="b"/>
                      <a:r>
                        <a:rPr lang="sr-Latn-RS" sz="900" b="1" i="1" u="none" strike="noStrike" dirty="0">
                          <a:effectLst/>
                        </a:rPr>
                        <a:t>100,00</a:t>
                      </a:r>
                      <a:endParaRPr lang="sr-Latn-RS" sz="900" b="1" i="1" u="none" strike="noStrike" dirty="0">
                        <a:effectLst/>
                        <a:latin typeface="Times New Roman" panose="02020603050405020304" pitchFamily="18" charset="0"/>
                      </a:endParaRPr>
                    </a:p>
                  </a:txBody>
                  <a:tcPr marL="9525" marR="9525" marT="9525" marB="0" anchor="b">
                    <a:cell3D prstMaterial="dkEdge">
                      <a:bevel h="50800" prst="divot"/>
                      <a:lightRig rig="flood" dir="t"/>
                    </a:cell3D>
                  </a:tcPr>
                </a:tc>
                <a:extLst>
                  <a:ext uri="{0D108BD9-81ED-4DB2-BD59-A6C34878D82A}">
                    <a16:rowId xmlns:a16="http://schemas.microsoft.com/office/drawing/2014/main" val="2823901256"/>
                  </a:ext>
                </a:extLst>
              </a:tr>
            </a:tbl>
          </a:graphicData>
        </a:graphic>
      </p:graphicFrame>
    </p:spTree>
    <p:extLst>
      <p:ext uri="{BB962C8B-B14F-4D97-AF65-F5344CB8AC3E}">
        <p14:creationId xmlns:p14="http://schemas.microsoft.com/office/powerpoint/2010/main" val="3943746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dirty="0"/>
              <a:t>ПРЕГЛЕД ИЗВРШЕЊА ПО КОРИСНИЦИМА</a:t>
            </a:r>
            <a:endParaRPr lang="sr-Latn-CS" dirty="0"/>
          </a:p>
        </p:txBody>
      </p:sp>
      <p:graphicFrame>
        <p:nvGraphicFramePr>
          <p:cNvPr id="27" name="Content Placeholder 26">
            <a:extLst>
              <a:ext uri="{FF2B5EF4-FFF2-40B4-BE49-F238E27FC236}">
                <a16:creationId xmlns:a16="http://schemas.microsoft.com/office/drawing/2014/main" id="{99F93F76-85D0-43B3-9A22-5DCF485FF95C}"/>
              </a:ext>
            </a:extLst>
          </p:cNvPr>
          <p:cNvGraphicFramePr>
            <a:graphicFrameLocks noGrp="1"/>
          </p:cNvGraphicFramePr>
          <p:nvPr>
            <p:ph idx="1"/>
            <p:extLst>
              <p:ext uri="{D42A27DB-BD31-4B8C-83A1-F6EECF244321}">
                <p14:modId xmlns:p14="http://schemas.microsoft.com/office/powerpoint/2010/main" val="2475038766"/>
              </p:ext>
            </p:extLst>
          </p:nvPr>
        </p:nvGraphicFramePr>
        <p:xfrm>
          <a:off x="457200" y="1524000"/>
          <a:ext cx="8001000" cy="497601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Cyrl-RS" dirty="0"/>
              <a:t>ПРЕГЛЕД ИЗВРШЕЊА ПО ПРОГРАМИМА</a:t>
            </a:r>
            <a:endParaRPr lang="sr-Latn-RS" dirty="0"/>
          </a:p>
        </p:txBody>
      </p:sp>
      <p:graphicFrame>
        <p:nvGraphicFramePr>
          <p:cNvPr id="8" name="Content Placeholder 7">
            <a:extLst>
              <a:ext uri="{FF2B5EF4-FFF2-40B4-BE49-F238E27FC236}">
                <a16:creationId xmlns:a16="http://schemas.microsoft.com/office/drawing/2014/main" id="{C188F8F0-B020-4CA4-A5A9-8D1A915FEB16}"/>
              </a:ext>
            </a:extLst>
          </p:cNvPr>
          <p:cNvGraphicFramePr>
            <a:graphicFrameLocks noGrp="1"/>
          </p:cNvGraphicFramePr>
          <p:nvPr>
            <p:ph idx="1"/>
            <p:extLst>
              <p:ext uri="{D42A27DB-BD31-4B8C-83A1-F6EECF244321}">
                <p14:modId xmlns:p14="http://schemas.microsoft.com/office/powerpoint/2010/main" val="483429474"/>
              </p:ext>
            </p:extLst>
          </p:nvPr>
        </p:nvGraphicFramePr>
        <p:xfrm>
          <a:off x="304800" y="1554163"/>
          <a:ext cx="8686800" cy="4525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46718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838200"/>
          </a:xfrm>
        </p:spPr>
        <p:txBody>
          <a:bodyPr>
            <a:noAutofit/>
          </a:bodyPr>
          <a:lstStyle/>
          <a:p>
            <a:r>
              <a:rPr lang="sr-Cyrl-RS" sz="3500" dirty="0"/>
              <a:t>ПРОГРАМ 1. Становање, урбанизам и просторно планирање</a:t>
            </a:r>
            <a:endParaRPr lang="sr-Latn-RS" sz="3500" dirty="0"/>
          </a:p>
        </p:txBody>
      </p:sp>
      <p:sp>
        <p:nvSpPr>
          <p:cNvPr id="2" name="Content Placeholder 1"/>
          <p:cNvSpPr>
            <a:spLocks noGrp="1"/>
          </p:cNvSpPr>
          <p:nvPr>
            <p:ph idx="1"/>
          </p:nvPr>
        </p:nvSpPr>
        <p:spPr>
          <a:xfrm>
            <a:off x="304800" y="1554162"/>
            <a:ext cx="8686800" cy="4694238"/>
          </a:xfrm>
        </p:spPr>
        <p:txBody>
          <a:bodyPr>
            <a:normAutofit fontScale="40000" lnSpcReduction="20000"/>
          </a:bodyPr>
          <a:lstStyle/>
          <a:p>
            <a:r>
              <a:rPr lang="sr-Cyrl-RS" dirty="0">
                <a:latin typeface="Times New Roman" panose="02020603050405020304" pitchFamily="18" charset="0"/>
                <a:cs typeface="Times New Roman" panose="02020603050405020304" pitchFamily="18" charset="0"/>
              </a:rPr>
              <a:t>Укупно утрошено </a:t>
            </a:r>
            <a:r>
              <a:rPr lang="sr-Cyrl-RS" dirty="0">
                <a:solidFill>
                  <a:schemeClr val="tx1"/>
                </a:solidFill>
                <a:latin typeface="Times New Roman" panose="02020603050405020304" pitchFamily="18" charset="0"/>
                <a:cs typeface="Times New Roman" panose="02020603050405020304" pitchFamily="18" charset="0"/>
              </a:rPr>
              <a:t>9.614.984</a:t>
            </a:r>
            <a:r>
              <a:rPr lang="sr-Cyrl-RS" dirty="0">
                <a:latin typeface="Times New Roman" panose="02020603050405020304" pitchFamily="18" charset="0"/>
                <a:cs typeface="Times New Roman" panose="02020603050405020304" pitchFamily="18" charset="0"/>
              </a:rPr>
              <a:t> динара</a:t>
            </a:r>
          </a:p>
          <a:p>
            <a:pPr algn="just"/>
            <a:r>
              <a:rPr lang="ru-RU" dirty="0">
                <a:latin typeface="Times New Roman" panose="02020603050405020304" pitchFamily="18" charset="0"/>
                <a:cs typeface="Times New Roman" panose="02020603050405020304" pitchFamily="18" charset="0"/>
              </a:rPr>
              <a:t>Израђен је  пројекат парцелације за формирање улице у Дубовцу кп 1319/1 КО Дубовац, као и пројекат парцелације за парцелу број 4043/2 КО Ковин.  Урбанистички пројекат са геодетским подлогама за водно земљиште на улазу у луку Ковин у циљу заштите од засипања речним нанаосом. Закључен уговор у 2017. години.Услуга је изведена у првом полугодишту  2018. године.у 2018. години за шест месеци извршене су геодетске услуге снимања парцеле на потесу Скореновац, Плочица ка Банатском Брестовцу, КТП за парцелу  1219 Делиблато, снимање парцеле Гај Рудник, и парцеле 1319/1 КО Дубовац, Извршен снимак за гасовод високог притиска  на раскрсници 29. Новембара и Пролетерске у Ковину, геодетски снимак за прикључни електровод хале за мале спортове у Ковину и Елаборат геодетских радова на озакоњењу објеката на фудбалском терену у Скореновцу. Пројектна документација са геодетским подлогама и техничком контролом за санацију дела саобраћајнице и путног прелаза преко канала на општинском путу Гај-Мало Баваниште. Израђена пројектна документација са геодетским подлогама за озакоњење јавних и инфраструктурних објеката у општини Ковин, Израђена пројектна документација са геодетским подлогама за изградњу базена и пратећих објеката, пројектна документација са геодетским подлогама за изградњу водонепропусне септичке јаме за канализациону мрежу у Баваништу, пројектну документацију за реконструкцију канализације у делу Железничке у Ковину. Израђена пројектна документација за изградњу саобраћајнице, водовода и канализације, водовода и јавне расвете за прилаз блока 117 у Ковину, израђена измена и допуна Пројекта техничког регулисања саобраћаја.</a:t>
            </a:r>
          </a:p>
          <a:p>
            <a:pPr algn="just"/>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Циљ спровођења овог програма је повећавање покривености територије </a:t>
            </a:r>
          </a:p>
          <a:p>
            <a:pPr marL="0" indent="0" algn="just">
              <a:buNone/>
            </a:pPr>
            <a:r>
              <a:rPr lang="ru-RU" dirty="0">
                <a:latin typeface="Times New Roman" panose="02020603050405020304" pitchFamily="18" charset="0"/>
                <a:cs typeface="Times New Roman" panose="02020603050405020304" pitchFamily="18" charset="0"/>
              </a:rPr>
              <a:t>        планском документацијом као основ за уређење насељених места, </a:t>
            </a:r>
          </a:p>
          <a:p>
            <a:pPr marL="0" indent="0" algn="just">
              <a:buNone/>
            </a:pPr>
            <a:r>
              <a:rPr lang="ru-RU" dirty="0">
                <a:latin typeface="Times New Roman" panose="02020603050405020304" pitchFamily="18" charset="0"/>
                <a:cs typeface="Times New Roman" panose="02020603050405020304" pitchFamily="18" charset="0"/>
              </a:rPr>
              <a:t>        озакоњење бесправно изграђених објеката и </a:t>
            </a:r>
          </a:p>
          <a:p>
            <a:pPr marL="0" indent="0" algn="just">
              <a:buNone/>
            </a:pPr>
            <a:r>
              <a:rPr lang="ru-RU" dirty="0">
                <a:latin typeface="Times New Roman" panose="02020603050405020304" pitchFamily="18" charset="0"/>
                <a:cs typeface="Times New Roman" panose="02020603050405020304" pitchFamily="18" charset="0"/>
              </a:rPr>
              <a:t>        ефикасно администрирање захтева за издавање грађевинске дозволе. </a:t>
            </a:r>
          </a:p>
          <a:p>
            <a:endParaRPr lang="sr-Latn-RS" dirty="0"/>
          </a:p>
        </p:txBody>
      </p:sp>
      <p:pic>
        <p:nvPicPr>
          <p:cNvPr id="5" name="Picture 4">
            <a:extLst>
              <a:ext uri="{FF2B5EF4-FFF2-40B4-BE49-F238E27FC236}">
                <a16:creationId xmlns:a16="http://schemas.microsoft.com/office/drawing/2014/main" id="{C9E0A095-DBF8-442C-81F8-F11EB612EF47}"/>
              </a:ext>
            </a:extLst>
          </p:cNvPr>
          <p:cNvPicPr>
            <a:picLocks noChangeAspect="1"/>
          </p:cNvPicPr>
          <p:nvPr/>
        </p:nvPicPr>
        <p:blipFill>
          <a:blip r:embed="rId2"/>
          <a:stretch>
            <a:fillRect/>
          </a:stretch>
        </p:blipFill>
        <p:spPr>
          <a:xfrm>
            <a:off x="6019800" y="4427538"/>
            <a:ext cx="2600325" cy="1752600"/>
          </a:xfrm>
          <a:prstGeom prst="rect">
            <a:avLst/>
          </a:prstGeom>
        </p:spPr>
      </p:pic>
    </p:spTree>
    <p:extLst>
      <p:ext uri="{BB962C8B-B14F-4D97-AF65-F5344CB8AC3E}">
        <p14:creationId xmlns:p14="http://schemas.microsoft.com/office/powerpoint/2010/main" val="3740377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38536"/>
          </a:xfrm>
        </p:spPr>
        <p:txBody>
          <a:bodyPr>
            <a:noAutofit/>
          </a:bodyPr>
          <a:lstStyle/>
          <a:p>
            <a:r>
              <a:rPr lang="sr-Cyrl-RS" sz="3500" dirty="0"/>
              <a:t>ПРОГРАМ 2. Комуналне делатности </a:t>
            </a:r>
            <a:endParaRPr lang="sr-Latn-RS" sz="3500" dirty="0"/>
          </a:p>
        </p:txBody>
      </p:sp>
      <p:sp>
        <p:nvSpPr>
          <p:cNvPr id="2" name="Content Placeholder 1"/>
          <p:cNvSpPr>
            <a:spLocks noGrp="1"/>
          </p:cNvSpPr>
          <p:nvPr>
            <p:ph idx="1"/>
          </p:nvPr>
        </p:nvSpPr>
        <p:spPr>
          <a:xfrm>
            <a:off x="304800" y="1066800"/>
            <a:ext cx="8686800" cy="5013325"/>
          </a:xfrm>
        </p:spPr>
        <p:txBody>
          <a:bodyPr>
            <a:normAutofit/>
          </a:bodyPr>
          <a:lstStyle/>
          <a:p>
            <a:r>
              <a:rPr lang="sr-Cyrl-RS" sz="1300" dirty="0">
                <a:latin typeface="Times New Roman" panose="02020603050405020304" pitchFamily="18" charset="0"/>
                <a:cs typeface="Times New Roman" panose="02020603050405020304" pitchFamily="18" charset="0"/>
              </a:rPr>
              <a:t>Укупно утрошено 76.384.750 динара</a:t>
            </a:r>
          </a:p>
          <a:p>
            <a:r>
              <a:rPr lang="ru-RU" sz="1300" dirty="0">
                <a:latin typeface="Times New Roman" panose="02020603050405020304" pitchFamily="18" charset="0"/>
                <a:cs typeface="Times New Roman" panose="02020603050405020304" pitchFamily="18" charset="0"/>
              </a:rPr>
              <a:t>Програмска активност која се односи на одржавање јавних површина, подразумевала је одржавање објеката и то следеће активности: уклањање објеката по налогу инспекције, непредвиђене активности по налогу инспекције, потрошњу воде на јавним чесмама и прање јавних површина, партерно уређење јавних зелених површина у Ковину и насељеним местима, набавку и постављање урбаног мобилијара у парковима и на другим јавним површинама( клупе, канте за смеће..), радови на инвестиционом одржавању сточног гробља. Извршено је партерно уређење обилазнице код Баваништа. По налогу инспекције третирани су стршљенови на територији општине. Издато је решење за рушење објекта на Шљункари, као и налог за уклањање огласних табли, које се такође односе на локалитет Шљункара, по налогу инспекције измештани су лежећи полицајци, извршена је поправка тротоара у улици Пролетерској, улици Жарка Зрењанина.</a:t>
            </a:r>
            <a:r>
              <a:rPr lang="sr-Cyrl-CS" sz="1300" dirty="0">
                <a:latin typeface="Times New Roman" panose="02020603050405020304" pitchFamily="18" charset="0"/>
                <a:cs typeface="Times New Roman" panose="02020603050405020304" pitchFamily="18" charset="0"/>
              </a:rPr>
              <a:t>	</a:t>
            </a:r>
            <a:endParaRPr lang="sr-Latn-RS" sz="1300" dirty="0">
              <a:latin typeface="Times New Roman" panose="02020603050405020304" pitchFamily="18" charset="0"/>
              <a:cs typeface="Times New Roman" panose="02020603050405020304" pitchFamily="18" charset="0"/>
            </a:endParaRPr>
          </a:p>
          <a:p>
            <a:r>
              <a:rPr lang="sr-Cyrl-RS" sz="1300" dirty="0">
                <a:solidFill>
                  <a:schemeClr val="tx1"/>
                </a:solidFill>
                <a:latin typeface="Times New Roman" panose="02020603050405020304" pitchFamily="18" charset="0"/>
                <a:cs typeface="Times New Roman" panose="02020603050405020304" pitchFamily="18" charset="0"/>
              </a:rPr>
              <a:t>Редовно је вршена поправка јавне расвете.</a:t>
            </a:r>
          </a:p>
          <a:p>
            <a:r>
              <a:rPr lang="ru-RU" sz="1300" dirty="0">
                <a:solidFill>
                  <a:schemeClr val="tx1"/>
                </a:solidFill>
                <a:latin typeface="Times New Roman" panose="02020603050405020304" pitchFamily="18" charset="0"/>
                <a:cs typeface="Times New Roman" panose="02020603050405020304" pitchFamily="18" charset="0"/>
              </a:rPr>
              <a:t>Зоохигијенске службе, у просеку, на месечном нивоу збринуле су </a:t>
            </a:r>
          </a:p>
          <a:p>
            <a:pPr marL="0" indent="0">
              <a:buNone/>
            </a:pPr>
            <a:r>
              <a:rPr lang="ru-RU" sz="1300" dirty="0">
                <a:solidFill>
                  <a:schemeClr val="tx1"/>
                </a:solidFill>
                <a:latin typeface="Times New Roman" panose="02020603050405020304" pitchFamily="18" charset="0"/>
                <a:cs typeface="Times New Roman" panose="02020603050405020304" pitchFamily="18" charset="0"/>
              </a:rPr>
              <a:t>око 130 паса.Редовно се врши збрињавање напуштених паса и мачака,</a:t>
            </a:r>
          </a:p>
          <a:p>
            <a:pPr marL="0" indent="0">
              <a:buNone/>
            </a:pPr>
            <a:r>
              <a:rPr lang="ru-RU" sz="1300" dirty="0">
                <a:solidFill>
                  <a:schemeClr val="tx1"/>
                </a:solidFill>
                <a:latin typeface="Times New Roman" panose="02020603050405020304" pitchFamily="18" charset="0"/>
                <a:cs typeface="Times New Roman" panose="02020603050405020304" pitchFamily="18" charset="0"/>
              </a:rPr>
              <a:t>њихов смештај у прихватилишту, здравствени третман и враћање </a:t>
            </a:r>
          </a:p>
          <a:p>
            <a:pPr marL="0" indent="0">
              <a:buNone/>
            </a:pPr>
            <a:r>
              <a:rPr lang="ru-RU" sz="1300" dirty="0">
                <a:solidFill>
                  <a:schemeClr val="tx1"/>
                </a:solidFill>
                <a:latin typeface="Times New Roman" panose="02020603050405020304" pitchFamily="18" charset="0"/>
                <a:cs typeface="Times New Roman" panose="02020603050405020304" pitchFamily="18" charset="0"/>
              </a:rPr>
              <a:t>животиња на локацију након обављеног здравственог третмана.</a:t>
            </a:r>
          </a:p>
          <a:p>
            <a:pPr algn="just"/>
            <a:r>
              <a:rPr lang="ru-RU" sz="1300" dirty="0">
                <a:solidFill>
                  <a:schemeClr val="tx1"/>
                </a:solidFill>
                <a:latin typeface="Times New Roman" panose="02020603050405020304" pitchFamily="18" charset="0"/>
                <a:cs typeface="Times New Roman" panose="02020603050405020304" pitchFamily="18" charset="0"/>
              </a:rPr>
              <a:t>Започета је санација постројења за пречишћавање (филтрацију)</a:t>
            </a:r>
          </a:p>
          <a:p>
            <a:pPr marL="0" indent="0" algn="just">
              <a:buNone/>
            </a:pPr>
            <a:r>
              <a:rPr lang="ru-RU" sz="1300" dirty="0">
                <a:solidFill>
                  <a:schemeClr val="tx1"/>
                </a:solidFill>
                <a:latin typeface="Times New Roman" panose="02020603050405020304" pitchFamily="18" charset="0"/>
                <a:cs typeface="Times New Roman" panose="02020603050405020304" pitchFamily="18" charset="0"/>
              </a:rPr>
              <a:t>пијаће воде у Плочици и Дубовцу,изградња водоводне мреже у делу улице Ратарска од улице Утринска до    улице   Његошева у Ковину. Приступило се уградњи нових и поправци постојећих хидраната на јавним површинама. Испирање мреже је     извршено.</a:t>
            </a:r>
          </a:p>
          <a:p>
            <a:r>
              <a:rPr lang="ru-RU" sz="1300" dirty="0">
                <a:solidFill>
                  <a:schemeClr val="tx1"/>
                </a:solidFill>
                <a:latin typeface="Times New Roman" panose="02020603050405020304" pitchFamily="18" charset="0"/>
                <a:cs typeface="Times New Roman" panose="02020603050405020304" pitchFamily="18" charset="0"/>
              </a:rPr>
              <a:t>Изграђене су две капеле на гробљима у Гају и Плочици.</a:t>
            </a:r>
          </a:p>
          <a:p>
            <a:r>
              <a:rPr lang="ru-RU" sz="1300" dirty="0">
                <a:solidFill>
                  <a:schemeClr val="tx1"/>
                </a:solidFill>
                <a:latin typeface="Times New Roman" panose="02020603050405020304" pitchFamily="18" charset="0"/>
                <a:cs typeface="Times New Roman" panose="02020603050405020304" pitchFamily="18" charset="0"/>
              </a:rPr>
              <a:t>У улици Кречанска у Ковину израђена је канализациона мрежа у дужини од 250 метара.</a:t>
            </a:r>
            <a:endParaRPr lang="sr-Cyrl-RS" sz="1300" dirty="0">
              <a:solidFill>
                <a:schemeClr val="tx1"/>
              </a:solidFill>
              <a:latin typeface="Times New Roman" panose="02020603050405020304" pitchFamily="18" charset="0"/>
              <a:cs typeface="Times New Roman" panose="02020603050405020304" pitchFamily="18" charset="0"/>
            </a:endParaRPr>
          </a:p>
          <a:p>
            <a:pPr marL="109728" indent="0">
              <a:buNone/>
            </a:pPr>
            <a:endParaRPr lang="sr-Cyrl-RS" dirty="0"/>
          </a:p>
        </p:txBody>
      </p:sp>
      <p:pic>
        <p:nvPicPr>
          <p:cNvPr id="4" name="Picture 3">
            <a:extLst>
              <a:ext uri="{FF2B5EF4-FFF2-40B4-BE49-F238E27FC236}">
                <a16:creationId xmlns:a16="http://schemas.microsoft.com/office/drawing/2014/main" id="{0A03B2D2-25CE-4A45-AA5F-896CE2D7A0B8}"/>
              </a:ext>
            </a:extLst>
          </p:cNvPr>
          <p:cNvPicPr>
            <a:picLocks noChangeAspect="1"/>
          </p:cNvPicPr>
          <p:nvPr/>
        </p:nvPicPr>
        <p:blipFill>
          <a:blip r:embed="rId2"/>
          <a:stretch>
            <a:fillRect/>
          </a:stretch>
        </p:blipFill>
        <p:spPr>
          <a:xfrm>
            <a:off x="5744441" y="3040062"/>
            <a:ext cx="3247159" cy="1303338"/>
          </a:xfrm>
          <a:prstGeom prst="rect">
            <a:avLst/>
          </a:prstGeom>
        </p:spPr>
      </p:pic>
    </p:spTree>
    <p:extLst>
      <p:ext uri="{BB962C8B-B14F-4D97-AF65-F5344CB8AC3E}">
        <p14:creationId xmlns:p14="http://schemas.microsoft.com/office/powerpoint/2010/main" val="2139290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762000"/>
          </a:xfrm>
        </p:spPr>
        <p:txBody>
          <a:bodyPr>
            <a:noAutofit/>
          </a:bodyPr>
          <a:lstStyle/>
          <a:p>
            <a:r>
              <a:rPr lang="sr-Cyrl-RS" sz="3500" dirty="0"/>
              <a:t>ПРОГРАМ 3. Локални економски развој</a:t>
            </a:r>
            <a:endParaRPr lang="sr-Latn-RS" sz="3500" dirty="0"/>
          </a:p>
        </p:txBody>
      </p:sp>
      <p:sp>
        <p:nvSpPr>
          <p:cNvPr id="2" name="Content Placeholder 1"/>
          <p:cNvSpPr>
            <a:spLocks noGrp="1"/>
          </p:cNvSpPr>
          <p:nvPr>
            <p:ph idx="1"/>
          </p:nvPr>
        </p:nvSpPr>
        <p:spPr/>
        <p:txBody>
          <a:bodyPr>
            <a:normAutofit fontScale="47500" lnSpcReduction="20000"/>
          </a:bodyPr>
          <a:lstStyle/>
          <a:p>
            <a:r>
              <a:rPr lang="sr-Cyrl-RS" sz="2700" dirty="0">
                <a:latin typeface="Times New Roman" panose="02020603050405020304" pitchFamily="18" charset="0"/>
                <a:cs typeface="Times New Roman" panose="02020603050405020304" pitchFamily="18" charset="0"/>
              </a:rPr>
              <a:t>Укупно утрошено </a:t>
            </a:r>
            <a:r>
              <a:rPr lang="sr-Cyrl-RS" sz="2700" dirty="0">
                <a:solidFill>
                  <a:schemeClr val="tx1"/>
                </a:solidFill>
                <a:latin typeface="Times New Roman" panose="02020603050405020304" pitchFamily="18" charset="0"/>
                <a:cs typeface="Times New Roman" panose="02020603050405020304" pitchFamily="18" charset="0"/>
              </a:rPr>
              <a:t>8.506.086 д</a:t>
            </a:r>
            <a:r>
              <a:rPr lang="sr-Cyrl-RS" sz="2700" dirty="0">
                <a:latin typeface="Times New Roman" panose="02020603050405020304" pitchFamily="18" charset="0"/>
                <a:cs typeface="Times New Roman" panose="02020603050405020304" pitchFamily="18" charset="0"/>
              </a:rPr>
              <a:t>инара</a:t>
            </a:r>
          </a:p>
          <a:p>
            <a:r>
              <a:rPr lang="ru-RU" sz="2700" dirty="0">
                <a:solidFill>
                  <a:schemeClr val="tx1"/>
                </a:solidFill>
                <a:latin typeface="Times New Roman" panose="02020603050405020304" pitchFamily="18" charset="0"/>
                <a:cs typeface="Times New Roman" panose="02020603050405020304" pitchFamily="18" charset="0"/>
              </a:rPr>
              <a:t>Током редовних активности службе за ЛЕР имали смо комуникацију и састанке са потенцијалним привредним и пољопривредним инвеститорима.</a:t>
            </a:r>
          </a:p>
          <a:p>
            <a:endParaRPr lang="sr-Cyrl-RS" sz="2700" dirty="0">
              <a:solidFill>
                <a:schemeClr val="tx1"/>
              </a:solidFill>
              <a:latin typeface="Times New Roman" panose="02020603050405020304" pitchFamily="18" charset="0"/>
              <a:cs typeface="Times New Roman" panose="02020603050405020304" pitchFamily="18" charset="0"/>
            </a:endParaRPr>
          </a:p>
          <a:p>
            <a:pPr marL="109728" indent="0">
              <a:buNone/>
            </a:pPr>
            <a:endParaRPr lang="sr-Cyrl-RS" dirty="0"/>
          </a:p>
          <a:p>
            <a:pPr marL="109728" indent="0">
              <a:buNone/>
            </a:pPr>
            <a:endParaRPr lang="sr-Cyrl-RS" dirty="0"/>
          </a:p>
          <a:p>
            <a:pPr marL="109728" indent="0">
              <a:buNone/>
            </a:pPr>
            <a:endParaRPr lang="sr-Cyrl-RS" dirty="0">
              <a:latin typeface="Times New Roman" panose="02020603050405020304" pitchFamily="18" charset="0"/>
              <a:cs typeface="Times New Roman" panose="02020603050405020304" pitchFamily="18" charset="0"/>
            </a:endParaRPr>
          </a:p>
          <a:p>
            <a:pPr marL="109728" indent="0">
              <a:buNone/>
            </a:pPr>
            <a:endParaRPr lang="sr-Cyrl-RS" dirty="0">
              <a:latin typeface="Times New Roman" panose="02020603050405020304" pitchFamily="18" charset="0"/>
              <a:cs typeface="Times New Roman" panose="02020603050405020304" pitchFamily="18" charset="0"/>
            </a:endParaRPr>
          </a:p>
          <a:p>
            <a:pPr marL="109728" indent="0">
              <a:buNone/>
            </a:pPr>
            <a:endParaRPr lang="sr-Cyrl-RS" dirty="0">
              <a:latin typeface="Times New Roman" panose="02020603050405020304" pitchFamily="18" charset="0"/>
              <a:cs typeface="Times New Roman" panose="02020603050405020304" pitchFamily="18" charset="0"/>
            </a:endParaRPr>
          </a:p>
          <a:p>
            <a:pPr marL="109728" indent="0">
              <a:buNone/>
            </a:pPr>
            <a:endParaRPr lang="sr-Cyrl-RS" dirty="0">
              <a:latin typeface="Times New Roman" panose="02020603050405020304" pitchFamily="18" charset="0"/>
              <a:cs typeface="Times New Roman" panose="02020603050405020304" pitchFamily="18" charset="0"/>
            </a:endParaRPr>
          </a:p>
          <a:p>
            <a:pPr marL="109728" indent="0">
              <a:buNone/>
            </a:pPr>
            <a:endParaRPr lang="sr-Cyrl-RS" dirty="0">
              <a:latin typeface="Times New Roman" panose="02020603050405020304" pitchFamily="18" charset="0"/>
              <a:cs typeface="Times New Roman" panose="02020603050405020304" pitchFamily="18" charset="0"/>
            </a:endParaRPr>
          </a:p>
          <a:p>
            <a:pPr marL="109728" indent="0">
              <a:buNone/>
            </a:pPr>
            <a:endParaRPr lang="sr-Cyrl-RS" dirty="0">
              <a:latin typeface="Times New Roman" panose="02020603050405020304" pitchFamily="18" charset="0"/>
              <a:cs typeface="Times New Roman" panose="02020603050405020304" pitchFamily="18" charset="0"/>
            </a:endParaRPr>
          </a:p>
          <a:p>
            <a:pPr marL="452628" algn="just">
              <a:buFont typeface="Wingdings" panose="05000000000000000000" pitchFamily="2" charset="2"/>
              <a:buChar char="v"/>
            </a:pPr>
            <a:r>
              <a:rPr lang="sr-Cyrl-RS" sz="2700" dirty="0">
                <a:latin typeface="Times New Roman" panose="02020603050405020304" pitchFamily="18" charset="0"/>
                <a:cs typeface="Times New Roman" panose="02020603050405020304" pitchFamily="18" charset="0"/>
              </a:rPr>
              <a:t>У оквиру мера активне политике запошљавања спроводи се п</a:t>
            </a:r>
            <a:r>
              <a:rPr lang="ru-RU" sz="2700" dirty="0">
                <a:latin typeface="Times New Roman" panose="02020603050405020304" pitchFamily="18" charset="0"/>
                <a:cs typeface="Times New Roman" panose="02020603050405020304" pitchFamily="18" charset="0"/>
              </a:rPr>
              <a:t>одстицање приватних послодаваца и друштвених организација за ангажовање и стручно оспособљавање лица без радног искуства за самосталан рад у струци уз финансирање ангажованих лица, финансирање зарада за лица која послодавци ангажују преко програма јавних радова, као и субвенционисање незапослених лица за самозапошљавање уз пружање стручне помоћи. </a:t>
            </a:r>
          </a:p>
          <a:p>
            <a:pPr marL="452628" algn="just">
              <a:buFont typeface="Wingdings" panose="05000000000000000000" pitchFamily="2" charset="2"/>
              <a:buChar char="v"/>
            </a:pPr>
            <a:r>
              <a:rPr lang="ru-RU" sz="2700" dirty="0">
                <a:latin typeface="Times New Roman" panose="02020603050405020304" pitchFamily="18" charset="0"/>
                <a:cs typeface="Times New Roman" panose="02020603050405020304" pitchFamily="18" charset="0"/>
              </a:rPr>
              <a:t>У 2018. години финансирано је 5 лица на стручној пракси код приватног послодавца, 30 људи кроз програм јавних радова и 23 незапослених  лица да покрену сопствени бизнис. </a:t>
            </a:r>
          </a:p>
          <a:p>
            <a:pPr marL="109728" indent="0" algn="just">
              <a:buNone/>
            </a:pPr>
            <a:r>
              <a:rPr lang="sr-Cyrl-RS" sz="2700" dirty="0">
                <a:latin typeface="Times New Roman" panose="02020603050405020304" pitchFamily="18" charset="0"/>
                <a:cs typeface="Times New Roman" panose="02020603050405020304" pitchFamily="18" charset="0"/>
              </a:rPr>
              <a:t>	</a:t>
            </a:r>
          </a:p>
          <a:p>
            <a:pPr marL="452628" algn="just">
              <a:buFont typeface="Wingdings" panose="05000000000000000000" pitchFamily="2" charset="2"/>
              <a:buChar char="v"/>
            </a:pPr>
            <a:endParaRPr lang="sr-Cyrl-RS" sz="1300" dirty="0">
              <a:latin typeface="Times New Roman" panose="02020603050405020304" pitchFamily="18" charset="0"/>
              <a:cs typeface="Times New Roman" panose="02020603050405020304" pitchFamily="18" charset="0"/>
            </a:endParaRPr>
          </a:p>
          <a:p>
            <a:pPr marL="109728" indent="0">
              <a:buNone/>
            </a:pPr>
            <a:endParaRPr lang="sr-Cyrl-RS" sz="1300" dirty="0">
              <a:latin typeface="Times New Roman" panose="02020603050405020304" pitchFamily="18" charset="0"/>
              <a:cs typeface="Times New Roman" panose="02020603050405020304" pitchFamily="18" charset="0"/>
            </a:endParaRPr>
          </a:p>
          <a:p>
            <a:pPr marL="109728" indent="0">
              <a:buNone/>
            </a:pPr>
            <a:endParaRPr lang="sr-Cyrl-RS" sz="1300" dirty="0">
              <a:latin typeface="Times New Roman" panose="02020603050405020304" pitchFamily="18" charset="0"/>
              <a:cs typeface="Times New Roman" panose="02020603050405020304" pitchFamily="18" charset="0"/>
            </a:endParaRPr>
          </a:p>
          <a:p>
            <a:pPr marL="109728" indent="0">
              <a:buNone/>
            </a:pPr>
            <a:r>
              <a:rPr lang="sr-Cyrl-RS" dirty="0"/>
              <a:t>	</a:t>
            </a:r>
          </a:p>
          <a:p>
            <a:pPr marL="109728" indent="0">
              <a:buNone/>
            </a:pPr>
            <a:endParaRPr lang="sr-Cyrl-RS" dirty="0"/>
          </a:p>
        </p:txBody>
      </p:sp>
      <p:pic>
        <p:nvPicPr>
          <p:cNvPr id="5" name="Picture 4">
            <a:extLst>
              <a:ext uri="{FF2B5EF4-FFF2-40B4-BE49-F238E27FC236}">
                <a16:creationId xmlns:a16="http://schemas.microsoft.com/office/drawing/2014/main" id="{0F2ACE3F-8F42-4228-BE0A-3519B1CF68B0}"/>
              </a:ext>
            </a:extLst>
          </p:cNvPr>
          <p:cNvPicPr>
            <a:picLocks noChangeAspect="1"/>
          </p:cNvPicPr>
          <p:nvPr/>
        </p:nvPicPr>
        <p:blipFill>
          <a:blip r:embed="rId2"/>
          <a:stretch>
            <a:fillRect/>
          </a:stretch>
        </p:blipFill>
        <p:spPr>
          <a:xfrm>
            <a:off x="2590800" y="2209800"/>
            <a:ext cx="3810000" cy="1743075"/>
          </a:xfrm>
          <a:prstGeom prst="rect">
            <a:avLst/>
          </a:prstGeom>
        </p:spPr>
      </p:pic>
    </p:spTree>
    <p:extLst>
      <p:ext uri="{BB962C8B-B14F-4D97-AF65-F5344CB8AC3E}">
        <p14:creationId xmlns:p14="http://schemas.microsoft.com/office/powerpoint/2010/main" val="1608327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26522"/>
          </a:xfrm>
        </p:spPr>
        <p:txBody>
          <a:bodyPr>
            <a:noAutofit/>
          </a:bodyPr>
          <a:lstStyle/>
          <a:p>
            <a:r>
              <a:rPr lang="sr-Cyrl-RS" sz="3500" dirty="0"/>
              <a:t>ПРОГРАМ 4. Развој туризма</a:t>
            </a:r>
            <a:endParaRPr lang="sr-Latn-RS" sz="3500" dirty="0"/>
          </a:p>
        </p:txBody>
      </p:sp>
      <p:sp>
        <p:nvSpPr>
          <p:cNvPr id="2" name="Content Placeholder 1"/>
          <p:cNvSpPr>
            <a:spLocks noGrp="1"/>
          </p:cNvSpPr>
          <p:nvPr>
            <p:ph idx="1"/>
          </p:nvPr>
        </p:nvSpPr>
        <p:spPr/>
        <p:txBody>
          <a:bodyPr>
            <a:normAutofit/>
          </a:bodyPr>
          <a:lstStyle/>
          <a:p>
            <a:r>
              <a:rPr lang="sr-Cyrl-RS" sz="1300" dirty="0">
                <a:latin typeface="Times New Roman" panose="02020603050405020304" pitchFamily="18" charset="0"/>
                <a:cs typeface="Times New Roman" panose="02020603050405020304" pitchFamily="18" charset="0"/>
              </a:rPr>
              <a:t>Укупно утрошено 16.014.760 динара</a:t>
            </a:r>
          </a:p>
          <a:p>
            <a:r>
              <a:rPr lang="sr-Cyrl-RS" sz="1300" dirty="0">
                <a:latin typeface="Times New Roman" panose="02020603050405020304" pitchFamily="18" charset="0"/>
                <a:cs typeface="Times New Roman" panose="02020603050405020304" pitchFamily="18" charset="0"/>
              </a:rPr>
              <a:t>Радило се на повећању туристичке понуде општине у сарадњи са удружењима која организују туристичке манифестације</a:t>
            </a:r>
          </a:p>
          <a:p>
            <a:r>
              <a:rPr lang="sr-Cyrl-RS" sz="1300" dirty="0">
                <a:latin typeface="Times New Roman" panose="02020603050405020304" pitchFamily="18" charset="0"/>
                <a:cs typeface="Times New Roman" panose="02020603050405020304" pitchFamily="18" charset="0"/>
              </a:rPr>
              <a:t>Уложена су средства за уређење простора око „Шљункаре“</a:t>
            </a:r>
          </a:p>
          <a:p>
            <a:r>
              <a:rPr lang="ru-RU" sz="1300" dirty="0">
                <a:latin typeface="Times New Roman" panose="02020603050405020304" pitchFamily="18" charset="0"/>
                <a:cs typeface="Times New Roman" panose="02020603050405020304" pitchFamily="18" charset="0"/>
              </a:rPr>
              <a:t>Туристичка организација општине Ковин је вршила промоцију Туристичке понуде општине Ковин на више начина а један од тих је промоција кроз разне догађаје организоване у општини и у целој Србији.  Догађаји на којима је промовисана туристичка понуда су следећи: ''Пихтијада'' у Делиблату, радио Бус гостовање у емисијама пет пута, сајам туризма у Београду, промоција у Привредној комори Србије, ''Најбоље вино Баната'' у Зрењанину, гостовање у емисији ''Шареница'' на РТС-у, посета удружења српско-индинежанског друштва у Ковину, сајам наутике у Београду, гостовање у емисији ''Жикина шареница'' на Пинку, снимање репортаже ТВ Војводина о Делиблатској пешчари, емисија на Агро ТВ о Ковину, покрајинско такмичење Црвеног крста у Ковину, ''Трка текуница'' на Краљевцу, ''Стари лала'' у Ковину,семинар ''Дани Дунава'', емисија ТВ Војводине о оштини Ковин, сајам туризма у Новом Саду, сајам туризма у Крагујевцу, емисија о промоцији туристичке понуде општине Ковин на ТВ Галаксија, манифестација ''Дани Војводине у Београду'', ''Дани мађарске кухиње'', ''Нек звоне тамбуре'',  ''Новогодишњи базар'', ''Златни котлић Војводине'', ''Грожђебал'', ''Сармијада'', ''Ускршњи посни дани'',    ''Дани ћирилице'', ''Сајам стваралаштва сеоских жена Војводине'' и др., затим организовање ''Регата река'', промоција на интернет порталима, друштвеним мрежама и сајту Туристичке организације итд.</a:t>
            </a:r>
            <a:endParaRPr lang="sr-Cyrl-RS" sz="13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DAC226C4-827A-49F5-AB12-44230F7C56B7}"/>
              </a:ext>
            </a:extLst>
          </p:cNvPr>
          <p:cNvPicPr>
            <a:picLocks noChangeAspect="1"/>
          </p:cNvPicPr>
          <p:nvPr/>
        </p:nvPicPr>
        <p:blipFill>
          <a:blip r:embed="rId2"/>
          <a:stretch>
            <a:fillRect/>
          </a:stretch>
        </p:blipFill>
        <p:spPr>
          <a:xfrm>
            <a:off x="685800" y="5181600"/>
            <a:ext cx="4236765" cy="1447799"/>
          </a:xfrm>
          <a:prstGeom prst="rect">
            <a:avLst/>
          </a:prstGeom>
        </p:spPr>
      </p:pic>
      <p:pic>
        <p:nvPicPr>
          <p:cNvPr id="10" name="Picture 9">
            <a:extLst>
              <a:ext uri="{FF2B5EF4-FFF2-40B4-BE49-F238E27FC236}">
                <a16:creationId xmlns:a16="http://schemas.microsoft.com/office/drawing/2014/main" id="{FDA20657-55F4-4D1A-992F-2588597F967C}"/>
              </a:ext>
            </a:extLst>
          </p:cNvPr>
          <p:cNvPicPr>
            <a:picLocks noChangeAspect="1"/>
          </p:cNvPicPr>
          <p:nvPr/>
        </p:nvPicPr>
        <p:blipFill>
          <a:blip r:embed="rId3"/>
          <a:stretch>
            <a:fillRect/>
          </a:stretch>
        </p:blipFill>
        <p:spPr>
          <a:xfrm>
            <a:off x="5423557" y="5181600"/>
            <a:ext cx="3067050" cy="1485900"/>
          </a:xfrm>
          <a:prstGeom prst="rect">
            <a:avLst/>
          </a:prstGeom>
        </p:spPr>
      </p:pic>
    </p:spTree>
    <p:extLst>
      <p:ext uri="{BB962C8B-B14F-4D97-AF65-F5344CB8AC3E}">
        <p14:creationId xmlns:p14="http://schemas.microsoft.com/office/powerpoint/2010/main" val="3203725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2425" y="0"/>
            <a:ext cx="8591550" cy="1066801"/>
          </a:xfrm>
        </p:spPr>
        <p:txBody>
          <a:bodyPr>
            <a:noAutofit/>
          </a:bodyPr>
          <a:lstStyle/>
          <a:p>
            <a:r>
              <a:rPr lang="sr-Cyrl-RS" sz="3500" dirty="0"/>
              <a:t>ПРОГРАМ 5. Пољопривреда и рурални развој</a:t>
            </a:r>
            <a:endParaRPr lang="sr-Latn-RS" sz="3500" dirty="0"/>
          </a:p>
        </p:txBody>
      </p:sp>
      <p:sp>
        <p:nvSpPr>
          <p:cNvPr id="2" name="Content Placeholder 1"/>
          <p:cNvSpPr>
            <a:spLocks noGrp="1"/>
          </p:cNvSpPr>
          <p:nvPr>
            <p:ph idx="1"/>
          </p:nvPr>
        </p:nvSpPr>
        <p:spPr>
          <a:xfrm>
            <a:off x="319295" y="1600200"/>
            <a:ext cx="8686800" cy="4525963"/>
          </a:xfrm>
        </p:spPr>
        <p:txBody>
          <a:bodyPr/>
          <a:lstStyle/>
          <a:p>
            <a:pPr lvl="0">
              <a:buClr>
                <a:srgbClr val="F0A22E"/>
              </a:buClr>
            </a:pPr>
            <a:r>
              <a:rPr lang="sr-Cyrl-RS" sz="1300" dirty="0">
                <a:solidFill>
                  <a:srgbClr val="4E3B30"/>
                </a:solidFill>
                <a:latin typeface="Times New Roman" panose="02020603050405020304" pitchFamily="18" charset="0"/>
                <a:cs typeface="Times New Roman" panose="02020603050405020304" pitchFamily="18" charset="0"/>
              </a:rPr>
              <a:t>Укупно утрошено 69.464.090 динара</a:t>
            </a:r>
          </a:p>
          <a:p>
            <a:pPr algn="just"/>
            <a:r>
              <a:rPr lang="sr-Cyrl-RS" sz="1300" dirty="0">
                <a:latin typeface="Times New Roman" panose="02020603050405020304" pitchFamily="18" charset="0"/>
                <a:cs typeface="Times New Roman" panose="02020603050405020304" pitchFamily="18" charset="0"/>
              </a:rPr>
              <a:t>Средства остварена од закупа пољопривредног земљишта и остала буџетска средства утрошена су за пољочуварску службу, чишћење каналских мрежа, плаћање накнаде за одводњавање, накнаде противградним стрелцима, наставак поступка комасације у катастарској општини Скореновац и Плочица.</a:t>
            </a:r>
          </a:p>
          <a:p>
            <a:pPr algn="just"/>
            <a:r>
              <a:rPr lang="sr-Cyrl-RS" sz="1300" dirty="0">
                <a:latin typeface="Times New Roman" panose="02020603050405020304" pitchFamily="18" charset="0"/>
                <a:cs typeface="Times New Roman" panose="02020603050405020304" pitchFamily="18" charset="0"/>
              </a:rPr>
              <a:t>По јавном конкурсу, дотације за пројекте из области</a:t>
            </a:r>
          </a:p>
          <a:p>
            <a:pPr marL="0" indent="0" algn="just">
              <a:buNone/>
            </a:pPr>
            <a:r>
              <a:rPr lang="sr-Cyrl-RS" sz="1300" dirty="0">
                <a:latin typeface="Times New Roman" panose="02020603050405020304" pitchFamily="18" charset="0"/>
                <a:cs typeface="Times New Roman" panose="02020603050405020304" pitchFamily="18" charset="0"/>
              </a:rPr>
              <a:t>         пољопривреде добило је 4 удружења грађана.</a:t>
            </a:r>
          </a:p>
          <a:p>
            <a:pPr marL="0" indent="0" algn="just">
              <a:buNone/>
            </a:pPr>
            <a:r>
              <a:rPr lang="ru-RU" sz="1300" dirty="0">
                <a:latin typeface="Times New Roman" panose="02020603050405020304" pitchFamily="18" charset="0"/>
                <a:cs typeface="Times New Roman" panose="02020603050405020304" pitchFamily="18" charset="0"/>
              </a:rPr>
              <a:t>         </a:t>
            </a:r>
          </a:p>
          <a:p>
            <a:pPr marL="0" indent="0" algn="just">
              <a:buNone/>
            </a:pPr>
            <a:r>
              <a:rPr lang="ru-RU" sz="1300" dirty="0">
                <a:latin typeface="Times New Roman" panose="02020603050405020304" pitchFamily="18" charset="0"/>
                <a:cs typeface="Times New Roman" panose="02020603050405020304" pitchFamily="18" charset="0"/>
              </a:rPr>
              <a:t>        Регистрованим пољопривредним произвођачима на</a:t>
            </a:r>
          </a:p>
          <a:p>
            <a:pPr marL="0" indent="0" algn="just">
              <a:buNone/>
            </a:pPr>
            <a:r>
              <a:rPr lang="ru-RU" sz="1300" dirty="0">
                <a:latin typeface="Times New Roman" panose="02020603050405020304" pitchFamily="18" charset="0"/>
                <a:cs typeface="Times New Roman" panose="02020603050405020304" pitchFamily="18" charset="0"/>
              </a:rPr>
              <a:t>        територији општине Ковин, у укупном износу од </a:t>
            </a:r>
          </a:p>
          <a:p>
            <a:pPr marL="0" indent="0" algn="just">
              <a:buNone/>
            </a:pPr>
            <a:r>
              <a:rPr lang="ru-RU" sz="1300" dirty="0">
                <a:latin typeface="Times New Roman" panose="02020603050405020304" pitchFamily="18" charset="0"/>
                <a:cs typeface="Times New Roman" panose="02020603050405020304" pitchFamily="18" charset="0"/>
              </a:rPr>
              <a:t>        5.344.727,53 динара. За текуће субвенције издвојено </a:t>
            </a:r>
          </a:p>
          <a:p>
            <a:pPr marL="0" indent="0" algn="just">
              <a:buNone/>
            </a:pPr>
            <a:r>
              <a:rPr lang="ru-RU" sz="1300" dirty="0">
                <a:latin typeface="Times New Roman" panose="02020603050405020304" pitchFamily="18" charset="0"/>
                <a:cs typeface="Times New Roman" panose="02020603050405020304" pitchFamily="18" charset="0"/>
              </a:rPr>
              <a:t>        је 3.409.955,73 динара за субвенционисање осигурања у</a:t>
            </a:r>
          </a:p>
          <a:p>
            <a:pPr marL="0" indent="0" algn="just">
              <a:buNone/>
            </a:pPr>
            <a:r>
              <a:rPr lang="ru-RU" sz="1300" dirty="0">
                <a:latin typeface="Times New Roman" panose="02020603050405020304" pitchFamily="18" charset="0"/>
                <a:cs typeface="Times New Roman" panose="02020603050405020304" pitchFamily="18" charset="0"/>
              </a:rPr>
              <a:t>       пољопривредној производњи и суфинансирање камата </a:t>
            </a:r>
          </a:p>
          <a:p>
            <a:pPr marL="0" indent="0" algn="just">
              <a:buNone/>
            </a:pPr>
            <a:r>
              <a:rPr lang="ru-RU" sz="1300" dirty="0">
                <a:latin typeface="Times New Roman" panose="02020603050405020304" pitchFamily="18" charset="0"/>
                <a:cs typeface="Times New Roman" panose="02020603050405020304" pitchFamily="18" charset="0"/>
              </a:rPr>
              <a:t>       за пољопривредне кредите у 2018. години. </a:t>
            </a:r>
          </a:p>
          <a:p>
            <a:pPr marL="0" indent="0" algn="just">
              <a:buNone/>
            </a:pPr>
            <a:r>
              <a:rPr lang="ru-RU" sz="1300" dirty="0">
                <a:latin typeface="Times New Roman" panose="02020603050405020304" pitchFamily="18" charset="0"/>
                <a:cs typeface="Times New Roman" panose="02020603050405020304" pitchFamily="18" charset="0"/>
              </a:rPr>
              <a:t>       У 2018. години било је укупно 211 корисника ових </a:t>
            </a:r>
          </a:p>
          <a:p>
            <a:pPr marL="0" indent="0" algn="just">
              <a:buNone/>
            </a:pPr>
            <a:r>
              <a:rPr lang="ru-RU" sz="1300" dirty="0">
                <a:latin typeface="Times New Roman" panose="02020603050405020304" pitchFamily="18" charset="0"/>
                <a:cs typeface="Times New Roman" panose="02020603050405020304" pitchFamily="18" charset="0"/>
              </a:rPr>
              <a:t>       субвенција.</a:t>
            </a:r>
          </a:p>
          <a:p>
            <a:pPr marL="0" indent="0" algn="just">
              <a:buNone/>
            </a:pPr>
            <a:endParaRPr lang="ru-RU" sz="1300" dirty="0">
              <a:latin typeface="Times New Roman" panose="02020603050405020304" pitchFamily="18" charset="0"/>
              <a:cs typeface="Times New Roman" panose="02020603050405020304" pitchFamily="18" charset="0"/>
            </a:endParaRPr>
          </a:p>
          <a:p>
            <a:pPr marL="0" indent="0" algn="just">
              <a:buNone/>
            </a:pPr>
            <a:r>
              <a:rPr lang="ru-RU" sz="1300" dirty="0">
                <a:latin typeface="Times New Roman" panose="02020603050405020304" pitchFamily="18" charset="0"/>
                <a:cs typeface="Times New Roman" panose="02020603050405020304" pitchFamily="18" charset="0"/>
              </a:rPr>
              <a:t>      За капиталне субвенције у пољопривредној производњи издвојено је 1.934.771,80 динара </a:t>
            </a:r>
          </a:p>
          <a:p>
            <a:pPr marL="0" indent="0" algn="just">
              <a:buNone/>
            </a:pPr>
            <a:r>
              <a:rPr lang="ru-RU" sz="1300" dirty="0">
                <a:latin typeface="Times New Roman" panose="02020603050405020304" pitchFamily="18" charset="0"/>
                <a:cs typeface="Times New Roman" panose="02020603050405020304" pitchFamily="18" charset="0"/>
              </a:rPr>
              <a:t>      за субвенционисање инвестиција у физичка средства пољопривредних газдинстава у 2018. години. </a:t>
            </a:r>
          </a:p>
          <a:p>
            <a:pPr marL="0" indent="0" algn="just">
              <a:buNone/>
            </a:pPr>
            <a:r>
              <a:rPr lang="ru-RU" sz="1300" dirty="0">
                <a:latin typeface="Times New Roman" panose="02020603050405020304" pitchFamily="18" charset="0"/>
                <a:cs typeface="Times New Roman" panose="02020603050405020304" pitchFamily="18" charset="0"/>
              </a:rPr>
              <a:t>      Ове субвенције добила су 33 пољопривредна газдинства. </a:t>
            </a:r>
            <a:endParaRPr lang="sr-Cyrl-RS" sz="1300" dirty="0">
              <a:latin typeface="Times New Roman" panose="02020603050405020304" pitchFamily="18" charset="0"/>
              <a:cs typeface="Times New Roman" panose="02020603050405020304" pitchFamily="18" charset="0"/>
            </a:endParaRPr>
          </a:p>
        </p:txBody>
      </p:sp>
      <p:pic>
        <p:nvPicPr>
          <p:cNvPr id="1026" name="Picture 2" descr="Ð ÐµÐ·ÑÐ»ÑÐ°Ñ ÑÐ»Ð¸ÐºÐ° Ð·Ð° poljoprivreda slike">
            <a:extLst>
              <a:ext uri="{FF2B5EF4-FFF2-40B4-BE49-F238E27FC236}">
                <a16:creationId xmlns:a16="http://schemas.microsoft.com/office/drawing/2014/main" id="{A1B0F5D1-6E96-460E-90C5-83706D36A5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2316" y="2536825"/>
            <a:ext cx="4009137" cy="249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821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09600"/>
          </a:xfrm>
        </p:spPr>
        <p:txBody>
          <a:bodyPr>
            <a:noAutofit/>
          </a:bodyPr>
          <a:lstStyle/>
          <a:p>
            <a:r>
              <a:rPr lang="sr-Cyrl-RS" sz="3500" dirty="0"/>
              <a:t>ПРОГРАМ 6. Заштита животне средине</a:t>
            </a:r>
            <a:endParaRPr lang="sr-Latn-RS" sz="3500" dirty="0"/>
          </a:p>
        </p:txBody>
      </p:sp>
      <p:sp>
        <p:nvSpPr>
          <p:cNvPr id="2" name="Content Placeholder 1"/>
          <p:cNvSpPr>
            <a:spLocks noGrp="1"/>
          </p:cNvSpPr>
          <p:nvPr>
            <p:ph idx="1"/>
          </p:nvPr>
        </p:nvSpPr>
        <p:spPr>
          <a:xfrm>
            <a:off x="148885" y="838202"/>
            <a:ext cx="8718889" cy="5791198"/>
          </a:xfrm>
        </p:spPr>
        <p:txBody>
          <a:bodyPr>
            <a:normAutofit lnSpcReduction="10000"/>
          </a:bodyPr>
          <a:lstStyle/>
          <a:p>
            <a:r>
              <a:rPr lang="sr-Cyrl-RS" sz="1300" dirty="0">
                <a:latin typeface="Times New Roman" panose="02020603050405020304" pitchFamily="18" charset="0"/>
                <a:cs typeface="Times New Roman" panose="02020603050405020304" pitchFamily="18" charset="0"/>
              </a:rPr>
              <a:t>Укупно утрошено 55.380.560 динара</a:t>
            </a:r>
          </a:p>
          <a:p>
            <a:pPr algn="just"/>
            <a:r>
              <a:rPr lang="ru-RU" sz="1300" dirty="0">
                <a:latin typeface="Times New Roman" panose="02020603050405020304" pitchFamily="18" charset="0"/>
                <a:cs typeface="Times New Roman" panose="02020603050405020304" pitchFamily="18" charset="0"/>
              </a:rPr>
              <a:t>Према Оперативном програму одржавања хигијене, чистоће и уредности Ковина који је донела Скупштина</a:t>
            </a:r>
          </a:p>
          <a:p>
            <a:pPr marL="0" indent="0" algn="just">
              <a:buNone/>
            </a:pPr>
            <a:r>
              <a:rPr lang="ru-RU" sz="1300" dirty="0">
                <a:latin typeface="Times New Roman" panose="02020603050405020304" pitchFamily="18" charset="0"/>
                <a:cs typeface="Times New Roman" panose="02020603050405020304" pitchFamily="18" charset="0"/>
              </a:rPr>
              <a:t>општине Ковин, спроводе се активности са циљем да се побољша ниво градске хигијене Ковина и да се свим грађанима обезбеди потребан ниво чистоће у оним деловима града који сви подједнако користе зарад друштвених, личних и других потреба. Радови према Оперативном програму се изводе током целе године ( ручно чишћење метлом и пражњење корпи са одвозом, ручно чишћење метлом и стругање земљаних наслага уз ивицу коловоза са одвозом и прочишћавање зелених површина,одржавање објеката и уређаја урбаног мобилијара на јавним површинама). Одрађено је сузбијање комараца, дератизација крпеља, обухваћена је површина по плану. Третирање је извршено у четири наврата. Што се тиче шума, није урађен елаборат пошумљавања , тако да је  реализација програма тешко изводљива.</a:t>
            </a:r>
            <a:r>
              <a:rPr lang="ru-RU" sz="1300" dirty="0"/>
              <a:t> </a:t>
            </a:r>
            <a:r>
              <a:rPr lang="ru-RU" sz="1300" dirty="0">
                <a:latin typeface="Times New Roman" panose="02020603050405020304" pitchFamily="18" charset="0"/>
                <a:cs typeface="Times New Roman" panose="02020603050405020304" pitchFamily="18" charset="0"/>
              </a:rPr>
              <a:t>Извршена је услуга систематског мерења буке у животној средини у летњем периоду на 19 мерних места  на територији општине Ковин. На одабраним мерним местима, мерење је вршено континуално, 24-часовно.</a:t>
            </a:r>
            <a:r>
              <a:rPr lang="en-US" sz="1300" dirty="0">
                <a:latin typeface="Times New Roman" panose="02020603050405020304" pitchFamily="18" charset="0"/>
                <a:cs typeface="Times New Roman" panose="02020603050405020304" pitchFamily="18" charset="0"/>
              </a:rPr>
              <a:t> </a:t>
            </a:r>
            <a:r>
              <a:rPr lang="ru-RU" sz="1300" dirty="0">
                <a:latin typeface="Times New Roman" panose="02020603050405020304" pitchFamily="18" charset="0"/>
                <a:cs typeface="Times New Roman" panose="02020603050405020304" pitchFamily="18" charset="0"/>
              </a:rPr>
              <a:t>Извршена је услуга праћења квалитета амбијенталног ваздуха у Ковину, Плочици и Баваништу у трајању од 30 дана (јун-јул 2018.године) и то одређивањем концентрације амонијака, сумпордиоксида, азотдиоксида, чађи и суспендованих честица. Средства по конкурсу за заштиту животне средине су додељена за 3 удружења из области животне</a:t>
            </a:r>
            <a:r>
              <a:rPr lang="en-US" sz="1300" dirty="0">
                <a:latin typeface="Times New Roman" panose="02020603050405020304" pitchFamily="18" charset="0"/>
                <a:cs typeface="Times New Roman" panose="02020603050405020304" pitchFamily="18" charset="0"/>
              </a:rPr>
              <a:t> </a:t>
            </a:r>
            <a:r>
              <a:rPr lang="sr-Cyrl-RS" sz="1300" dirty="0">
                <a:latin typeface="Times New Roman" panose="02020603050405020304" pitchFamily="18" charset="0"/>
                <a:cs typeface="Times New Roman" panose="02020603050405020304" pitchFamily="18" charset="0"/>
              </a:rPr>
              <a:t>средине.</a:t>
            </a:r>
          </a:p>
          <a:p>
            <a:pPr algn="just"/>
            <a:r>
              <a:rPr lang="sr-Cyrl-RS" sz="1300" dirty="0">
                <a:latin typeface="Times New Roman" panose="02020603050405020304" pitchFamily="18" charset="0"/>
                <a:cs typeface="Times New Roman" panose="02020603050405020304" pitchFamily="18" charset="0"/>
              </a:rPr>
              <a:t>О</a:t>
            </a:r>
            <a:r>
              <a:rPr lang="ru-RU" sz="1300" dirty="0">
                <a:latin typeface="Times New Roman" panose="02020603050405020304" pitchFamily="18" charset="0"/>
                <a:cs typeface="Times New Roman" panose="02020603050405020304" pitchFamily="18" charset="0"/>
              </a:rPr>
              <a:t>двођење атмосферских вода је комунална делатност која подразумева </a:t>
            </a:r>
          </a:p>
          <a:p>
            <a:pPr marL="0" indent="0" algn="just">
              <a:buNone/>
            </a:pPr>
            <a:r>
              <a:rPr lang="ru-RU" sz="1300" dirty="0">
                <a:latin typeface="Times New Roman" panose="02020603050405020304" pitchFamily="18" charset="0"/>
                <a:cs typeface="Times New Roman" panose="02020603050405020304" pitchFamily="18" charset="0"/>
              </a:rPr>
              <a:t>одвођење атмосферских, отпадних вода и површинских вода  са јавних </a:t>
            </a:r>
          </a:p>
          <a:p>
            <a:pPr marL="0" indent="0" algn="just">
              <a:buNone/>
            </a:pPr>
            <a:r>
              <a:rPr lang="ru-RU" sz="1300" dirty="0">
                <a:latin typeface="Times New Roman" panose="02020603050405020304" pitchFamily="18" charset="0"/>
                <a:cs typeface="Times New Roman" panose="02020603050405020304" pitchFamily="18" charset="0"/>
              </a:rPr>
              <a:t>површина канализацијом, њихово пречишћавање и испуштање из мреже, </a:t>
            </a:r>
          </a:p>
          <a:p>
            <a:pPr marL="0" indent="0" algn="just">
              <a:buNone/>
            </a:pPr>
            <a:r>
              <a:rPr lang="ru-RU" sz="1300" dirty="0">
                <a:latin typeface="Times New Roman" panose="02020603050405020304" pitchFamily="18" charset="0"/>
                <a:cs typeface="Times New Roman" panose="02020603050405020304" pitchFamily="18" charset="0"/>
              </a:rPr>
              <a:t>одржавање канализационе мреже, сливника и других објеката за уклањање</a:t>
            </a:r>
          </a:p>
          <a:p>
            <a:pPr marL="0" indent="0" algn="just">
              <a:buNone/>
            </a:pPr>
            <a:r>
              <a:rPr lang="ru-RU" sz="1300" dirty="0">
                <a:latin typeface="Times New Roman" panose="02020603050405020304" pitchFamily="18" charset="0"/>
                <a:cs typeface="Times New Roman" panose="02020603050405020304" pitchFamily="18" charset="0"/>
              </a:rPr>
              <a:t>вода.  Послови за ову намену поверени су ЈП  "К.Комуналац". </a:t>
            </a:r>
          </a:p>
          <a:p>
            <a:pPr marL="0" indent="0" algn="just">
              <a:buNone/>
            </a:pPr>
            <a:r>
              <a:rPr lang="ru-RU" sz="1300" dirty="0">
                <a:latin typeface="Times New Roman" panose="02020603050405020304" pitchFamily="18" charset="0"/>
                <a:cs typeface="Times New Roman" panose="02020603050405020304" pitchFamily="18" charset="0"/>
              </a:rPr>
              <a:t>         По основу решења комуналне инспекције, изводили су се радови на</a:t>
            </a:r>
          </a:p>
          <a:p>
            <a:pPr marL="0" indent="0" algn="just">
              <a:buNone/>
            </a:pPr>
            <a:r>
              <a:rPr lang="ru-RU" sz="1300" dirty="0">
                <a:latin typeface="Times New Roman" panose="02020603050405020304" pitchFamily="18" charset="0"/>
                <a:cs typeface="Times New Roman" panose="02020603050405020304" pitchFamily="18" charset="0"/>
              </a:rPr>
              <a:t> ангажовању радника и радних машина на уређивању депонија.Уговор са</a:t>
            </a:r>
          </a:p>
          <a:p>
            <a:pPr marL="0" indent="0" algn="just">
              <a:buNone/>
            </a:pPr>
            <a:r>
              <a:rPr lang="ru-RU" sz="1300" dirty="0">
                <a:latin typeface="Times New Roman" panose="02020603050405020304" pitchFamily="18" charset="0"/>
                <a:cs typeface="Times New Roman" panose="02020603050405020304" pitchFamily="18" charset="0"/>
              </a:rPr>
              <a:t>Министарством за енергетику и заштиту животне средине, у вези са </a:t>
            </a:r>
          </a:p>
          <a:p>
            <a:pPr marL="0" indent="0" algn="just">
              <a:buNone/>
            </a:pPr>
            <a:r>
              <a:rPr lang="ru-RU" sz="1300" dirty="0">
                <a:latin typeface="Times New Roman" panose="02020603050405020304" pitchFamily="18" charset="0"/>
                <a:cs typeface="Times New Roman" panose="02020603050405020304" pitchFamily="18" charset="0"/>
              </a:rPr>
              <a:t>рекултивацијом депоније у Ковину није реализован, односно нису </a:t>
            </a:r>
          </a:p>
          <a:p>
            <a:pPr marL="0" indent="0" algn="just">
              <a:buNone/>
            </a:pPr>
            <a:r>
              <a:rPr lang="ru-RU" sz="1300" dirty="0">
                <a:latin typeface="Times New Roman" panose="02020603050405020304" pitchFamily="18" charset="0"/>
                <a:cs typeface="Times New Roman" panose="02020603050405020304" pitchFamily="18" charset="0"/>
              </a:rPr>
              <a:t>повучена целокупна средства за наставак рекултивације. </a:t>
            </a:r>
          </a:p>
          <a:p>
            <a:pPr marL="0" indent="0" algn="just">
              <a:buNone/>
            </a:pPr>
            <a:r>
              <a:rPr lang="ru-RU" sz="1300" dirty="0">
                <a:latin typeface="Times New Roman" panose="02020603050405020304" pitchFamily="18" charset="0"/>
                <a:cs typeface="Times New Roman" panose="02020603050405020304" pitchFamily="18" charset="0"/>
              </a:rPr>
              <a:t>        Средства за суфинансирање изградње и реконструкције објеката фекалне канализације у виду бесповратних средстава су додељена од Покрајинског секретаријата за пољопривреду, водопривреду и рударство. Половина средстава обезбеђена је из буџета општине , те је комплатно санирана Главна црпна станица у Ковину.</a:t>
            </a:r>
            <a:endParaRPr lang="sr-Cyrl-RS" sz="1300" dirty="0">
              <a:latin typeface="Times New Roman" panose="02020603050405020304" pitchFamily="18" charset="0"/>
              <a:cs typeface="Times New Roman" panose="02020603050405020304" pitchFamily="18" charset="0"/>
            </a:endParaRPr>
          </a:p>
        </p:txBody>
      </p:sp>
      <p:sp>
        <p:nvSpPr>
          <p:cNvPr id="5" name="Rectangle 4"/>
          <p:cNvSpPr/>
          <p:nvPr/>
        </p:nvSpPr>
        <p:spPr>
          <a:xfrm>
            <a:off x="469305" y="1828800"/>
            <a:ext cx="8398470" cy="292388"/>
          </a:xfrm>
          <a:prstGeom prst="rect">
            <a:avLst/>
          </a:prstGeom>
        </p:spPr>
        <p:txBody>
          <a:bodyPr wrap="square">
            <a:spAutoFit/>
          </a:bodyPr>
          <a:lstStyle/>
          <a:p>
            <a:endParaRPr lang="sr-Latn-RS" sz="1300" i="1" dirty="0">
              <a:solidFill>
                <a:srgbClr val="FF000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B05C2A15-A60A-4742-AF11-6E81BC6CEDF8}"/>
              </a:ext>
            </a:extLst>
          </p:cNvPr>
          <p:cNvPicPr>
            <a:picLocks noChangeAspect="1"/>
          </p:cNvPicPr>
          <p:nvPr/>
        </p:nvPicPr>
        <p:blipFill>
          <a:blip r:embed="rId2"/>
          <a:stretch>
            <a:fillRect/>
          </a:stretch>
        </p:blipFill>
        <p:spPr>
          <a:xfrm>
            <a:off x="6172200" y="3429000"/>
            <a:ext cx="2590800" cy="2133600"/>
          </a:xfrm>
          <a:prstGeom prst="rect">
            <a:avLst/>
          </a:prstGeom>
        </p:spPr>
      </p:pic>
    </p:spTree>
    <p:extLst>
      <p:ext uri="{BB962C8B-B14F-4D97-AF65-F5344CB8AC3E}">
        <p14:creationId xmlns:p14="http://schemas.microsoft.com/office/powerpoint/2010/main" val="2155269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04800"/>
            <a:ext cx="8229600" cy="792162"/>
          </a:xfrm>
        </p:spPr>
        <p:txBody>
          <a:bodyPr>
            <a:normAutofit/>
          </a:bodyPr>
          <a:lstStyle/>
          <a:p>
            <a:pPr algn="ctr"/>
            <a:r>
              <a:rPr lang="sr-Cyrl-RS" sz="3500" dirty="0">
                <a:latin typeface="Calibri" panose="020F0502020204030204" pitchFamily="34" charset="0"/>
              </a:rPr>
              <a:t>САДРЖАЈ</a:t>
            </a:r>
            <a:r>
              <a:rPr lang="sr-Cyrl-RS" sz="3000" dirty="0">
                <a:latin typeface="Calibri" panose="020F0502020204030204" pitchFamily="34" charset="0"/>
              </a:rPr>
              <a:t>:</a:t>
            </a:r>
            <a:endParaRPr lang="sr-Latn-RS" sz="3000" dirty="0">
              <a:latin typeface="Calibri" panose="020F0502020204030204" pitchFamily="34" charset="0"/>
            </a:endParaRPr>
          </a:p>
        </p:txBody>
      </p:sp>
      <p:sp>
        <p:nvSpPr>
          <p:cNvPr id="2" name="Content Placeholder 1"/>
          <p:cNvSpPr>
            <a:spLocks noGrp="1"/>
          </p:cNvSpPr>
          <p:nvPr>
            <p:ph idx="1"/>
          </p:nvPr>
        </p:nvSpPr>
        <p:spPr>
          <a:xfrm>
            <a:off x="457200" y="1143000"/>
            <a:ext cx="8229600" cy="4864291"/>
          </a:xfrm>
        </p:spPr>
        <p:txBody>
          <a:bodyPr>
            <a:normAutofit/>
          </a:bodyPr>
          <a:lstStyle/>
          <a:p>
            <a:r>
              <a:rPr lang="sr-Cyrl-RS" sz="2800" dirty="0">
                <a:latin typeface="Calibri" pitchFamily="34" charset="0"/>
                <a:cs typeface="Calibri" pitchFamily="34" charset="0"/>
              </a:rPr>
              <a:t>Уводна реч</a:t>
            </a:r>
          </a:p>
          <a:p>
            <a:r>
              <a:rPr lang="sr-Cyrl-RS" sz="2800" dirty="0">
                <a:latin typeface="Calibri" pitchFamily="34" charset="0"/>
                <a:cs typeface="Calibri" pitchFamily="34" charset="0"/>
              </a:rPr>
              <a:t>Структура остварених текућих прихода и примања</a:t>
            </a:r>
          </a:p>
          <a:p>
            <a:r>
              <a:rPr lang="sr-Cyrl-RS" sz="2800" dirty="0">
                <a:latin typeface="Calibri" pitchFamily="34" charset="0"/>
                <a:cs typeface="Calibri" pitchFamily="34" charset="0"/>
              </a:rPr>
              <a:t>Остварење прихода и примања у односу на план</a:t>
            </a:r>
          </a:p>
          <a:p>
            <a:r>
              <a:rPr lang="sr-Cyrl-RS" sz="2800">
                <a:latin typeface="Calibri" pitchFamily="34" charset="0"/>
                <a:cs typeface="Calibri" pitchFamily="34" charset="0"/>
              </a:rPr>
              <a:t>Структура </a:t>
            </a:r>
            <a:r>
              <a:rPr lang="sr-Cyrl-RS" sz="2800" dirty="0">
                <a:latin typeface="Calibri" pitchFamily="34" charset="0"/>
                <a:cs typeface="Calibri" pitchFamily="34" charset="0"/>
              </a:rPr>
              <a:t>извршених расхода и издатака</a:t>
            </a:r>
          </a:p>
          <a:p>
            <a:r>
              <a:rPr lang="sr-Cyrl-RS" sz="2800" dirty="0">
                <a:latin typeface="Calibri" pitchFamily="34" charset="0"/>
                <a:cs typeface="Calibri" pitchFamily="34" charset="0"/>
              </a:rPr>
              <a:t>Извршење расхода и издатака у односу на план</a:t>
            </a:r>
          </a:p>
          <a:p>
            <a:r>
              <a:rPr lang="sr-Cyrl-RS" sz="2800" dirty="0">
                <a:latin typeface="Calibri" pitchFamily="34" charset="0"/>
                <a:cs typeface="Calibri" pitchFamily="34" charset="0"/>
              </a:rPr>
              <a:t>Преглед извршења по корисницима</a:t>
            </a:r>
          </a:p>
          <a:p>
            <a:r>
              <a:rPr lang="sr-Cyrl-RS" sz="2800" dirty="0">
                <a:latin typeface="Calibri" pitchFamily="34" charset="0"/>
                <a:cs typeface="Calibri" pitchFamily="34" charset="0"/>
              </a:rPr>
              <a:t>Преглед извршења по програмима</a:t>
            </a:r>
            <a:endParaRPr lang="sr-Latn-RS" sz="2800" dirty="0">
              <a:latin typeface="Calibri" pitchFamily="34" charset="0"/>
              <a:cs typeface="Calibri" pitchFamily="34" charset="0"/>
            </a:endParaRPr>
          </a:p>
        </p:txBody>
      </p:sp>
    </p:spTree>
    <p:extLst>
      <p:ext uri="{BB962C8B-B14F-4D97-AF65-F5344CB8AC3E}">
        <p14:creationId xmlns:p14="http://schemas.microsoft.com/office/powerpoint/2010/main" val="231168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976312"/>
          </a:xfrm>
        </p:spPr>
        <p:txBody>
          <a:bodyPr>
            <a:noAutofit/>
          </a:bodyPr>
          <a:lstStyle/>
          <a:p>
            <a:r>
              <a:rPr lang="sr-Cyrl-RS" sz="3300" dirty="0"/>
              <a:t>ПРОГРАМ 7. Организација саобраћаја и саобраћајна инфраструктура</a:t>
            </a:r>
            <a:endParaRPr lang="sr-Latn-RS" sz="3300" dirty="0"/>
          </a:p>
        </p:txBody>
      </p:sp>
      <p:sp>
        <p:nvSpPr>
          <p:cNvPr id="2" name="Content Placeholder 1"/>
          <p:cNvSpPr>
            <a:spLocks noGrp="1"/>
          </p:cNvSpPr>
          <p:nvPr>
            <p:ph idx="1"/>
          </p:nvPr>
        </p:nvSpPr>
        <p:spPr>
          <a:xfrm>
            <a:off x="286660" y="1204913"/>
            <a:ext cx="8595360" cy="5260419"/>
          </a:xfrm>
        </p:spPr>
        <p:txBody>
          <a:bodyPr>
            <a:normAutofit/>
          </a:bodyPr>
          <a:lstStyle/>
          <a:p>
            <a:pPr marL="395478" indent="-285750" algn="just">
              <a:buFont typeface="Courier New" panose="02070309020205020404" pitchFamily="49" charset="0"/>
              <a:buChar char="o"/>
            </a:pPr>
            <a:endParaRPr lang="ru-RU" sz="1300" dirty="0">
              <a:solidFill>
                <a:srgbClr val="000000"/>
              </a:solidFill>
              <a:latin typeface="Times New Roman" panose="02020603050405020304" pitchFamily="18" charset="0"/>
              <a:ea typeface="Times New Roman" panose="02020603050405020304" pitchFamily="18" charset="0"/>
            </a:endParaRPr>
          </a:p>
          <a:p>
            <a:pPr marL="395478" indent="-285750" algn="just">
              <a:buFont typeface="Courier New" panose="02070309020205020404" pitchFamily="49" charset="0"/>
              <a:buChar char="o"/>
            </a:pPr>
            <a:r>
              <a:rPr lang="ru-RU" sz="1300" dirty="0">
                <a:solidFill>
                  <a:srgbClr val="000000"/>
                </a:solidFill>
                <a:latin typeface="Times New Roman" panose="02020603050405020304" pitchFamily="18" charset="0"/>
                <a:ea typeface="Times New Roman" panose="02020603050405020304" pitchFamily="18" charset="0"/>
              </a:rPr>
              <a:t>Укупно утрошено  43.254.664 динара</a:t>
            </a:r>
          </a:p>
          <a:p>
            <a:pPr marL="395478" indent="-285750" algn="just">
              <a:buFont typeface="Courier New" panose="02070309020205020404" pitchFamily="49" charset="0"/>
              <a:buChar char="o"/>
            </a:pPr>
            <a:r>
              <a:rPr lang="ru-RU" sz="1300" dirty="0">
                <a:solidFill>
                  <a:srgbClr val="000000"/>
                </a:solidFill>
                <a:latin typeface="Times New Roman" panose="02020603050405020304" pitchFamily="18" charset="0"/>
                <a:ea typeface="Times New Roman" panose="02020603050405020304" pitchFamily="18" charset="0"/>
              </a:rPr>
              <a:t>Испоручено је и уграђено 1000 комада лиснатих смероказа на општинском путу Делиблато-Мраморак до границе са градском управом Панчево и на општинском путу Ковин-Скореновац-Плочица-Банатски Брестовац и 100 комада рефлектујућих маркера црвено–бели ( катадиоптери) у зонама предшколске установе  и основних и средњих школа у Ковину.  Набављена су средства за опремање деце првих разреда ради безбедности у саобраћају-светлећи прслуци, наруквица и књига. Обезбеђене су награде за децу на такмичењима која се организују са циљем ширег познавања правила у саобраћају, набављене интерактивне табле за школе и установе. Набављен је и бицкл са помоћним  точковима за обуку средњошколаца за вожњу са наочарима које симулирају алкохол, опијате и умор. У току 2018. закључени су бројни уговори у вези са санацијом коловоза , паркинга, изградња кружног тока саобраћајнице, хоризонталне и вертикалне сигнализације. Спровођење програмске активности извршено је  у малом обиму, јер није било потребе за чишћењем снега, због повољних климатских услова. </a:t>
            </a:r>
          </a:p>
          <a:p>
            <a:pPr marL="395478" indent="-285750" algn="just">
              <a:buFont typeface="Courier New" panose="02070309020205020404" pitchFamily="49" charset="0"/>
              <a:buChar char="o"/>
            </a:pPr>
            <a:r>
              <a:rPr lang="ru-RU" sz="1300" dirty="0">
                <a:latin typeface="Times New Roman" panose="02020603050405020304" pitchFamily="18" charset="0"/>
                <a:cs typeface="Times New Roman" panose="02020603050405020304" pitchFamily="18" charset="0"/>
              </a:rPr>
              <a:t>Општина Ковин је закључила Уговор са предузећем „Ауто кодекс“ ДОО Београд коме је поверен посао успостављања јавног линијског приградског превоза путника на територији општине Ковин и  субвенционисању цене јавноглинијског приградског превоза путника. </a:t>
            </a:r>
          </a:p>
          <a:p>
            <a:pPr marL="395478" indent="-285750" algn="just">
              <a:buFont typeface="Courier New" panose="02070309020205020404" pitchFamily="49" charset="0"/>
              <a:buChar char="o"/>
            </a:pPr>
            <a:r>
              <a:rPr lang="ru-RU" sz="1300" dirty="0">
                <a:latin typeface="Times New Roman" panose="02020603050405020304" pitchFamily="18" charset="0"/>
                <a:cs typeface="Times New Roman" panose="02020603050405020304" pitchFamily="18" charset="0"/>
              </a:rPr>
              <a:t>У Делиблату је асфалтиран део улице Маршала Тита.</a:t>
            </a:r>
          </a:p>
          <a:p>
            <a:pPr marL="109728" indent="0" algn="just">
              <a:buNone/>
            </a:pPr>
            <a:r>
              <a:rPr lang="ru-RU" sz="3300" dirty="0">
                <a:latin typeface="Times New Roman" panose="02020603050405020304" pitchFamily="18" charset="0"/>
                <a:cs typeface="Times New Roman" panose="02020603050405020304" pitchFamily="18" charset="0"/>
              </a:rPr>
              <a:t>	</a:t>
            </a:r>
            <a:endParaRPr lang="sr-Cyrl-RS" sz="3300" dirty="0">
              <a:latin typeface="Times New Roman" panose="02020603050405020304" pitchFamily="18" charset="0"/>
              <a:cs typeface="Times New Roman" panose="02020603050405020304" pitchFamily="18" charset="0"/>
            </a:endParaRPr>
          </a:p>
        </p:txBody>
      </p:sp>
      <p:sp>
        <p:nvSpPr>
          <p:cNvPr id="6" name="Rectangle 5"/>
          <p:cNvSpPr/>
          <p:nvPr/>
        </p:nvSpPr>
        <p:spPr>
          <a:xfrm>
            <a:off x="152400" y="6096000"/>
            <a:ext cx="8991600" cy="369332"/>
          </a:xfrm>
          <a:prstGeom prst="rect">
            <a:avLst/>
          </a:prstGeom>
        </p:spPr>
        <p:txBody>
          <a:bodyPr wrap="square">
            <a:spAutoFit/>
          </a:bodyPr>
          <a:lstStyle/>
          <a:p>
            <a:endParaRPr lang="sr-Latn-RS" dirty="0"/>
          </a:p>
        </p:txBody>
      </p:sp>
      <p:pic>
        <p:nvPicPr>
          <p:cNvPr id="5" name="Picture 4">
            <a:extLst>
              <a:ext uri="{FF2B5EF4-FFF2-40B4-BE49-F238E27FC236}">
                <a16:creationId xmlns:a16="http://schemas.microsoft.com/office/drawing/2014/main" id="{698BBC05-8322-4F5A-A0C1-CA14B06FE443}"/>
              </a:ext>
            </a:extLst>
          </p:cNvPr>
          <p:cNvPicPr>
            <a:picLocks noChangeAspect="1"/>
          </p:cNvPicPr>
          <p:nvPr/>
        </p:nvPicPr>
        <p:blipFill>
          <a:blip r:embed="rId2"/>
          <a:stretch>
            <a:fillRect/>
          </a:stretch>
        </p:blipFill>
        <p:spPr>
          <a:xfrm>
            <a:off x="2362200" y="4832002"/>
            <a:ext cx="4572000" cy="1600200"/>
          </a:xfrm>
          <a:prstGeom prst="rect">
            <a:avLst/>
          </a:prstGeom>
        </p:spPr>
      </p:pic>
    </p:spTree>
    <p:extLst>
      <p:ext uri="{BB962C8B-B14F-4D97-AF65-F5344CB8AC3E}">
        <p14:creationId xmlns:p14="http://schemas.microsoft.com/office/powerpoint/2010/main" val="3937796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838200"/>
          </a:xfrm>
        </p:spPr>
        <p:txBody>
          <a:bodyPr>
            <a:noAutofit/>
          </a:bodyPr>
          <a:lstStyle/>
          <a:p>
            <a:r>
              <a:rPr lang="sr-Cyrl-RS" sz="3500" dirty="0"/>
              <a:t>ПРОГРАМ 8. Предшколско васпитање и образовање</a:t>
            </a:r>
            <a:endParaRPr lang="sr-Latn-RS" sz="3500" dirty="0"/>
          </a:p>
        </p:txBody>
      </p:sp>
      <p:sp>
        <p:nvSpPr>
          <p:cNvPr id="2" name="Content Placeholder 1"/>
          <p:cNvSpPr>
            <a:spLocks noGrp="1"/>
          </p:cNvSpPr>
          <p:nvPr>
            <p:ph idx="1"/>
          </p:nvPr>
        </p:nvSpPr>
        <p:spPr>
          <a:xfrm>
            <a:off x="304800" y="1554162"/>
            <a:ext cx="8686800" cy="4770438"/>
          </a:xfrm>
        </p:spPr>
        <p:txBody>
          <a:bodyPr/>
          <a:lstStyle/>
          <a:p>
            <a:r>
              <a:rPr lang="sr-Cyrl-RS" sz="1300" dirty="0">
                <a:latin typeface="Times New Roman" panose="02020603050405020304" pitchFamily="18" charset="0"/>
                <a:cs typeface="Times New Roman" panose="02020603050405020304" pitchFamily="18" charset="0"/>
              </a:rPr>
              <a:t>Укупно утрошено  90.125.509 динара.</a:t>
            </a:r>
          </a:p>
          <a:p>
            <a:r>
              <a:rPr lang="sr-Cyrl-RS" sz="1300" dirty="0">
                <a:latin typeface="Times New Roman" panose="02020603050405020304" pitchFamily="18" charset="0"/>
                <a:cs typeface="Times New Roman" panose="02020603050405020304" pitchFamily="18" charset="0"/>
              </a:rPr>
              <a:t>Обезбеђени су адекватни услови за </a:t>
            </a:r>
          </a:p>
          <a:p>
            <a:pPr marL="0" indent="0">
              <a:buNone/>
            </a:pPr>
            <a:r>
              <a:rPr lang="sr-Cyrl-RS" sz="1300" dirty="0">
                <a:latin typeface="Times New Roman" panose="02020603050405020304" pitchFamily="18" charset="0"/>
                <a:cs typeface="Times New Roman" panose="02020603050405020304" pitchFamily="18" charset="0"/>
              </a:rPr>
              <a:t>        васпитно-образовни рад са децом</a:t>
            </a:r>
          </a:p>
          <a:p>
            <a:pPr marL="0" indent="0">
              <a:buNone/>
            </a:pPr>
            <a:r>
              <a:rPr lang="sr-Cyrl-RS" sz="1300" dirty="0">
                <a:latin typeface="Times New Roman" panose="02020603050405020304" pitchFamily="18" charset="0"/>
                <a:cs typeface="Times New Roman" panose="02020603050405020304" pitchFamily="18" charset="0"/>
              </a:rPr>
              <a:t>        </a:t>
            </a:r>
            <a:r>
              <a:rPr lang="ru-RU" sz="1300" dirty="0">
                <a:latin typeface="Times New Roman" panose="02020603050405020304" pitchFamily="18" charset="0"/>
                <a:cs typeface="Times New Roman" panose="02020603050405020304" pitchFamily="18" charset="0"/>
              </a:rPr>
              <a:t>Проценат деце која су уписана у </a:t>
            </a:r>
          </a:p>
          <a:p>
            <a:pPr marL="0" indent="0">
              <a:buNone/>
            </a:pPr>
            <a:r>
              <a:rPr lang="ru-RU" sz="1300" dirty="0">
                <a:latin typeface="Times New Roman" panose="02020603050405020304" pitchFamily="18" charset="0"/>
                <a:cs typeface="Times New Roman" panose="02020603050405020304" pitchFamily="18" charset="0"/>
              </a:rPr>
              <a:t>        предшколске установе </a:t>
            </a:r>
          </a:p>
          <a:p>
            <a:pPr marL="0" indent="0">
              <a:buNone/>
            </a:pPr>
            <a:r>
              <a:rPr lang="ru-RU" sz="1300" dirty="0">
                <a:latin typeface="Times New Roman" panose="02020603050405020304" pitchFamily="18" charset="0"/>
                <a:cs typeface="Times New Roman" panose="02020603050405020304" pitchFamily="18" charset="0"/>
              </a:rPr>
              <a:t>        (Број деце која су уписана у</a:t>
            </a:r>
          </a:p>
          <a:p>
            <a:pPr marL="0" indent="0">
              <a:buNone/>
            </a:pPr>
            <a:r>
              <a:rPr lang="ru-RU" sz="1300" dirty="0">
                <a:latin typeface="Times New Roman" panose="02020603050405020304" pitchFamily="18" charset="0"/>
                <a:cs typeface="Times New Roman" panose="02020603050405020304" pitchFamily="18" charset="0"/>
              </a:rPr>
              <a:t>        предшколске установе у односу на</a:t>
            </a:r>
          </a:p>
          <a:p>
            <a:pPr marL="0" indent="0">
              <a:buNone/>
            </a:pPr>
            <a:r>
              <a:rPr lang="ru-RU" sz="1300" dirty="0">
                <a:latin typeface="Times New Roman" panose="02020603050405020304" pitchFamily="18" charset="0"/>
                <a:cs typeface="Times New Roman" panose="02020603050405020304" pitchFamily="18" charset="0"/>
              </a:rPr>
              <a:t>        укупан број деце у општини):</a:t>
            </a:r>
          </a:p>
          <a:p>
            <a:pPr marL="0" indent="0">
              <a:buNone/>
            </a:pPr>
            <a:r>
              <a:rPr lang="sr-Cyrl-RS" sz="1300" dirty="0">
                <a:latin typeface="Times New Roman" panose="02020603050405020304" pitchFamily="18" charset="0"/>
                <a:cs typeface="Times New Roman" panose="02020603050405020304" pitchFamily="18" charset="0"/>
              </a:rPr>
              <a:t>        </a:t>
            </a:r>
            <a:r>
              <a:rPr lang="ru-RU" sz="1300" dirty="0">
                <a:latin typeface="Times New Roman" panose="02020603050405020304" pitchFamily="18" charset="0"/>
                <a:cs typeface="Times New Roman" panose="02020603050405020304" pitchFamily="18" charset="0"/>
              </a:rPr>
              <a:t>јаслице 45%, </a:t>
            </a:r>
          </a:p>
          <a:p>
            <a:pPr marL="0" indent="0">
              <a:buNone/>
            </a:pPr>
            <a:r>
              <a:rPr lang="ru-RU" sz="1300" dirty="0">
                <a:latin typeface="Times New Roman" panose="02020603050405020304" pitchFamily="18" charset="0"/>
                <a:cs typeface="Times New Roman" panose="02020603050405020304" pitchFamily="18" charset="0"/>
              </a:rPr>
              <a:t>       млађа група 47%, </a:t>
            </a:r>
          </a:p>
          <a:p>
            <a:pPr marL="0" indent="0">
              <a:buNone/>
            </a:pPr>
            <a:r>
              <a:rPr lang="ru-RU" sz="1300" dirty="0">
                <a:latin typeface="Times New Roman" panose="02020603050405020304" pitchFamily="18" charset="0"/>
                <a:cs typeface="Times New Roman" panose="02020603050405020304" pitchFamily="18" charset="0"/>
              </a:rPr>
              <a:t>       средња група 48%, </a:t>
            </a:r>
          </a:p>
          <a:p>
            <a:pPr marL="0" indent="0">
              <a:buNone/>
            </a:pPr>
            <a:r>
              <a:rPr lang="ru-RU" sz="1300" dirty="0">
                <a:latin typeface="Times New Roman" panose="02020603050405020304" pitchFamily="18" charset="0"/>
                <a:cs typeface="Times New Roman" panose="02020603050405020304" pitchFamily="18" charset="0"/>
              </a:rPr>
              <a:t>       старија група 48%, и</a:t>
            </a:r>
          </a:p>
          <a:p>
            <a:pPr marL="0" indent="0">
              <a:buNone/>
            </a:pPr>
            <a:r>
              <a:rPr lang="ru-RU" sz="1300" dirty="0">
                <a:latin typeface="Times New Roman" panose="02020603050405020304" pitchFamily="18" charset="0"/>
                <a:cs typeface="Times New Roman" panose="02020603050405020304" pitchFamily="18" charset="0"/>
              </a:rPr>
              <a:t>       припремни предшколски програм 99%.</a:t>
            </a:r>
          </a:p>
          <a:p>
            <a:pPr marL="0" indent="0">
              <a:buNone/>
            </a:pPr>
            <a:r>
              <a:rPr lang="ru-RU" sz="1300" dirty="0">
                <a:latin typeface="Times New Roman" panose="02020603050405020304" pitchFamily="18" charset="0"/>
                <a:cs typeface="Times New Roman" panose="02020603050405020304" pitchFamily="18" charset="0"/>
              </a:rPr>
              <a:t>       Због листа чекања у предшколској установи, </a:t>
            </a:r>
          </a:p>
          <a:p>
            <a:pPr marL="0" indent="0">
              <a:buNone/>
            </a:pPr>
            <a:r>
              <a:rPr lang="ru-RU" sz="1300" dirty="0">
                <a:latin typeface="Times New Roman" panose="02020603050405020304" pitchFamily="18" charset="0"/>
                <a:cs typeface="Times New Roman" panose="02020603050405020304" pitchFamily="18" charset="0"/>
              </a:rPr>
              <a:t>       односно просторне немогућности да прими   </a:t>
            </a:r>
          </a:p>
          <a:p>
            <a:pPr marL="0" indent="0">
              <a:buNone/>
            </a:pPr>
            <a:r>
              <a:rPr lang="ru-RU" sz="1300" dirty="0">
                <a:latin typeface="Times New Roman" panose="02020603050405020304" pitchFamily="18" charset="0"/>
                <a:cs typeface="Times New Roman" panose="02020603050405020304" pitchFamily="18" charset="0"/>
              </a:rPr>
              <a:t>       сву децу, чији су родитељи заинтересовани да </a:t>
            </a:r>
          </a:p>
          <a:p>
            <a:pPr marL="0" indent="0">
              <a:buNone/>
            </a:pPr>
            <a:r>
              <a:rPr lang="ru-RU" sz="1300" dirty="0">
                <a:latin typeface="Times New Roman" panose="02020603050405020304" pitchFamily="18" charset="0"/>
                <a:cs typeface="Times New Roman" panose="02020603050405020304" pitchFamily="18" charset="0"/>
              </a:rPr>
              <a:t>       упишу децу у установу, општина је започела </a:t>
            </a:r>
          </a:p>
          <a:p>
            <a:pPr marL="0" indent="0">
              <a:buNone/>
            </a:pPr>
            <a:r>
              <a:rPr lang="ru-RU" sz="1300" dirty="0">
                <a:latin typeface="Times New Roman" panose="02020603050405020304" pitchFamily="18" charset="0"/>
                <a:cs typeface="Times New Roman" panose="02020603050405020304" pitchFamily="18" charset="0"/>
              </a:rPr>
              <a:t>       изградњу новог објекта вртића. У току 2018. </a:t>
            </a:r>
          </a:p>
          <a:p>
            <a:pPr marL="0" indent="0">
              <a:buNone/>
            </a:pPr>
            <a:r>
              <a:rPr lang="ru-RU" sz="1300" dirty="0">
                <a:latin typeface="Times New Roman" panose="02020603050405020304" pitchFamily="18" charset="0"/>
                <a:cs typeface="Times New Roman" panose="02020603050405020304" pitchFamily="18" charset="0"/>
              </a:rPr>
              <a:t>       године утрошено је 28.841.317 динара у изградњу објекта. Степен изграђености објекта је, на крају године, био 70% </a:t>
            </a:r>
            <a:endParaRPr lang="sr-Cyrl-RS" sz="1300" dirty="0">
              <a:latin typeface="Times New Roman" panose="02020603050405020304" pitchFamily="18" charset="0"/>
              <a:cs typeface="Times New Roman" panose="02020603050405020304" pitchFamily="18" charset="0"/>
            </a:endParaRPr>
          </a:p>
          <a:p>
            <a:pPr marL="109728" indent="0">
              <a:buNone/>
            </a:pPr>
            <a:endParaRPr lang="sr-Cyrl-RS" dirty="0"/>
          </a:p>
        </p:txBody>
      </p:sp>
      <p:pic>
        <p:nvPicPr>
          <p:cNvPr id="6" name="Picture 5">
            <a:extLst>
              <a:ext uri="{FF2B5EF4-FFF2-40B4-BE49-F238E27FC236}">
                <a16:creationId xmlns:a16="http://schemas.microsoft.com/office/drawing/2014/main" id="{F532067A-F283-4F35-AF21-9B79D032094D}"/>
              </a:ext>
            </a:extLst>
          </p:cNvPr>
          <p:cNvPicPr>
            <a:picLocks noChangeAspect="1"/>
          </p:cNvPicPr>
          <p:nvPr/>
        </p:nvPicPr>
        <p:blipFill>
          <a:blip r:embed="rId2"/>
          <a:stretch>
            <a:fillRect/>
          </a:stretch>
        </p:blipFill>
        <p:spPr>
          <a:xfrm>
            <a:off x="4027418" y="1562901"/>
            <a:ext cx="4876800" cy="4251324"/>
          </a:xfrm>
          <a:prstGeom prst="rect">
            <a:avLst/>
          </a:prstGeom>
        </p:spPr>
      </p:pic>
    </p:spTree>
    <p:extLst>
      <p:ext uri="{BB962C8B-B14F-4D97-AF65-F5344CB8AC3E}">
        <p14:creationId xmlns:p14="http://schemas.microsoft.com/office/powerpoint/2010/main" val="2486092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838200"/>
          </a:xfrm>
        </p:spPr>
        <p:txBody>
          <a:bodyPr>
            <a:noAutofit/>
          </a:bodyPr>
          <a:lstStyle/>
          <a:p>
            <a:r>
              <a:rPr lang="sr-Cyrl-RS" sz="3500" dirty="0"/>
              <a:t>ПРОГРАМ 9. Основно образовање и васпитање</a:t>
            </a:r>
            <a:endParaRPr lang="sr-Latn-RS" sz="3500" dirty="0"/>
          </a:p>
        </p:txBody>
      </p:sp>
      <p:sp>
        <p:nvSpPr>
          <p:cNvPr id="2" name="Content Placeholder 1"/>
          <p:cNvSpPr>
            <a:spLocks noGrp="1"/>
          </p:cNvSpPr>
          <p:nvPr>
            <p:ph idx="1"/>
          </p:nvPr>
        </p:nvSpPr>
        <p:spPr/>
        <p:txBody>
          <a:bodyPr>
            <a:normAutofit lnSpcReduction="10000"/>
          </a:bodyPr>
          <a:lstStyle/>
          <a:p>
            <a:r>
              <a:rPr lang="sr-Cyrl-RS" sz="1300" dirty="0">
                <a:latin typeface="Times New Roman" panose="02020603050405020304" pitchFamily="18" charset="0"/>
                <a:cs typeface="Times New Roman" panose="02020603050405020304" pitchFamily="18" charset="0"/>
              </a:rPr>
              <a:t>Укупно утрошено 81.281.425 динара.</a:t>
            </a:r>
          </a:p>
          <a:p>
            <a:r>
              <a:rPr lang="sr-Cyrl-RS" sz="1300" dirty="0">
                <a:latin typeface="Times New Roman" panose="02020603050405020304" pitchFamily="18" charset="0"/>
                <a:cs typeface="Times New Roman" panose="02020603050405020304" pitchFamily="18" charset="0"/>
              </a:rPr>
              <a:t>Средства су усмерена на редовно </a:t>
            </a:r>
          </a:p>
          <a:p>
            <a:pPr marL="0" indent="0">
              <a:buNone/>
            </a:pPr>
            <a:r>
              <a:rPr lang="sr-Cyrl-RS" sz="1300" dirty="0">
                <a:latin typeface="Times New Roman" panose="02020603050405020304" pitchFamily="18" charset="0"/>
                <a:cs typeface="Times New Roman" panose="02020603050405020304" pitchFamily="18" charset="0"/>
              </a:rPr>
              <a:t>        функционисање  10 основних школа</a:t>
            </a:r>
          </a:p>
          <a:p>
            <a:pPr marL="0" indent="0">
              <a:buNone/>
            </a:pPr>
            <a:r>
              <a:rPr lang="sr-Cyrl-RS" sz="1300" dirty="0">
                <a:latin typeface="Times New Roman" panose="02020603050405020304" pitchFamily="18" charset="0"/>
                <a:cs typeface="Times New Roman" panose="02020603050405020304" pitchFamily="18" charset="0"/>
              </a:rPr>
              <a:t>        на територији општине Ковин.</a:t>
            </a:r>
          </a:p>
          <a:p>
            <a:pPr marL="0" indent="0">
              <a:buNone/>
            </a:pPr>
            <a:r>
              <a:rPr lang="sr-Cyrl-RS" sz="1300" dirty="0">
                <a:latin typeface="Times New Roman" panose="02020603050405020304" pitchFamily="18" charset="0"/>
                <a:cs typeface="Times New Roman" panose="02020603050405020304" pitchFamily="18" charset="0"/>
              </a:rPr>
              <a:t>        Општина обезбеђује средства за </a:t>
            </a:r>
          </a:p>
          <a:p>
            <a:pPr marL="0" indent="0">
              <a:buNone/>
            </a:pPr>
            <a:r>
              <a:rPr lang="sr-Cyrl-RS" sz="1300" dirty="0">
                <a:latin typeface="Times New Roman" panose="02020603050405020304" pitchFamily="18" charset="0"/>
                <a:cs typeface="Times New Roman" panose="02020603050405020304" pitchFamily="18" charset="0"/>
              </a:rPr>
              <a:t>        финансирање свих материјалних </a:t>
            </a:r>
          </a:p>
          <a:p>
            <a:pPr marL="0" indent="0">
              <a:buNone/>
            </a:pPr>
            <a:r>
              <a:rPr lang="sr-Cyrl-RS" sz="1300" dirty="0">
                <a:latin typeface="Times New Roman" panose="02020603050405020304" pitchFamily="18" charset="0"/>
                <a:cs typeface="Times New Roman" panose="02020603050405020304" pitchFamily="18" charset="0"/>
              </a:rPr>
              <a:t>        трошкова, текућих поправки и </a:t>
            </a:r>
          </a:p>
          <a:p>
            <a:pPr marL="0" indent="0">
              <a:buNone/>
            </a:pPr>
            <a:r>
              <a:rPr lang="sr-Cyrl-RS" sz="1300" dirty="0">
                <a:latin typeface="Times New Roman" panose="02020603050405020304" pitchFamily="18" charset="0"/>
                <a:cs typeface="Times New Roman" panose="02020603050405020304" pitchFamily="18" charset="0"/>
              </a:rPr>
              <a:t>        одржавања школа, стручног</a:t>
            </a:r>
          </a:p>
          <a:p>
            <a:pPr marL="0" indent="0">
              <a:buNone/>
            </a:pPr>
            <a:r>
              <a:rPr lang="sr-Cyrl-RS" sz="1300" dirty="0">
                <a:latin typeface="Times New Roman" panose="02020603050405020304" pitchFamily="18" charset="0"/>
                <a:cs typeface="Times New Roman" panose="02020603050405020304" pitchFamily="18" charset="0"/>
              </a:rPr>
              <a:t>        усавршавања запослених, превоза</a:t>
            </a:r>
          </a:p>
          <a:p>
            <a:pPr marL="0" indent="0">
              <a:buNone/>
            </a:pPr>
            <a:r>
              <a:rPr lang="sr-Cyrl-RS" sz="1300" dirty="0">
                <a:latin typeface="Times New Roman" panose="02020603050405020304" pitchFamily="18" charset="0"/>
                <a:cs typeface="Times New Roman" panose="02020603050405020304" pitchFamily="18" charset="0"/>
              </a:rPr>
              <a:t>        запослених и ученика који путују на</a:t>
            </a:r>
          </a:p>
          <a:p>
            <a:pPr marL="0" indent="0">
              <a:buNone/>
            </a:pPr>
            <a:r>
              <a:rPr lang="sr-Cyrl-RS" sz="1300" dirty="0">
                <a:latin typeface="Times New Roman" panose="02020603050405020304" pitchFamily="18" charset="0"/>
                <a:cs typeface="Times New Roman" panose="02020603050405020304" pitchFamily="18" charset="0"/>
              </a:rPr>
              <a:t>        удаљености већој од 4 км, исплату </a:t>
            </a:r>
          </a:p>
          <a:p>
            <a:pPr marL="0" indent="0">
              <a:buNone/>
            </a:pPr>
            <a:r>
              <a:rPr lang="sr-Cyrl-RS" sz="1300" dirty="0">
                <a:latin typeface="Times New Roman" panose="02020603050405020304" pitchFamily="18" charset="0"/>
                <a:cs typeface="Times New Roman" panose="02020603050405020304" pitchFamily="18" charset="0"/>
              </a:rPr>
              <a:t>        јубиларних награда и помоћи </a:t>
            </a:r>
          </a:p>
          <a:p>
            <a:pPr marL="0" indent="0">
              <a:buNone/>
            </a:pPr>
            <a:r>
              <a:rPr lang="sr-Cyrl-RS" sz="1300" dirty="0">
                <a:latin typeface="Times New Roman" panose="02020603050405020304" pitchFamily="18" charset="0"/>
                <a:cs typeface="Times New Roman" panose="02020603050405020304" pitchFamily="18" charset="0"/>
              </a:rPr>
              <a:t>        запосленима, као и опремање и </a:t>
            </a:r>
          </a:p>
          <a:p>
            <a:pPr marL="0" indent="0">
              <a:buNone/>
            </a:pPr>
            <a:r>
              <a:rPr lang="sr-Cyrl-RS" sz="1300" dirty="0">
                <a:latin typeface="Times New Roman" panose="02020603050405020304" pitchFamily="18" charset="0"/>
                <a:cs typeface="Times New Roman" panose="02020603050405020304" pitchFamily="18" charset="0"/>
              </a:rPr>
              <a:t>        инвестиционо одржавање школа.	</a:t>
            </a:r>
          </a:p>
          <a:p>
            <a:pPr marL="0" indent="0">
              <a:buNone/>
            </a:pPr>
            <a:r>
              <a:rPr lang="sr-Cyrl-RS" sz="1300" dirty="0">
                <a:latin typeface="Times New Roman" panose="02020603050405020304" pitchFamily="18" charset="0"/>
                <a:cs typeface="Times New Roman" panose="02020603050405020304" pitchFamily="18" charset="0"/>
              </a:rPr>
              <a:t>        На територији општине основним </a:t>
            </a:r>
          </a:p>
          <a:p>
            <a:pPr marL="0" indent="0">
              <a:buNone/>
            </a:pPr>
            <a:r>
              <a:rPr lang="sr-Cyrl-RS" sz="1300" dirty="0">
                <a:latin typeface="Times New Roman" panose="02020603050405020304" pitchFamily="18" charset="0"/>
                <a:cs typeface="Times New Roman" panose="02020603050405020304" pitchFamily="18" charset="0"/>
              </a:rPr>
              <a:t>        образовањем је било обухваћено </a:t>
            </a:r>
          </a:p>
          <a:p>
            <a:pPr marL="0" indent="0">
              <a:buNone/>
            </a:pPr>
            <a:r>
              <a:rPr lang="sr-Cyrl-RS" sz="1300" dirty="0">
                <a:latin typeface="Times New Roman" panose="02020603050405020304" pitchFamily="18" charset="0"/>
                <a:cs typeface="Times New Roman" panose="02020603050405020304" pitchFamily="18" charset="0"/>
              </a:rPr>
              <a:t>        2.453 ученика, од чега 1227 дечака и </a:t>
            </a:r>
          </a:p>
          <a:p>
            <a:pPr marL="0" indent="0">
              <a:buNone/>
            </a:pPr>
            <a:r>
              <a:rPr lang="sr-Cyrl-RS" sz="1300" dirty="0">
                <a:latin typeface="Times New Roman" panose="02020603050405020304" pitchFamily="18" charset="0"/>
                <a:cs typeface="Times New Roman" panose="02020603050405020304" pitchFamily="18" charset="0"/>
              </a:rPr>
              <a:t>        1.208 девојчица.</a:t>
            </a:r>
          </a:p>
          <a:p>
            <a:pPr marL="0" indent="0">
              <a:buNone/>
            </a:pPr>
            <a:r>
              <a:rPr lang="sr-Cyrl-RS" sz="1300" dirty="0">
                <a:latin typeface="Times New Roman" panose="02020603050405020304" pitchFamily="18" charset="0"/>
                <a:cs typeface="Times New Roman" panose="02020603050405020304" pitchFamily="18" charset="0"/>
              </a:rPr>
              <a:t>			 </a:t>
            </a:r>
          </a:p>
          <a:p>
            <a:endParaRPr lang="sr-Cyrl-RS" sz="1300" dirty="0">
              <a:latin typeface="Times New Roman" panose="02020603050405020304" pitchFamily="18" charset="0"/>
              <a:cs typeface="Times New Roman" panose="02020603050405020304" pitchFamily="18" charset="0"/>
            </a:endParaRPr>
          </a:p>
          <a:p>
            <a:pPr marL="109728" indent="0">
              <a:buNone/>
            </a:pPr>
            <a:endParaRPr lang="sr-Cyrl-RS" dirty="0"/>
          </a:p>
        </p:txBody>
      </p:sp>
      <p:sp>
        <p:nvSpPr>
          <p:cNvPr id="5" name="Rectangle 4"/>
          <p:cNvSpPr/>
          <p:nvPr/>
        </p:nvSpPr>
        <p:spPr>
          <a:xfrm>
            <a:off x="457200" y="1813173"/>
            <a:ext cx="8458200" cy="369332"/>
          </a:xfrm>
          <a:prstGeom prst="rect">
            <a:avLst/>
          </a:prstGeom>
        </p:spPr>
        <p:txBody>
          <a:bodyPr wrap="square">
            <a:spAutoFit/>
          </a:bodyPr>
          <a:lstStyle/>
          <a:p>
            <a:r>
              <a:rPr lang="sr-Cyrl-CS" i="1" dirty="0">
                <a:solidFill>
                  <a:srgbClr val="FF0000"/>
                </a:solidFill>
              </a:rPr>
              <a:t> </a:t>
            </a:r>
            <a:endParaRPr lang="sr-Latn-RS" i="1" dirty="0">
              <a:solidFill>
                <a:srgbClr val="FF0000"/>
              </a:solidFill>
            </a:endParaRPr>
          </a:p>
        </p:txBody>
      </p:sp>
      <p:pic>
        <p:nvPicPr>
          <p:cNvPr id="6" name="Picture 5">
            <a:extLst>
              <a:ext uri="{FF2B5EF4-FFF2-40B4-BE49-F238E27FC236}">
                <a16:creationId xmlns:a16="http://schemas.microsoft.com/office/drawing/2014/main" id="{BFAE899E-C662-4EC6-BE21-FB5CB2EC6263}"/>
              </a:ext>
            </a:extLst>
          </p:cNvPr>
          <p:cNvPicPr>
            <a:picLocks noChangeAspect="1"/>
          </p:cNvPicPr>
          <p:nvPr/>
        </p:nvPicPr>
        <p:blipFill>
          <a:blip r:embed="rId2"/>
          <a:stretch>
            <a:fillRect/>
          </a:stretch>
        </p:blipFill>
        <p:spPr>
          <a:xfrm>
            <a:off x="3495675" y="1557475"/>
            <a:ext cx="5372100" cy="4010025"/>
          </a:xfrm>
          <a:prstGeom prst="rect">
            <a:avLst/>
          </a:prstGeom>
        </p:spPr>
      </p:pic>
    </p:spTree>
    <p:extLst>
      <p:ext uri="{BB962C8B-B14F-4D97-AF65-F5344CB8AC3E}">
        <p14:creationId xmlns:p14="http://schemas.microsoft.com/office/powerpoint/2010/main" val="3485021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838200"/>
          </a:xfrm>
        </p:spPr>
        <p:txBody>
          <a:bodyPr>
            <a:noAutofit/>
          </a:bodyPr>
          <a:lstStyle/>
          <a:p>
            <a:r>
              <a:rPr lang="sr-Cyrl-RS" sz="3500" dirty="0"/>
              <a:t>ПРОГРАМ 10. </a:t>
            </a:r>
            <a:r>
              <a:rPr lang="sr-Cyrl-RS" sz="3300" dirty="0"/>
              <a:t>Средње</a:t>
            </a:r>
            <a:r>
              <a:rPr lang="sr-Cyrl-RS" sz="3500" dirty="0"/>
              <a:t> образовање и васпитање</a:t>
            </a:r>
            <a:endParaRPr lang="sr-Latn-RS" sz="3500" dirty="0"/>
          </a:p>
        </p:txBody>
      </p:sp>
      <p:sp>
        <p:nvSpPr>
          <p:cNvPr id="2" name="Content Placeholder 1"/>
          <p:cNvSpPr>
            <a:spLocks noGrp="1"/>
          </p:cNvSpPr>
          <p:nvPr>
            <p:ph idx="1"/>
          </p:nvPr>
        </p:nvSpPr>
        <p:spPr>
          <a:xfrm>
            <a:off x="241852" y="1647424"/>
            <a:ext cx="8686800" cy="4525963"/>
          </a:xfrm>
        </p:spPr>
        <p:txBody>
          <a:bodyPr>
            <a:normAutofit/>
          </a:bodyPr>
          <a:lstStyle/>
          <a:p>
            <a:r>
              <a:rPr lang="sr-Cyrl-RS" sz="1300" dirty="0">
                <a:latin typeface="Times New Roman" panose="02020603050405020304" pitchFamily="18" charset="0"/>
                <a:cs typeface="Times New Roman" panose="02020603050405020304" pitchFamily="18" charset="0"/>
              </a:rPr>
              <a:t>Укупно утрошено 20.711.604 динара</a:t>
            </a:r>
          </a:p>
          <a:p>
            <a:endParaRPr lang="sr-Cyrl-RS" sz="1300" dirty="0">
              <a:latin typeface="Times New Roman" panose="02020603050405020304" pitchFamily="18" charset="0"/>
              <a:cs typeface="Times New Roman" panose="02020603050405020304" pitchFamily="18" charset="0"/>
            </a:endParaRPr>
          </a:p>
          <a:p>
            <a:endParaRPr lang="sr-Cyrl-RS" dirty="0"/>
          </a:p>
          <a:p>
            <a:pPr marL="109728" indent="0">
              <a:buNone/>
            </a:pPr>
            <a:endParaRPr lang="sr-Cyrl-RS" dirty="0"/>
          </a:p>
          <a:p>
            <a:pPr marL="109728" indent="0">
              <a:buNone/>
            </a:pPr>
            <a:endParaRPr lang="sr-Cyrl-RS" dirty="0"/>
          </a:p>
          <a:p>
            <a:pPr marL="109728" indent="0">
              <a:buNone/>
            </a:pPr>
            <a:r>
              <a:rPr lang="sr-Cyrl-RS" sz="1300" dirty="0">
                <a:latin typeface="Times New Roman" panose="02020603050405020304" pitchFamily="18" charset="0"/>
                <a:cs typeface="Times New Roman" panose="02020603050405020304" pitchFamily="18" charset="0"/>
              </a:rPr>
              <a:t>       </a:t>
            </a:r>
          </a:p>
          <a:p>
            <a:pPr marL="109728" indent="0">
              <a:buNone/>
            </a:pPr>
            <a:endParaRPr lang="sr-Cyrl-RS" sz="1300" dirty="0">
              <a:latin typeface="Times New Roman" panose="02020603050405020304" pitchFamily="18" charset="0"/>
              <a:cs typeface="Times New Roman" panose="02020603050405020304" pitchFamily="18" charset="0"/>
            </a:endParaRPr>
          </a:p>
          <a:p>
            <a:pPr marL="109728" indent="0">
              <a:buNone/>
            </a:pPr>
            <a:r>
              <a:rPr lang="sr-Cyrl-RS" sz="1300" dirty="0">
                <a:latin typeface="Times New Roman" panose="02020603050405020304" pitchFamily="18" charset="0"/>
                <a:cs typeface="Times New Roman" panose="02020603050405020304" pitchFamily="18" charset="0"/>
              </a:rPr>
              <a:t>       Средства су била усмерена на редовно финансирање две средње школе на територији општине Ковин.</a:t>
            </a:r>
            <a:r>
              <a:rPr lang="ru-RU" sz="1300" dirty="0">
                <a:latin typeface="Times New Roman" panose="02020603050405020304" pitchFamily="18" charset="0"/>
                <a:cs typeface="Times New Roman" panose="02020603050405020304" pitchFamily="18" charset="0"/>
              </a:rPr>
              <a:t> Општина обезбеђује средства за финансирање свих материјалних трошкова, текућих поправки и одржавања школа, стручног усавршавања запослених, превоза запослених, исплату јубиларних награда и помоћи запосленима, ученичке награде, судске трошкове, као и опремање и инвестиционо одржавање школа.</a:t>
            </a:r>
          </a:p>
          <a:p>
            <a:pPr marL="109728" indent="0">
              <a:buNone/>
            </a:pPr>
            <a:r>
              <a:rPr lang="ru-RU" sz="1300" dirty="0">
                <a:latin typeface="Times New Roman" panose="02020603050405020304" pitchFamily="18" charset="0"/>
                <a:cs typeface="Times New Roman" panose="02020603050405020304" pitchFamily="18" charset="0"/>
              </a:rPr>
              <a:t>       На територији општине средњим образовањем је било обухваћено 515 ученика, од чега 246 дечака и 269девојчица.</a:t>
            </a:r>
          </a:p>
          <a:p>
            <a:pPr marL="109728" indent="0">
              <a:buNone/>
            </a:pPr>
            <a:endParaRPr lang="sr-Cyrl-RS" sz="1300" dirty="0">
              <a:latin typeface="Times New Roman" panose="02020603050405020304" pitchFamily="18" charset="0"/>
              <a:cs typeface="Times New Roman" panose="02020603050405020304" pitchFamily="18" charset="0"/>
            </a:endParaRPr>
          </a:p>
        </p:txBody>
      </p:sp>
      <p:sp>
        <p:nvSpPr>
          <p:cNvPr id="5" name="Rectangle 4"/>
          <p:cNvSpPr/>
          <p:nvPr/>
        </p:nvSpPr>
        <p:spPr>
          <a:xfrm>
            <a:off x="228600" y="1752600"/>
            <a:ext cx="8610599" cy="369332"/>
          </a:xfrm>
          <a:prstGeom prst="rect">
            <a:avLst/>
          </a:prstGeom>
        </p:spPr>
        <p:txBody>
          <a:bodyPr wrap="square">
            <a:spAutoFit/>
          </a:bodyPr>
          <a:lstStyle/>
          <a:p>
            <a:endParaRPr lang="sr-Latn-RS" i="1" dirty="0">
              <a:solidFill>
                <a:srgbClr val="FF0000"/>
              </a:solidFill>
            </a:endParaRPr>
          </a:p>
        </p:txBody>
      </p:sp>
      <p:pic>
        <p:nvPicPr>
          <p:cNvPr id="8" name="Picture 7">
            <a:extLst>
              <a:ext uri="{FF2B5EF4-FFF2-40B4-BE49-F238E27FC236}">
                <a16:creationId xmlns:a16="http://schemas.microsoft.com/office/drawing/2014/main" id="{2A7E5528-2F0E-4757-87E3-CE2D69BD5A60}"/>
              </a:ext>
            </a:extLst>
          </p:cNvPr>
          <p:cNvPicPr>
            <a:picLocks noChangeAspect="1"/>
          </p:cNvPicPr>
          <p:nvPr/>
        </p:nvPicPr>
        <p:blipFill>
          <a:blip r:embed="rId2"/>
          <a:stretch>
            <a:fillRect/>
          </a:stretch>
        </p:blipFill>
        <p:spPr>
          <a:xfrm>
            <a:off x="752476" y="2191018"/>
            <a:ext cx="2828925" cy="1923782"/>
          </a:xfrm>
          <a:prstGeom prst="rect">
            <a:avLst/>
          </a:prstGeom>
        </p:spPr>
      </p:pic>
      <p:pic>
        <p:nvPicPr>
          <p:cNvPr id="9" name="Picture 8">
            <a:extLst>
              <a:ext uri="{FF2B5EF4-FFF2-40B4-BE49-F238E27FC236}">
                <a16:creationId xmlns:a16="http://schemas.microsoft.com/office/drawing/2014/main" id="{6CDA9D62-3C86-4CA5-A8DA-4EB80B9D7C2B}"/>
              </a:ext>
            </a:extLst>
          </p:cNvPr>
          <p:cNvPicPr>
            <a:picLocks noChangeAspect="1"/>
          </p:cNvPicPr>
          <p:nvPr/>
        </p:nvPicPr>
        <p:blipFill>
          <a:blip r:embed="rId3"/>
          <a:stretch>
            <a:fillRect/>
          </a:stretch>
        </p:blipFill>
        <p:spPr>
          <a:xfrm>
            <a:off x="5073926" y="2191018"/>
            <a:ext cx="2362200" cy="1923782"/>
          </a:xfrm>
          <a:prstGeom prst="rect">
            <a:avLst/>
          </a:prstGeom>
        </p:spPr>
      </p:pic>
    </p:spTree>
    <p:extLst>
      <p:ext uri="{BB962C8B-B14F-4D97-AF65-F5344CB8AC3E}">
        <p14:creationId xmlns:p14="http://schemas.microsoft.com/office/powerpoint/2010/main" val="4060691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04800"/>
            <a:ext cx="8839200" cy="609600"/>
          </a:xfrm>
        </p:spPr>
        <p:txBody>
          <a:bodyPr>
            <a:noAutofit/>
          </a:bodyPr>
          <a:lstStyle/>
          <a:p>
            <a:r>
              <a:rPr lang="sr-Cyrl-RS" sz="3300" dirty="0"/>
              <a:t>ПРОГРАМ 11. Социјална и дечија заштита</a:t>
            </a:r>
            <a:endParaRPr lang="sr-Latn-RS" sz="3300" dirty="0"/>
          </a:p>
        </p:txBody>
      </p:sp>
      <p:sp>
        <p:nvSpPr>
          <p:cNvPr id="2" name="Content Placeholder 1"/>
          <p:cNvSpPr>
            <a:spLocks noGrp="1"/>
          </p:cNvSpPr>
          <p:nvPr>
            <p:ph idx="1"/>
          </p:nvPr>
        </p:nvSpPr>
        <p:spPr>
          <a:xfrm>
            <a:off x="274320" y="990600"/>
            <a:ext cx="8595360" cy="5715000"/>
          </a:xfrm>
        </p:spPr>
        <p:txBody>
          <a:bodyPr>
            <a:normAutofit fontScale="25000" lnSpcReduction="20000"/>
          </a:bodyPr>
          <a:lstStyle/>
          <a:p>
            <a:r>
              <a:rPr lang="sr-Cyrl-RS" sz="5200" dirty="0">
                <a:latin typeface="Times New Roman" panose="02020603050405020304" pitchFamily="18" charset="0"/>
                <a:cs typeface="Times New Roman" panose="02020603050405020304" pitchFamily="18" charset="0"/>
              </a:rPr>
              <a:t>Укупно утрошено 116.764.409 динара.</a:t>
            </a:r>
          </a:p>
          <a:p>
            <a:pPr algn="just"/>
            <a:r>
              <a:rPr lang="ru-RU" sz="5200" dirty="0">
                <a:latin typeface="Times New Roman" panose="02020603050405020304" pitchFamily="18" charset="0"/>
                <a:cs typeface="Times New Roman" panose="02020603050405020304" pitchFamily="18" charset="0"/>
              </a:rPr>
              <a:t>Програмска активност социјалне помоћи спроводи се у циљу побољшања услова живота социјално угроженог становништва и то: набавка животних намирница, набавка огрева, задовољења осталих потреба изазваних специфичним стањем или ситуацијом тешке болести, смештај у установу социјалне заштите лица која су у тешким ситуацијама, малтретирана и незбринута. Број корисника мера и услуга социјалне и дечије заштите који се финансирају из буџета општине у 2018. години износио је 5.344 лица. Такође води се брига о деци из социјално угрожених породица, обезбеђује превоз средњошколској деци из социјално угрожених породица, школски прибор и бесплатне ужине у основним школама. Број деце обухваћен услугама у 2018. године износи 2.350.</a:t>
            </a:r>
            <a:endParaRPr lang="sr-Cyrl-RS" sz="5200" dirty="0">
              <a:latin typeface="Times New Roman" panose="02020603050405020304" pitchFamily="18" charset="0"/>
              <a:cs typeface="Times New Roman" panose="02020603050405020304" pitchFamily="18" charset="0"/>
            </a:endParaRPr>
          </a:p>
          <a:p>
            <a:r>
              <a:rPr lang="ru-RU" sz="5200" dirty="0">
                <a:latin typeface="Times New Roman" panose="02020603050405020304" pitchFamily="18" charset="0"/>
                <a:cs typeface="Times New Roman" panose="02020603050405020304" pitchFamily="18" charset="0"/>
              </a:rPr>
              <a:t>У оквиру редовне делатности Црвеног крста која се састоји из програма и задатака на основу јавних овлашћења и посебних програма покривају се трошкови зарада запослених који реализују активности у области основне делатности, трошкови материјала трошкови транспортних услуга, трошкови птт услуга и трошкови услуга техничког прегледа и регистрације возила као  и трошкови горива и енергије. За потребе Народне кухиње средства се троше  за зараде ангажованих лица у кухињи и у дистрибуцији оброка на терену, трошкови материјала, за здравствене услуге, премије осигурања, трошкови горива и енергије. За реализацију услуге Помоћ и нега у кући локална самоуправа покрива само трошак зарада геронто домаћица уз минималан трошак за материјал и нафтне деривате. У 2018. години број лица којима је Црвени крст пружио неопходну помоћ износи 3.235,  у оквиру разних едукација учествовало је 4.510 полазника, број организо-</a:t>
            </a:r>
          </a:p>
          <a:p>
            <a:pPr marL="0" indent="0">
              <a:buNone/>
            </a:pPr>
            <a:r>
              <a:rPr lang="ru-RU" sz="5200" dirty="0">
                <a:latin typeface="Times New Roman" panose="02020603050405020304" pitchFamily="18" charset="0"/>
                <a:cs typeface="Times New Roman" panose="02020603050405020304" pitchFamily="18" charset="0"/>
              </a:rPr>
              <a:t>        ваних акција добровољног давања крви је износио 23. Услуге Народне кухиње</a:t>
            </a:r>
          </a:p>
          <a:p>
            <a:pPr marL="0" indent="0">
              <a:buNone/>
            </a:pPr>
            <a:r>
              <a:rPr lang="ru-RU" sz="5200" dirty="0">
                <a:latin typeface="Times New Roman" panose="02020603050405020304" pitchFamily="18" charset="0"/>
                <a:cs typeface="Times New Roman" panose="02020603050405020304" pitchFamily="18" charset="0"/>
              </a:rPr>
              <a:t>        користило је 440 лица, припремљено је  115.280 оброка, а 34 лица је носило </a:t>
            </a:r>
          </a:p>
          <a:p>
            <a:pPr marL="0" indent="0">
              <a:buNone/>
            </a:pPr>
            <a:r>
              <a:rPr lang="ru-RU" sz="5200" dirty="0">
                <a:latin typeface="Times New Roman" panose="02020603050405020304" pitchFamily="18" charset="0"/>
                <a:cs typeface="Times New Roman" panose="02020603050405020304" pitchFamily="18" charset="0"/>
              </a:rPr>
              <a:t>        топли оброк на кућну адресу. Геронто служба је радила са 9 геронто домаћица. </a:t>
            </a:r>
          </a:p>
          <a:p>
            <a:pPr marL="0" indent="0">
              <a:buNone/>
            </a:pPr>
            <a:r>
              <a:rPr lang="ru-RU" sz="5200" dirty="0">
                <a:latin typeface="Times New Roman" panose="02020603050405020304" pitchFamily="18" charset="0"/>
                <a:cs typeface="Times New Roman" panose="02020603050405020304" pitchFamily="18" charset="0"/>
              </a:rPr>
              <a:t>        Број корисника по геронто домаћици је 10.</a:t>
            </a:r>
          </a:p>
          <a:p>
            <a:r>
              <a:rPr lang="ru-RU" sz="5200" dirty="0">
                <a:latin typeface="Times New Roman" panose="02020603050405020304" pitchFamily="18" charset="0"/>
                <a:cs typeface="Times New Roman" panose="02020603050405020304" pitchFamily="18" charset="0"/>
              </a:rPr>
              <a:t>Повећан је број деце која користе дневни боравак за лица са сметњама у развоју</a:t>
            </a:r>
          </a:p>
          <a:p>
            <a:pPr marL="0" indent="0">
              <a:buNone/>
            </a:pPr>
            <a:r>
              <a:rPr lang="ru-RU" sz="5200" dirty="0">
                <a:latin typeface="Times New Roman" panose="02020603050405020304" pitchFamily="18" charset="0"/>
                <a:cs typeface="Times New Roman" panose="02020603050405020304" pitchFamily="18" charset="0"/>
              </a:rPr>
              <a:t>         на 24.</a:t>
            </a:r>
          </a:p>
          <a:p>
            <a:r>
              <a:rPr lang="ru-RU" sz="5200" dirty="0">
                <a:latin typeface="Times New Roman" panose="02020603050405020304" pitchFamily="18" charset="0"/>
                <a:cs typeface="Times New Roman" panose="02020603050405020304" pitchFamily="18" charset="0"/>
              </a:rPr>
              <a:t>Уговором о гранту „Регионални стамбени програм-Стамбени пројекат у </a:t>
            </a:r>
          </a:p>
          <a:p>
            <a:pPr marL="0" indent="0" algn="just">
              <a:buNone/>
            </a:pPr>
            <a:r>
              <a:rPr lang="ru-RU" sz="5200" dirty="0">
                <a:latin typeface="Times New Roman" panose="02020603050405020304" pitchFamily="18" charset="0"/>
                <a:cs typeface="Times New Roman" panose="02020603050405020304" pitchFamily="18" charset="0"/>
              </a:rPr>
              <a:t>Републици Србији “ између Комесаријата за избеглице и миграције, ЈУП Истраживање и развој доо Београд и            општине Ковин добијена су средства помоћи за куповину сеоских кућа избеглим лицима. Максимална вредност     сеоске куће износила је 9.500 еура и максимална вредност једног пакета грађевинског материјала или друге опреме          износила је 1.500 еура. Средства је добило укупно 21 избегло и расељено лице.</a:t>
            </a:r>
          </a:p>
          <a:p>
            <a:r>
              <a:rPr lang="ru-RU" sz="5200" dirty="0">
                <a:latin typeface="Times New Roman" panose="02020603050405020304" pitchFamily="18" charset="0"/>
                <a:cs typeface="Times New Roman" panose="02020603050405020304" pitchFamily="18" charset="0"/>
              </a:rPr>
              <a:t>Обезбеђене су награде за вуковце и остале награде за такмичења; смештај ученика са посебним потребама у дом, превоз ђака са посебним потребама, превоз основаца и средњошколаца и превоз средњошколаца који похађају наставу на језицима националних мањина. По јавном конкурсу, дотације за пројекте из области социјалне и дечије заштите добило је 11 удружења грађана. </a:t>
            </a:r>
          </a:p>
          <a:p>
            <a:pPr marL="109728" indent="0">
              <a:buNone/>
            </a:pPr>
            <a:endParaRPr lang="sr-Cyrl-RS" dirty="0"/>
          </a:p>
        </p:txBody>
      </p:sp>
      <p:sp>
        <p:nvSpPr>
          <p:cNvPr id="5" name="Rectangle 4"/>
          <p:cNvSpPr/>
          <p:nvPr/>
        </p:nvSpPr>
        <p:spPr>
          <a:xfrm>
            <a:off x="304800" y="1600200"/>
            <a:ext cx="8686800" cy="369332"/>
          </a:xfrm>
          <a:prstGeom prst="rect">
            <a:avLst/>
          </a:prstGeom>
        </p:spPr>
        <p:txBody>
          <a:bodyPr wrap="square">
            <a:spAutoFit/>
          </a:bodyPr>
          <a:lstStyle/>
          <a:p>
            <a:endParaRPr lang="sr-Latn-RS" dirty="0"/>
          </a:p>
        </p:txBody>
      </p:sp>
      <p:pic>
        <p:nvPicPr>
          <p:cNvPr id="6" name="Picture 5">
            <a:extLst>
              <a:ext uri="{FF2B5EF4-FFF2-40B4-BE49-F238E27FC236}">
                <a16:creationId xmlns:a16="http://schemas.microsoft.com/office/drawing/2014/main" id="{3BB903E5-1003-4102-9041-0C796CA84A21}"/>
              </a:ext>
            </a:extLst>
          </p:cNvPr>
          <p:cNvPicPr>
            <a:picLocks noChangeAspect="1"/>
          </p:cNvPicPr>
          <p:nvPr/>
        </p:nvPicPr>
        <p:blipFill rotWithShape="1">
          <a:blip r:embed="rId2"/>
          <a:srcRect l="5073" t="24110" r="-4348" b="-14130"/>
          <a:stretch/>
        </p:blipFill>
        <p:spPr>
          <a:xfrm>
            <a:off x="6420678" y="3962400"/>
            <a:ext cx="2723322" cy="1509091"/>
          </a:xfrm>
          <a:prstGeom prst="rect">
            <a:avLst/>
          </a:prstGeom>
        </p:spPr>
      </p:pic>
    </p:spTree>
    <p:extLst>
      <p:ext uri="{BB962C8B-B14F-4D97-AF65-F5344CB8AC3E}">
        <p14:creationId xmlns:p14="http://schemas.microsoft.com/office/powerpoint/2010/main" val="194730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09600"/>
          </a:xfrm>
        </p:spPr>
        <p:txBody>
          <a:bodyPr>
            <a:noAutofit/>
          </a:bodyPr>
          <a:lstStyle/>
          <a:p>
            <a:r>
              <a:rPr lang="sr-Cyrl-RS" sz="3500" dirty="0"/>
              <a:t>ПРОГРАМ 12. Здравствена заштита</a:t>
            </a:r>
            <a:endParaRPr lang="sr-Latn-RS" sz="3500" dirty="0"/>
          </a:p>
        </p:txBody>
      </p:sp>
      <p:sp>
        <p:nvSpPr>
          <p:cNvPr id="2" name="Content Placeholder 1"/>
          <p:cNvSpPr>
            <a:spLocks noGrp="1"/>
          </p:cNvSpPr>
          <p:nvPr>
            <p:ph idx="1"/>
          </p:nvPr>
        </p:nvSpPr>
        <p:spPr>
          <a:xfrm>
            <a:off x="0" y="828263"/>
            <a:ext cx="8869680" cy="6105938"/>
          </a:xfrm>
        </p:spPr>
        <p:txBody>
          <a:bodyPr>
            <a:noAutofit/>
          </a:bodyPr>
          <a:lstStyle/>
          <a:p>
            <a:r>
              <a:rPr lang="sr-Cyrl-RS" sz="1300" dirty="0">
                <a:latin typeface="Times New Roman" panose="02020603050405020304" pitchFamily="18" charset="0"/>
                <a:cs typeface="Times New Roman" panose="02020603050405020304" pitchFamily="18" charset="0"/>
              </a:rPr>
              <a:t>Укупно утрошено 24.070.388 динара.</a:t>
            </a:r>
          </a:p>
          <a:p>
            <a:r>
              <a:rPr lang="ru-RU" sz="1300" dirty="0">
                <a:latin typeface="Times New Roman" panose="02020603050405020304" pitchFamily="18" charset="0"/>
                <a:cs typeface="Times New Roman" panose="02020603050405020304" pitchFamily="18" charset="0"/>
              </a:rPr>
              <a:t>У  минулој,  2018. години посматрана програмска </a:t>
            </a:r>
          </a:p>
          <a:p>
            <a:pPr marL="109728" indent="0" algn="just">
              <a:buNone/>
            </a:pPr>
            <a:r>
              <a:rPr lang="ru-RU" sz="1300" dirty="0">
                <a:latin typeface="Times New Roman" panose="02020603050405020304" pitchFamily="18" charset="0"/>
                <a:cs typeface="Times New Roman" panose="02020603050405020304" pitchFamily="18" charset="0"/>
              </a:rPr>
              <a:t>активност се реализовала у складу са планираном дина-</a:t>
            </a:r>
          </a:p>
          <a:p>
            <a:pPr marL="109728" indent="0" algn="just">
              <a:buNone/>
            </a:pPr>
            <a:r>
              <a:rPr lang="ru-RU" sz="1300" dirty="0">
                <a:latin typeface="Times New Roman" panose="02020603050405020304" pitchFamily="18" charset="0"/>
                <a:cs typeface="Times New Roman" panose="02020603050405020304" pitchFamily="18" charset="0"/>
              </a:rPr>
              <a:t>миком. Са шесторо запослених су склопљени уговори </a:t>
            </a:r>
          </a:p>
          <a:p>
            <a:pPr marL="109728" indent="0" algn="just">
              <a:buNone/>
            </a:pPr>
            <a:r>
              <a:rPr lang="ru-RU" sz="1300" dirty="0">
                <a:latin typeface="Times New Roman" panose="02020603050405020304" pitchFamily="18" charset="0"/>
                <a:cs typeface="Times New Roman" panose="02020603050405020304" pitchFamily="18" charset="0"/>
              </a:rPr>
              <a:t>о раду на одређено време чије се зараде и накнаде зарада</a:t>
            </a:r>
          </a:p>
          <a:p>
            <a:pPr marL="109728" indent="0" algn="just">
              <a:buNone/>
            </a:pPr>
            <a:r>
              <a:rPr lang="ru-RU" sz="1300" dirty="0">
                <a:latin typeface="Times New Roman" panose="02020603050405020304" pitchFamily="18" charset="0"/>
                <a:cs typeface="Times New Roman" panose="02020603050405020304" pitchFamily="18" charset="0"/>
              </a:rPr>
              <a:t>финансирају из Буџета општине Ковин за 2018.годину. </a:t>
            </a:r>
          </a:p>
          <a:p>
            <a:pPr marL="109728" indent="0" algn="just">
              <a:buNone/>
            </a:pPr>
            <a:r>
              <a:rPr lang="ru-RU" sz="1300" dirty="0">
                <a:latin typeface="Times New Roman" panose="02020603050405020304" pitchFamily="18" charset="0"/>
                <a:cs typeface="Times New Roman" panose="02020603050405020304" pitchFamily="18" charset="0"/>
              </a:rPr>
              <a:t>По питању осигурања зграда, уговорене обавезе по наведеним полисама за посматрану годину су реализоване у потпуности.  За извршење послова из домена специјалистичких грана медицине, ангажована је троје специјалиста (по основу Уговора о привременим и повременим пословима)  за чијим радом постоји оправдана потреба: интерниста, кардиолог и оториноларинголог.</a:t>
            </a:r>
          </a:p>
          <a:p>
            <a:pPr marL="395478" indent="-285750" algn="just"/>
            <a:r>
              <a:rPr lang="ru-RU" sz="1300" dirty="0">
                <a:latin typeface="Times New Roman" panose="02020603050405020304" pitchFamily="18" charset="0"/>
                <a:cs typeface="Times New Roman" panose="02020603050405020304" pitchFamily="18" charset="0"/>
              </a:rPr>
              <a:t>Утврђивање узрока и времена смрти лица умрлих ван здравствене установе - Мртвозорство, реализује се у континуитету у току године а у зависности од потреба. У току 2018. године извршено је 201 мртвозорство. </a:t>
            </a:r>
          </a:p>
          <a:p>
            <a:pPr marL="395478" indent="-285750" algn="just"/>
            <a:r>
              <a:rPr lang="ru-RU" sz="1300" dirty="0">
                <a:latin typeface="Times New Roman" panose="02020603050405020304" pitchFamily="18" charset="0"/>
                <a:cs typeface="Times New Roman" panose="02020603050405020304" pitchFamily="18" charset="0"/>
              </a:rPr>
              <a:t>У 2018. години је реализовано 10 "Базара здравља"  у насељеним местима наше општине и по плану је и реализовано. "Базари здравља" су одржани у  Плочици, Делиблату, Гају , Дубовцу, Скореновцу, Делиблату, Баваништу, Мраморку,  Првој и Другој Месној заједници у Ковину.   </a:t>
            </a:r>
          </a:p>
          <a:p>
            <a:pPr marL="395478" indent="-285750" algn="just"/>
            <a:r>
              <a:rPr lang="ru-RU" sz="1300" dirty="0">
                <a:latin typeface="Times New Roman" panose="02020603050405020304" pitchFamily="18" charset="0"/>
                <a:cs typeface="Times New Roman" panose="02020603050405020304" pitchFamily="18" charset="0"/>
              </a:rPr>
              <a:t>Године 2013. започела се изградња објеката чија је намена дефинисана за потребе Службе хитне медицинске помоћи и Физикалне медицине и рехабилитације. Завршно са 2018. годином, окончана  је трећа фаза радова, тј. грађевински радови су приведени крају. У поступку припреме објеката и пратеће документације  за технички пријем истих и стављање у финкцију, потребно је било у току 2018. године извршити мање  грађевинске радове (тротоари и санитарни блок) и припремити пројекте противпожарне заштите. </a:t>
            </a:r>
          </a:p>
          <a:p>
            <a:pPr marL="395478" indent="-285750" algn="just"/>
            <a:r>
              <a:rPr lang="ru-RU" sz="1300" dirty="0">
                <a:latin typeface="Times New Roman" panose="02020603050405020304" pitchFamily="18" charset="0"/>
                <a:cs typeface="Times New Roman" panose="02020603050405020304" pitchFamily="18" charset="0"/>
              </a:rPr>
              <a:t>План набавке медицинске и лабораторијске опреме за 2018. годину подразумева медицинску опрему која је потребна за опремање дела новосаграђеног објекта а односи се на Службу хитне медицинске помоћи. За потребе истог објекта набављена је и канцеларијска и рачунарска опрема.</a:t>
            </a:r>
          </a:p>
          <a:p>
            <a:pPr marL="395478" indent="-285750" algn="just"/>
            <a:r>
              <a:rPr lang="ru-RU" sz="1300" dirty="0">
                <a:latin typeface="Times New Roman" panose="02020603050405020304" pitchFamily="18" charset="0"/>
                <a:cs typeface="Times New Roman" panose="02020603050405020304" pitchFamily="18" charset="0"/>
              </a:rPr>
              <a:t>У одељењу за здравствену заштиту жена-гинекологији, у претходних десет година је био у функцији Ултразвучни апарат са вагиналном, линеарном и конвексном (абдоминалном) сондом. Апарат је технолошки застарео тако да је немогуће на тржишту обезбедити резервне делове, те је набављен нови. </a:t>
            </a:r>
          </a:p>
          <a:p>
            <a:pPr marL="395478" indent="-285750" algn="just"/>
            <a:r>
              <a:rPr lang="ru-RU" sz="1300" dirty="0">
                <a:latin typeface="Times New Roman" panose="02020603050405020304" pitchFamily="18" charset="0"/>
                <a:cs typeface="Times New Roman" panose="02020603050405020304" pitchFamily="18" charset="0"/>
              </a:rPr>
              <a:t>У Здравственој станици у Скореновцу постоји систем централног грејања на гас. Због дугогодишње експлоатације, гасни котао је процурио, те је набављен нови. </a:t>
            </a:r>
            <a:endParaRPr lang="sr-Cyrl-RS" sz="13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27AB0AC2-3FC4-4879-8D24-1553743E7568}"/>
              </a:ext>
            </a:extLst>
          </p:cNvPr>
          <p:cNvPicPr>
            <a:picLocks noChangeAspect="1"/>
          </p:cNvPicPr>
          <p:nvPr/>
        </p:nvPicPr>
        <p:blipFill>
          <a:blip r:embed="rId2"/>
          <a:stretch>
            <a:fillRect/>
          </a:stretch>
        </p:blipFill>
        <p:spPr>
          <a:xfrm>
            <a:off x="4552122" y="828262"/>
            <a:ext cx="4038600" cy="1524000"/>
          </a:xfrm>
          <a:prstGeom prst="rect">
            <a:avLst/>
          </a:prstGeom>
        </p:spPr>
      </p:pic>
    </p:spTree>
    <p:extLst>
      <p:ext uri="{BB962C8B-B14F-4D97-AF65-F5344CB8AC3E}">
        <p14:creationId xmlns:p14="http://schemas.microsoft.com/office/powerpoint/2010/main" val="1527348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19506"/>
          </a:xfrm>
        </p:spPr>
        <p:txBody>
          <a:bodyPr>
            <a:noAutofit/>
          </a:bodyPr>
          <a:lstStyle/>
          <a:p>
            <a:r>
              <a:rPr lang="sr-Cyrl-RS" sz="3500" dirty="0"/>
              <a:t>ПРОГРАМ 13. Развој културе и </a:t>
            </a:r>
            <a:r>
              <a:rPr lang="sr-Cyrl-RS" sz="3300" dirty="0"/>
              <a:t>информисања</a:t>
            </a:r>
            <a:endParaRPr lang="sr-Latn-RS" sz="3300" dirty="0"/>
          </a:p>
        </p:txBody>
      </p:sp>
      <p:sp>
        <p:nvSpPr>
          <p:cNvPr id="2" name="Content Placeholder 1"/>
          <p:cNvSpPr>
            <a:spLocks noGrp="1"/>
          </p:cNvSpPr>
          <p:nvPr>
            <p:ph idx="1"/>
          </p:nvPr>
        </p:nvSpPr>
        <p:spPr>
          <a:xfrm>
            <a:off x="304800" y="1143000"/>
            <a:ext cx="8686800" cy="5486399"/>
          </a:xfrm>
        </p:spPr>
        <p:txBody>
          <a:bodyPr>
            <a:normAutofit/>
          </a:bodyPr>
          <a:lstStyle/>
          <a:p>
            <a:r>
              <a:rPr lang="sr-Cyrl-RS" sz="1300" dirty="0">
                <a:latin typeface="Times New Roman" panose="02020603050405020304" pitchFamily="18" charset="0"/>
                <a:cs typeface="Times New Roman" panose="02020603050405020304" pitchFamily="18" charset="0"/>
              </a:rPr>
              <a:t>Укупно утрошено 78.855.767 динара</a:t>
            </a:r>
          </a:p>
          <a:p>
            <a:pPr algn="just"/>
            <a:r>
              <a:rPr lang="ru-RU" sz="1300" dirty="0">
                <a:latin typeface="Times New Roman" panose="02020603050405020304" pitchFamily="18" charset="0"/>
                <a:cs typeface="Times New Roman" panose="02020603050405020304" pitchFamily="18" charset="0"/>
              </a:rPr>
              <a:t>Додељена су новчана средстава на конкурсу за 24 удружења грађана која реализују пројекте везане за културне манифестације и дешавања ,подржано је 9 пројеката верских заједница, а на конкурсу у циљу информисања грађана  подржано је 7 програмских садржаја.</a:t>
            </a:r>
          </a:p>
          <a:p>
            <a:pPr algn="just"/>
            <a:r>
              <a:rPr lang="ru-RU" sz="1300" dirty="0">
                <a:latin typeface="Times New Roman" panose="02020603050405020304" pitchFamily="18" charset="0"/>
                <a:cs typeface="Times New Roman" panose="02020603050405020304" pitchFamily="18" charset="0"/>
              </a:rPr>
              <a:t>Извођени су радови на инвестиционом одржавању зграде биоскопа у Дубовцу, Дома културе у Плочици као и санација биоскопа у Делиблату и Дома културе у Мраморку које су само делимично саниране.</a:t>
            </a:r>
          </a:p>
          <a:p>
            <a:pPr algn="just"/>
            <a:r>
              <a:rPr lang="ru-RU" sz="1300" dirty="0">
                <a:latin typeface="Times New Roman" panose="02020603050405020304" pitchFamily="18" charset="0"/>
                <a:cs typeface="Times New Roman" panose="02020603050405020304" pitchFamily="18" charset="0"/>
              </a:rPr>
              <a:t>Започето је инвестиционо улагање у зграду Библиотеке у Ковину.</a:t>
            </a:r>
          </a:p>
          <a:p>
            <a:pPr algn="just"/>
            <a:r>
              <a:rPr lang="ru-RU" sz="1300" dirty="0">
                <a:latin typeface="Times New Roman" panose="02020603050405020304" pitchFamily="18" charset="0"/>
                <a:cs typeface="Times New Roman" panose="02020603050405020304" pitchFamily="18" charset="0"/>
              </a:rPr>
              <a:t>У Центру за културу реализовано је 77 филмских пројекција за децу и 207 за одрасле, затим 12 позоришних представа, 13 ликовних изложби и 4 трибине.У оквиру манифестације «Ковинско културно лето» реализовано је 19 програма а број посетилаца је процењен је на 8.000.  На Фестивалу "Клинци певају хитове« учествовало је 25 девојчица и 11 дечака узраста 7-15 година. На Октобарском ликовном салону излагало је 37 излагача, док је на музичком фестивалу «Бомб» представљено 23 учесника. На театар фесту «Копс» одиграно је 6 позоришних представа. «Монографија града» је нов пројекат са најзначајнијим догађајима и историјским подацима о нашем граду.</a:t>
            </a:r>
          </a:p>
          <a:p>
            <a:pPr algn="just"/>
            <a:r>
              <a:rPr lang="ru-RU" sz="1300" dirty="0">
                <a:latin typeface="Times New Roman" panose="02020603050405020304" pitchFamily="18" charset="0"/>
                <a:cs typeface="Times New Roman" panose="02020603050405020304" pitchFamily="18" charset="0"/>
              </a:rPr>
              <a:t>У Библиотеци са огранцима реализовани су програми књижевних вечери, као и набавка нових књига. </a:t>
            </a:r>
          </a:p>
          <a:p>
            <a:endParaRPr lang="ru-RU" sz="1300" dirty="0">
              <a:latin typeface="Times New Roman" panose="02020603050405020304" pitchFamily="18" charset="0"/>
              <a:cs typeface="Times New Roman" panose="02020603050405020304" pitchFamily="18" charset="0"/>
            </a:endParaRPr>
          </a:p>
          <a:p>
            <a:endParaRPr lang="ru-RU" sz="1300" dirty="0">
              <a:latin typeface="Times New Roman" panose="02020603050405020304" pitchFamily="18" charset="0"/>
              <a:cs typeface="Times New Roman" panose="02020603050405020304" pitchFamily="18" charset="0"/>
            </a:endParaRPr>
          </a:p>
          <a:p>
            <a:endParaRPr lang="sr-Cyrl-RS" sz="1300" dirty="0">
              <a:latin typeface="Times New Roman" panose="02020603050405020304" pitchFamily="18" charset="0"/>
              <a:cs typeface="Times New Roman" panose="02020603050405020304" pitchFamily="18" charset="0"/>
            </a:endParaRPr>
          </a:p>
          <a:p>
            <a:endParaRPr lang="sr-Cyrl-RS" sz="1900" dirty="0">
              <a:latin typeface="Times New Roman" panose="02020603050405020304" pitchFamily="18" charset="0"/>
              <a:cs typeface="Times New Roman" panose="02020603050405020304" pitchFamily="18" charset="0"/>
            </a:endParaRPr>
          </a:p>
          <a:p>
            <a:pPr marL="109728" indent="0">
              <a:buNone/>
            </a:pPr>
            <a:endParaRPr lang="sr-Cyrl-RS" dirty="0"/>
          </a:p>
        </p:txBody>
      </p:sp>
      <p:pic>
        <p:nvPicPr>
          <p:cNvPr id="5" name="Picture 4">
            <a:extLst>
              <a:ext uri="{FF2B5EF4-FFF2-40B4-BE49-F238E27FC236}">
                <a16:creationId xmlns:a16="http://schemas.microsoft.com/office/drawing/2014/main" id="{9C5A2CE6-6830-4099-8C3D-701DF2562BFB}"/>
              </a:ext>
            </a:extLst>
          </p:cNvPr>
          <p:cNvPicPr>
            <a:picLocks noChangeAspect="1"/>
          </p:cNvPicPr>
          <p:nvPr/>
        </p:nvPicPr>
        <p:blipFill>
          <a:blip r:embed="rId2"/>
          <a:stretch>
            <a:fillRect/>
          </a:stretch>
        </p:blipFill>
        <p:spPr>
          <a:xfrm>
            <a:off x="5562600" y="4535556"/>
            <a:ext cx="3048000" cy="2057400"/>
          </a:xfrm>
          <a:prstGeom prst="rect">
            <a:avLst/>
          </a:prstGeom>
        </p:spPr>
      </p:pic>
      <p:pic>
        <p:nvPicPr>
          <p:cNvPr id="6" name="Picture 5">
            <a:extLst>
              <a:ext uri="{FF2B5EF4-FFF2-40B4-BE49-F238E27FC236}">
                <a16:creationId xmlns:a16="http://schemas.microsoft.com/office/drawing/2014/main" id="{54A708F5-9EBB-4FD3-87FD-ACC395B9763C}"/>
              </a:ext>
            </a:extLst>
          </p:cNvPr>
          <p:cNvPicPr>
            <a:picLocks noChangeAspect="1"/>
          </p:cNvPicPr>
          <p:nvPr/>
        </p:nvPicPr>
        <p:blipFill>
          <a:blip r:embed="rId3"/>
          <a:stretch>
            <a:fillRect/>
          </a:stretch>
        </p:blipFill>
        <p:spPr>
          <a:xfrm>
            <a:off x="762000" y="4535556"/>
            <a:ext cx="3048000" cy="2057400"/>
          </a:xfrm>
          <a:prstGeom prst="rect">
            <a:avLst/>
          </a:prstGeom>
        </p:spPr>
      </p:pic>
    </p:spTree>
    <p:extLst>
      <p:ext uri="{BB962C8B-B14F-4D97-AF65-F5344CB8AC3E}">
        <p14:creationId xmlns:p14="http://schemas.microsoft.com/office/powerpoint/2010/main" val="877354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85800"/>
          </a:xfrm>
        </p:spPr>
        <p:txBody>
          <a:bodyPr>
            <a:noAutofit/>
          </a:bodyPr>
          <a:lstStyle/>
          <a:p>
            <a:r>
              <a:rPr lang="sr-Cyrl-RS" sz="3300" dirty="0"/>
              <a:t>ПРОГРАМ 14. Развој спорта и омладине</a:t>
            </a:r>
            <a:endParaRPr lang="sr-Latn-RS" sz="3300" dirty="0"/>
          </a:p>
        </p:txBody>
      </p:sp>
      <p:sp>
        <p:nvSpPr>
          <p:cNvPr id="2" name="Content Placeholder 1"/>
          <p:cNvSpPr>
            <a:spLocks noGrp="1"/>
          </p:cNvSpPr>
          <p:nvPr>
            <p:ph idx="1"/>
          </p:nvPr>
        </p:nvSpPr>
        <p:spPr>
          <a:xfrm>
            <a:off x="304800" y="1295400"/>
            <a:ext cx="8686800" cy="5333999"/>
          </a:xfrm>
        </p:spPr>
        <p:txBody>
          <a:bodyPr/>
          <a:lstStyle/>
          <a:p>
            <a:r>
              <a:rPr lang="sr-Cyrl-RS" sz="1300" dirty="0">
                <a:latin typeface="Times New Roman" panose="02020603050405020304" pitchFamily="18" charset="0"/>
                <a:cs typeface="Times New Roman" panose="02020603050405020304" pitchFamily="18" charset="0"/>
              </a:rPr>
              <a:t>Укупно утрошено 97.711.684 динара</a:t>
            </a:r>
          </a:p>
          <a:p>
            <a:pPr algn="just"/>
            <a:r>
              <a:rPr lang="sr-Cyrl-RS" sz="1300" dirty="0">
                <a:latin typeface="Times New Roman" panose="02020603050405020304" pitchFamily="18" charset="0"/>
                <a:cs typeface="Times New Roman" panose="02020603050405020304" pitchFamily="18" charset="0"/>
              </a:rPr>
              <a:t>Јавни интерес у области спорта остварује се преко 28 спортских организација. Током године завршен је објекат сале за мале спортове у Ковину. Ова сала је постала седиште новоформиране Установе за спорт која је са радом почела у марту 2018. године. Сала је током године опремљена са 80% потребне опреме. Организоване су општинске олимпијске игре којима је обухваћено 170 ученика, чиме су мотивисана неактивна школска деца и популаризован спорт и здрав начин живота. За потребе спорта дограђен је помоћни објекат при ОШ“Ђура Јакшић“ Ковин.</a:t>
            </a:r>
          </a:p>
          <a:p>
            <a:pPr algn="just"/>
            <a:r>
              <a:rPr lang="sr-Cyrl-RS" sz="1300" dirty="0">
                <a:latin typeface="Times New Roman" panose="02020603050405020304" pitchFamily="18" charset="0"/>
                <a:cs typeface="Times New Roman" panose="02020603050405020304" pitchFamily="18" charset="0"/>
              </a:rPr>
              <a:t>Започет је пројекат изградње базена.</a:t>
            </a:r>
          </a:p>
          <a:p>
            <a:pPr algn="just"/>
            <a:r>
              <a:rPr lang="sr-Cyrl-RS" sz="1300" dirty="0">
                <a:latin typeface="Times New Roman" panose="02020603050405020304" pitchFamily="18" charset="0"/>
                <a:cs typeface="Times New Roman" panose="02020603050405020304" pitchFamily="18" charset="0"/>
              </a:rPr>
              <a:t>Савет за младе је организовао концерт поводом дана младих на коме је присуствовало 300 младих. Додељено је 5 ученичких награда за најуспешније ученике, као и 370 позоришних карата ради развоја свести код младих да се окрену квалитетнијем животу кроз учешће у култури.</a:t>
            </a:r>
          </a:p>
          <a:p>
            <a:endParaRPr lang="sr-Cyrl-RS" dirty="0"/>
          </a:p>
        </p:txBody>
      </p:sp>
      <p:pic>
        <p:nvPicPr>
          <p:cNvPr id="6" name="Picture 5">
            <a:extLst>
              <a:ext uri="{FF2B5EF4-FFF2-40B4-BE49-F238E27FC236}">
                <a16:creationId xmlns:a16="http://schemas.microsoft.com/office/drawing/2014/main" id="{26C92C3E-743C-4238-AF86-C04D48AB0245}"/>
              </a:ext>
            </a:extLst>
          </p:cNvPr>
          <p:cNvPicPr>
            <a:picLocks noChangeAspect="1"/>
          </p:cNvPicPr>
          <p:nvPr/>
        </p:nvPicPr>
        <p:blipFill>
          <a:blip r:embed="rId2"/>
          <a:stretch>
            <a:fillRect/>
          </a:stretch>
        </p:blipFill>
        <p:spPr>
          <a:xfrm>
            <a:off x="762000" y="4078528"/>
            <a:ext cx="7391400" cy="2514601"/>
          </a:xfrm>
          <a:prstGeom prst="rect">
            <a:avLst/>
          </a:prstGeom>
        </p:spPr>
      </p:pic>
    </p:spTree>
    <p:extLst>
      <p:ext uri="{BB962C8B-B14F-4D97-AF65-F5344CB8AC3E}">
        <p14:creationId xmlns:p14="http://schemas.microsoft.com/office/powerpoint/2010/main" val="545603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914400"/>
          </a:xfrm>
        </p:spPr>
        <p:txBody>
          <a:bodyPr>
            <a:noAutofit/>
          </a:bodyPr>
          <a:lstStyle/>
          <a:p>
            <a:r>
              <a:rPr lang="sr-Cyrl-RS" sz="3300" dirty="0"/>
              <a:t>ПРОГРАМ 15. Опште услуге локалне самоуправе</a:t>
            </a:r>
            <a:endParaRPr lang="sr-Latn-RS" sz="3300" dirty="0"/>
          </a:p>
        </p:txBody>
      </p:sp>
      <p:sp>
        <p:nvSpPr>
          <p:cNvPr id="2" name="Content Placeholder 1"/>
          <p:cNvSpPr>
            <a:spLocks noGrp="1"/>
          </p:cNvSpPr>
          <p:nvPr>
            <p:ph idx="1"/>
          </p:nvPr>
        </p:nvSpPr>
        <p:spPr/>
        <p:txBody>
          <a:bodyPr>
            <a:normAutofit/>
          </a:bodyPr>
          <a:lstStyle/>
          <a:p>
            <a:r>
              <a:rPr lang="sr-Cyrl-RS" sz="1500" dirty="0">
                <a:latin typeface="Times New Roman" panose="02020603050405020304" pitchFamily="18" charset="0"/>
                <a:cs typeface="Times New Roman" panose="02020603050405020304" pitchFamily="18" charset="0"/>
              </a:rPr>
              <a:t>Укупно утрошено 171.271.702 динара</a:t>
            </a:r>
          </a:p>
          <a:p>
            <a:r>
              <a:rPr lang="sr-Cyrl-CS" sz="1400" dirty="0">
                <a:solidFill>
                  <a:schemeClr val="tx1"/>
                </a:solidFill>
                <a:latin typeface="Times New Roman" panose="02020603050405020304" pitchFamily="18" charset="0"/>
                <a:cs typeface="Times New Roman" panose="02020603050405020304" pitchFamily="18" charset="0"/>
              </a:rPr>
              <a:t>Овим програмом обухваћено је континуирано функционисање органа јединице локалне самоуправе. Трошкови  који су предвиђени овим програмом, планирани су у параметрима индентичним у односу на претходну годину што је у складу са  рестриктивном политиком запошљавања у државним органима, и у том смислу су формирани и сви остали трошкови на начин на који и како је могуће утицати а да при томе функционисање локалне самоуправе задржи постојећи квантитет и квалитет.</a:t>
            </a:r>
          </a:p>
          <a:p>
            <a:r>
              <a:rPr lang="sr-Cyrl-CS" sz="1400" dirty="0">
                <a:solidFill>
                  <a:schemeClr val="tx1"/>
                </a:solidFill>
                <a:latin typeface="Times New Roman" panose="02020603050405020304" pitchFamily="18" charset="0"/>
                <a:cs typeface="Times New Roman" panose="02020603050405020304" pitchFamily="18" charset="0"/>
              </a:rPr>
              <a:t>Овај програм обухвата и трошкове функционисања 10 месних заједница, инспекцијских послова, управљање у ванредним ситуацијама, средства намењена националним саветима националних мањина, као и средства која се одвајају у буџетске резерве</a:t>
            </a:r>
          </a:p>
          <a:p>
            <a:pPr marL="0" indent="0">
              <a:buNone/>
            </a:pPr>
            <a:r>
              <a:rPr lang="sr-Cyrl-CS" sz="1400" dirty="0">
                <a:solidFill>
                  <a:schemeClr val="tx1"/>
                </a:solidFill>
                <a:latin typeface="Times New Roman" panose="02020603050405020304" pitchFamily="18" charset="0"/>
                <a:cs typeface="Times New Roman" panose="02020603050405020304" pitchFamily="18" charset="0"/>
              </a:rPr>
              <a:t>        ( текућу и сталну)</a:t>
            </a:r>
            <a:endParaRPr lang="sr-Latn-RS" sz="1400" dirty="0">
              <a:solidFill>
                <a:schemeClr val="tx1"/>
              </a:solidFill>
              <a:latin typeface="Times New Roman" panose="02020603050405020304" pitchFamily="18" charset="0"/>
              <a:cs typeface="Times New Roman" panose="02020603050405020304" pitchFamily="18" charset="0"/>
            </a:endParaRPr>
          </a:p>
          <a:p>
            <a:endParaRPr lang="sr-Cyrl-RS" dirty="0"/>
          </a:p>
          <a:p>
            <a:pPr marL="109728" indent="0">
              <a:buNone/>
            </a:pPr>
            <a:endParaRPr lang="sr-Cyrl-RS" dirty="0"/>
          </a:p>
        </p:txBody>
      </p:sp>
      <p:pic>
        <p:nvPicPr>
          <p:cNvPr id="6" name="Picture 5">
            <a:extLst>
              <a:ext uri="{FF2B5EF4-FFF2-40B4-BE49-F238E27FC236}">
                <a16:creationId xmlns:a16="http://schemas.microsoft.com/office/drawing/2014/main" id="{E0718973-2A63-4E34-9BFF-58E4B8944559}"/>
              </a:ext>
            </a:extLst>
          </p:cNvPr>
          <p:cNvPicPr>
            <a:picLocks noChangeAspect="1"/>
          </p:cNvPicPr>
          <p:nvPr/>
        </p:nvPicPr>
        <p:blipFill>
          <a:blip r:embed="rId2"/>
          <a:stretch>
            <a:fillRect/>
          </a:stretch>
        </p:blipFill>
        <p:spPr>
          <a:xfrm>
            <a:off x="2743200" y="3794124"/>
            <a:ext cx="4800600" cy="2378075"/>
          </a:xfrm>
          <a:prstGeom prst="rect">
            <a:avLst/>
          </a:prstGeom>
        </p:spPr>
      </p:pic>
    </p:spTree>
    <p:extLst>
      <p:ext uri="{BB962C8B-B14F-4D97-AF65-F5344CB8AC3E}">
        <p14:creationId xmlns:p14="http://schemas.microsoft.com/office/powerpoint/2010/main" val="12973360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914400"/>
          </a:xfrm>
        </p:spPr>
        <p:txBody>
          <a:bodyPr>
            <a:noAutofit/>
          </a:bodyPr>
          <a:lstStyle/>
          <a:p>
            <a:r>
              <a:rPr lang="sr-Cyrl-RS" sz="3300" dirty="0"/>
              <a:t>ПРОГРАМ 16. Политички систем локалне самоуправе</a:t>
            </a:r>
            <a:endParaRPr lang="sr-Latn-RS" sz="3300" dirty="0"/>
          </a:p>
        </p:txBody>
      </p:sp>
      <p:sp>
        <p:nvSpPr>
          <p:cNvPr id="2" name="Content Placeholder 1"/>
          <p:cNvSpPr>
            <a:spLocks noGrp="1"/>
          </p:cNvSpPr>
          <p:nvPr>
            <p:ph idx="1"/>
          </p:nvPr>
        </p:nvSpPr>
        <p:spPr/>
        <p:txBody>
          <a:bodyPr/>
          <a:lstStyle/>
          <a:p>
            <a:r>
              <a:rPr lang="sr-Cyrl-RS" sz="1300" dirty="0">
                <a:latin typeface="Times New Roman" panose="02020603050405020304" pitchFamily="18" charset="0"/>
                <a:cs typeface="Times New Roman" panose="02020603050405020304" pitchFamily="18" charset="0"/>
              </a:rPr>
              <a:t>Укупно </a:t>
            </a:r>
            <a:r>
              <a:rPr lang="sr-Cyrl-RS" sz="1300" dirty="0">
                <a:solidFill>
                  <a:schemeClr val="tx1"/>
                </a:solidFill>
                <a:latin typeface="Times New Roman" panose="02020603050405020304" pitchFamily="18" charset="0"/>
                <a:cs typeface="Times New Roman" panose="02020603050405020304" pitchFamily="18" charset="0"/>
              </a:rPr>
              <a:t>утрошено 37.605.859 </a:t>
            </a:r>
            <a:r>
              <a:rPr lang="sr-Cyrl-RS" sz="1300" dirty="0">
                <a:latin typeface="Times New Roman" panose="02020603050405020304" pitchFamily="18" charset="0"/>
                <a:cs typeface="Times New Roman" panose="02020603050405020304" pitchFamily="18" charset="0"/>
              </a:rPr>
              <a:t>динара</a:t>
            </a:r>
          </a:p>
          <a:p>
            <a:r>
              <a:rPr lang="sr-Cyrl-CS" sz="1300" dirty="0">
                <a:solidFill>
                  <a:schemeClr val="tx1"/>
                </a:solidFill>
                <a:latin typeface="Times New Roman" panose="02020603050405020304" pitchFamily="18" charset="0"/>
                <a:cs typeface="Times New Roman" panose="02020603050405020304" pitchFamily="18" charset="0"/>
              </a:rPr>
              <a:t>Са 9 одржаних седница Скупштине општине Ковин, Скупштина је у потпуности обављала делатности из своје надлежности у складу са Законом о локалној самоуправи и Статутом општине. </a:t>
            </a:r>
          </a:p>
          <a:p>
            <a:r>
              <a:rPr lang="sr-Cyrl-CS" sz="1300" dirty="0">
                <a:solidFill>
                  <a:schemeClr val="tx1"/>
                </a:solidFill>
                <a:latin typeface="Times New Roman" panose="02020603050405020304" pitchFamily="18" charset="0"/>
                <a:cs typeface="Times New Roman" panose="02020603050405020304" pitchFamily="18" charset="0"/>
              </a:rPr>
              <a:t>У оквиру овог програма приказани су трошкови  рада извршних органа, као и обележавање значајних датума у Општини.</a:t>
            </a:r>
          </a:p>
          <a:p>
            <a:endParaRPr lang="sr-Cyrl-RS" dirty="0">
              <a:solidFill>
                <a:schemeClr val="tx1"/>
              </a:solidFill>
            </a:endParaRPr>
          </a:p>
        </p:txBody>
      </p:sp>
      <p:pic>
        <p:nvPicPr>
          <p:cNvPr id="6" name="Picture 5">
            <a:extLst>
              <a:ext uri="{FF2B5EF4-FFF2-40B4-BE49-F238E27FC236}">
                <a16:creationId xmlns:a16="http://schemas.microsoft.com/office/drawing/2014/main" id="{F9938736-177A-454E-A384-406FDFE25A68}"/>
              </a:ext>
            </a:extLst>
          </p:cNvPr>
          <p:cNvPicPr>
            <a:picLocks noChangeAspect="1"/>
          </p:cNvPicPr>
          <p:nvPr/>
        </p:nvPicPr>
        <p:blipFill>
          <a:blip r:embed="rId2"/>
          <a:stretch>
            <a:fillRect/>
          </a:stretch>
        </p:blipFill>
        <p:spPr>
          <a:xfrm>
            <a:off x="4567237" y="3424237"/>
            <a:ext cx="9525" cy="9525"/>
          </a:xfrm>
          <a:prstGeom prst="rect">
            <a:avLst/>
          </a:prstGeom>
        </p:spPr>
      </p:pic>
      <p:pic>
        <p:nvPicPr>
          <p:cNvPr id="7" name="Picture 6">
            <a:extLst>
              <a:ext uri="{FF2B5EF4-FFF2-40B4-BE49-F238E27FC236}">
                <a16:creationId xmlns:a16="http://schemas.microsoft.com/office/drawing/2014/main" id="{9A95788F-5BA1-4323-98B1-E98E75A02217}"/>
              </a:ext>
            </a:extLst>
          </p:cNvPr>
          <p:cNvPicPr>
            <a:picLocks noChangeAspect="1"/>
          </p:cNvPicPr>
          <p:nvPr/>
        </p:nvPicPr>
        <p:blipFill>
          <a:blip r:embed="rId2"/>
          <a:stretch>
            <a:fillRect/>
          </a:stretch>
        </p:blipFill>
        <p:spPr>
          <a:xfrm>
            <a:off x="4719637" y="3576637"/>
            <a:ext cx="9525" cy="9525"/>
          </a:xfrm>
          <a:prstGeom prst="rect">
            <a:avLst/>
          </a:prstGeom>
        </p:spPr>
      </p:pic>
      <p:pic>
        <p:nvPicPr>
          <p:cNvPr id="10" name="Picture 9">
            <a:extLst>
              <a:ext uri="{FF2B5EF4-FFF2-40B4-BE49-F238E27FC236}">
                <a16:creationId xmlns:a16="http://schemas.microsoft.com/office/drawing/2014/main" id="{E84BFD9C-EB27-4AE2-98F5-B714C1BA501F}"/>
              </a:ext>
            </a:extLst>
          </p:cNvPr>
          <p:cNvPicPr>
            <a:picLocks noChangeAspect="1"/>
          </p:cNvPicPr>
          <p:nvPr/>
        </p:nvPicPr>
        <p:blipFill>
          <a:blip r:embed="rId3"/>
          <a:stretch>
            <a:fillRect/>
          </a:stretch>
        </p:blipFill>
        <p:spPr>
          <a:xfrm>
            <a:off x="1680898" y="3124200"/>
            <a:ext cx="6096528" cy="2859272"/>
          </a:xfrm>
          <a:prstGeom prst="rect">
            <a:avLst/>
          </a:prstGeom>
        </p:spPr>
      </p:pic>
    </p:spTree>
    <p:extLst>
      <p:ext uri="{BB962C8B-B14F-4D97-AF65-F5344CB8AC3E}">
        <p14:creationId xmlns:p14="http://schemas.microsoft.com/office/powerpoint/2010/main" val="2840429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6225" y="228601"/>
            <a:ext cx="8591550" cy="685800"/>
          </a:xfrm>
        </p:spPr>
        <p:txBody>
          <a:bodyPr>
            <a:normAutofit/>
          </a:bodyPr>
          <a:lstStyle/>
          <a:p>
            <a:r>
              <a:rPr lang="sr-Cyrl-RS" dirty="0"/>
              <a:t>Уводна реч</a:t>
            </a:r>
            <a:endParaRPr lang="sr-Latn-RS" dirty="0"/>
          </a:p>
        </p:txBody>
      </p:sp>
      <p:sp>
        <p:nvSpPr>
          <p:cNvPr id="2" name="Content Placeholder 1"/>
          <p:cNvSpPr>
            <a:spLocks noGrp="1"/>
          </p:cNvSpPr>
          <p:nvPr>
            <p:ph idx="1"/>
          </p:nvPr>
        </p:nvSpPr>
        <p:spPr>
          <a:xfrm>
            <a:off x="274320" y="1295400"/>
            <a:ext cx="8595360" cy="4940808"/>
          </a:xfrm>
        </p:spPr>
        <p:txBody>
          <a:bodyPr>
            <a:normAutofit fontScale="55000" lnSpcReduction="20000"/>
          </a:bodyPr>
          <a:lstStyle/>
          <a:p>
            <a:pPr marL="0" indent="0">
              <a:buNone/>
            </a:pPr>
            <a:r>
              <a:rPr lang="sr-Cyrl-RS" sz="3400" dirty="0">
                <a:latin typeface="Calibri" pitchFamily="34" charset="0"/>
                <a:cs typeface="Calibri" pitchFamily="34" charset="0"/>
              </a:rPr>
              <a:t>Поштовани</a:t>
            </a:r>
            <a:r>
              <a:rPr lang="en-US" sz="3400" dirty="0">
                <a:latin typeface="Calibri" pitchFamily="34" charset="0"/>
                <a:cs typeface="Calibri" pitchFamily="34" charset="0"/>
              </a:rPr>
              <a:t>,</a:t>
            </a:r>
            <a:r>
              <a:rPr lang="en-US" sz="3400" dirty="0">
                <a:solidFill>
                  <a:srgbClr val="FF0000"/>
                </a:solidFill>
                <a:latin typeface="Calibri" pitchFamily="34" charset="0"/>
                <a:cs typeface="Calibri" pitchFamily="34" charset="0"/>
              </a:rPr>
              <a:t> </a:t>
            </a:r>
            <a:endParaRPr lang="sr-Cyrl-RS" sz="3400" dirty="0">
              <a:solidFill>
                <a:srgbClr val="FF0000"/>
              </a:solidFill>
              <a:latin typeface="Calibri" pitchFamily="34" charset="0"/>
              <a:cs typeface="Calibri" pitchFamily="34" charset="0"/>
            </a:endParaRPr>
          </a:p>
          <a:p>
            <a:pPr marL="0" indent="0" algn="just">
              <a:buNone/>
            </a:pPr>
            <a:r>
              <a:rPr lang="sr-Cyrl-RS" sz="3400" dirty="0">
                <a:latin typeface="Calibri" pitchFamily="34" charset="0"/>
                <a:cs typeface="Calibri" pitchFamily="34" charset="0"/>
              </a:rPr>
              <a:t>	Презентација која је пред вама има за циљ да вам на што једноставнији и приступачнији начин прикаже</a:t>
            </a:r>
            <a:r>
              <a:rPr lang="en-US" sz="3400" dirty="0">
                <a:latin typeface="Calibri" pitchFamily="34" charset="0"/>
                <a:cs typeface="Calibri" pitchFamily="34" charset="0"/>
              </a:rPr>
              <a:t> </a:t>
            </a:r>
            <a:r>
              <a:rPr lang="sr-Cyrl-RS" sz="3400" dirty="0">
                <a:latin typeface="Calibri" pitchFamily="34" charset="0"/>
                <a:cs typeface="Calibri" pitchFamily="34" charset="0"/>
              </a:rPr>
              <a:t>на који начин је претходне године утрошен новац из буџета наше општине. Намера нам је да Вам на сажет и јасан начин прикажемо колико је остварено прихода и примања као и колико је утрошено расхода и издатака у претходној години како по буџетским корисницима тако и по програмима. </a:t>
            </a:r>
            <a:endParaRPr lang="en-US" sz="3400" dirty="0">
              <a:latin typeface="Calibri" pitchFamily="34" charset="0"/>
              <a:cs typeface="Calibri" pitchFamily="34" charset="0"/>
            </a:endParaRPr>
          </a:p>
          <a:p>
            <a:pPr marL="0" indent="0" algn="just">
              <a:buNone/>
            </a:pPr>
            <a:r>
              <a:rPr lang="en-US" sz="3400" dirty="0">
                <a:latin typeface="Calibri" pitchFamily="34" charset="0"/>
                <a:cs typeface="Calibri" pitchFamily="34" charset="0"/>
              </a:rPr>
              <a:t>	</a:t>
            </a:r>
            <a:r>
              <a:rPr lang="sr-Cyrl-RS" sz="3400" dirty="0">
                <a:latin typeface="Calibri" pitchFamily="34" charset="0"/>
                <a:cs typeface="Calibri" pitchFamily="34" charset="0"/>
              </a:rPr>
              <a:t>Презентација, на једноставан начин, приказује Консолидовани завршни рачун за 2018.годину, што заначи да приказује све приходе и примања и расходе и издатке из буџета општине, од суфицита из ранијих година, донација и добровољних трансфера, трансфера са виших нивоа власти (Републике и Покрајине), родитељског динара и сопствених прихода буџетских корисника.   </a:t>
            </a:r>
            <a:r>
              <a:rPr lang="en-US" sz="3400" dirty="0">
                <a:latin typeface="Calibri" pitchFamily="34" charset="0"/>
                <a:cs typeface="Calibri" pitchFamily="34" charset="0"/>
              </a:rPr>
              <a:t> </a:t>
            </a:r>
            <a:endParaRPr lang="sr-Cyrl-RS" sz="3400" dirty="0">
              <a:latin typeface="Calibri" pitchFamily="34" charset="0"/>
              <a:cs typeface="Calibri" pitchFamily="34" charset="0"/>
            </a:endParaRPr>
          </a:p>
          <a:p>
            <a:pPr marL="0" indent="0" algn="just">
              <a:buNone/>
            </a:pPr>
            <a:r>
              <a:rPr lang="sr-Cyrl-RS" sz="3400" dirty="0">
                <a:latin typeface="Calibri" pitchFamily="34" charset="0"/>
                <a:cs typeface="Calibri" pitchFamily="34" charset="0"/>
              </a:rPr>
              <a:t>	Циљ нам је да у будућности даље унапредимо сарадњу локалне самоуправе и грађана како у креирању буџета тако и у другим сегментима живота у локалној заједници. Један од начина је и транспарентност трошења буџетских средстава чији приказ је пред Вама. </a:t>
            </a:r>
          </a:p>
          <a:p>
            <a:pPr marL="0" indent="0" algn="r">
              <a:buNone/>
            </a:pPr>
            <a:r>
              <a:rPr lang="sr-Cyrl-RS" sz="3400" dirty="0">
                <a:solidFill>
                  <a:srgbClr val="FF0000"/>
                </a:solidFill>
                <a:latin typeface="Calibri" pitchFamily="34" charset="0"/>
                <a:cs typeface="Calibri" pitchFamily="34" charset="0"/>
              </a:rPr>
              <a:t> </a:t>
            </a:r>
          </a:p>
          <a:p>
            <a:endParaRPr lang="sr-Cyrl-RS" dirty="0"/>
          </a:p>
          <a:p>
            <a:endParaRPr lang="sr-Cyrl-RS" dirty="0"/>
          </a:p>
          <a:p>
            <a:endParaRPr lang="sr-Latn-RS" dirty="0">
              <a:solidFill>
                <a:srgbClr val="FF0000"/>
              </a:solidFill>
            </a:endParaRPr>
          </a:p>
        </p:txBody>
      </p:sp>
    </p:spTree>
    <p:extLst>
      <p:ext uri="{BB962C8B-B14F-4D97-AF65-F5344CB8AC3E}">
        <p14:creationId xmlns:p14="http://schemas.microsoft.com/office/powerpoint/2010/main" val="1117617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219200"/>
            <a:ext cx="8591550" cy="1066801"/>
          </a:xfrm>
        </p:spPr>
        <p:txBody>
          <a:bodyPr>
            <a:noAutofit/>
          </a:bodyPr>
          <a:lstStyle/>
          <a:p>
            <a:pPr algn="ctr"/>
            <a:r>
              <a:rPr lang="sr-Cyrl-RS" sz="2500" dirty="0">
                <a:latin typeface="Calibri" pitchFamily="34" charset="0"/>
                <a:cs typeface="Calibri" pitchFamily="34" charset="0"/>
              </a:rPr>
              <a:t>Захваљујемо</a:t>
            </a:r>
            <a:r>
              <a:rPr lang="sr-Cyrl-RS" sz="2500" dirty="0"/>
              <a:t> Вам се што сте издвојили време и пажљиво прегледали презентацију</a:t>
            </a:r>
            <a:endParaRPr lang="sr-Latn-RS" sz="2500" dirty="0"/>
          </a:p>
        </p:txBody>
      </p:sp>
      <p:sp>
        <p:nvSpPr>
          <p:cNvPr id="2" name="Content Placeholder 1"/>
          <p:cNvSpPr>
            <a:spLocks noGrp="1"/>
          </p:cNvSpPr>
          <p:nvPr>
            <p:ph idx="1"/>
          </p:nvPr>
        </p:nvSpPr>
        <p:spPr/>
        <p:txBody>
          <a:bodyPr>
            <a:normAutofit fontScale="77500" lnSpcReduction="20000"/>
          </a:bodyPr>
          <a:lstStyle/>
          <a:p>
            <a:endParaRPr lang="en-US" dirty="0"/>
          </a:p>
          <a:p>
            <a:endParaRPr lang="sr-Cyrl-RS" dirty="0"/>
          </a:p>
          <a:p>
            <a:endParaRPr lang="sr-Cyrl-RS" dirty="0"/>
          </a:p>
          <a:p>
            <a:r>
              <a:rPr lang="sr-Cyrl-RS" dirty="0">
                <a:latin typeface="Calibri" pitchFamily="34" charset="0"/>
                <a:cs typeface="Calibri" pitchFamily="34" charset="0"/>
              </a:rPr>
              <a:t>Уколико сте заинтересовани да погледате Одлуку о завршном рачуну општине Ковин за 2018.годину, са свим пратећим документима у целини, исту можете преузети на следећем линку интернет странице</a:t>
            </a:r>
            <a:r>
              <a:rPr lang="sr-Cyrl-RS" dirty="0"/>
              <a:t>:</a:t>
            </a:r>
            <a:r>
              <a:rPr lang="en-US" dirty="0">
                <a:latin typeface="Calibri" pitchFamily="34" charset="0"/>
                <a:cs typeface="Calibri" pitchFamily="34" charset="0"/>
              </a:rPr>
              <a:t>www.kovin.org.rs</a:t>
            </a:r>
          </a:p>
          <a:p>
            <a:endParaRPr lang="sr-Cyrl-RS" dirty="0">
              <a:solidFill>
                <a:srgbClr val="FF0000"/>
              </a:solidFill>
              <a:latin typeface="Calibri" pitchFamily="34" charset="0"/>
              <a:cs typeface="Calibri" pitchFamily="34" charset="0"/>
            </a:endParaRPr>
          </a:p>
          <a:p>
            <a:r>
              <a:rPr lang="sr-Cyrl-RS" dirty="0">
                <a:latin typeface="Calibri" pitchFamily="34" charset="0"/>
                <a:cs typeface="Calibri" pitchFamily="34" charset="0"/>
              </a:rPr>
              <a:t>Уколико имате питања у вези са  Водичем/презентацијом или Одлуком о завршном рачуну, можете нам писати на адресу: </a:t>
            </a:r>
            <a:r>
              <a:rPr lang="en-US" dirty="0">
                <a:solidFill>
                  <a:schemeClr val="tx1"/>
                </a:solidFill>
                <a:latin typeface="Calibri" pitchFamily="34" charset="0"/>
                <a:cs typeface="Calibri" pitchFamily="34" charset="0"/>
              </a:rPr>
              <a:t>trezor@kovin.rs</a:t>
            </a:r>
            <a:r>
              <a:rPr lang="sr-Cyrl-RS" dirty="0">
                <a:latin typeface="Calibri" pitchFamily="34" charset="0"/>
                <a:cs typeface="Calibri" pitchFamily="34" charset="0"/>
              </a:rPr>
              <a:t> и оставити контакт податке за достављање одговора</a:t>
            </a:r>
            <a:endParaRPr lang="sr-Latn-RS" dirty="0">
              <a:latin typeface="Calibri" pitchFamily="34" charset="0"/>
              <a:cs typeface="Calibri" pitchFamily="34" charset="0"/>
            </a:endParaRPr>
          </a:p>
        </p:txBody>
      </p:sp>
    </p:spTree>
    <p:extLst>
      <p:ext uri="{BB962C8B-B14F-4D97-AF65-F5344CB8AC3E}">
        <p14:creationId xmlns:p14="http://schemas.microsoft.com/office/powerpoint/2010/main" val="4050115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sr-Cyrl-RS" dirty="0"/>
              <a:t>СТРУКТУРА ОСТВАРЕНИХ ТЕКУЋИХ ПРИХОДА И ПРИМАЊА</a:t>
            </a:r>
            <a:endParaRPr lang="sr-Latn-C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35647953"/>
              </p:ext>
            </p:extLst>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sr-Cyrl-RS" dirty="0"/>
              <a:t>СТРУКТУРА ОСТВАРЕНИХ ТЕКУЋИХ ПРИХОДА И ПРИМАЊА</a:t>
            </a:r>
            <a:endParaRPr lang="sr-Latn-CS" dirty="0"/>
          </a:p>
        </p:txBody>
      </p:sp>
      <p:graphicFrame>
        <p:nvGraphicFramePr>
          <p:cNvPr id="9" name="Chart 8">
            <a:extLst>
              <a:ext uri="{FF2B5EF4-FFF2-40B4-BE49-F238E27FC236}">
                <a16:creationId xmlns:a16="http://schemas.microsoft.com/office/drawing/2014/main" id="{02EB0CD0-6DB7-40CC-9CD1-85E99A63BE73}"/>
              </a:ext>
            </a:extLst>
          </p:cNvPr>
          <p:cNvGraphicFramePr>
            <a:graphicFrameLocks/>
          </p:cNvGraphicFramePr>
          <p:nvPr>
            <p:extLst>
              <p:ext uri="{D42A27DB-BD31-4B8C-83A1-F6EECF244321}">
                <p14:modId xmlns:p14="http://schemas.microsoft.com/office/powerpoint/2010/main" val="4135733188"/>
              </p:ext>
            </p:extLst>
          </p:nvPr>
        </p:nvGraphicFramePr>
        <p:xfrm>
          <a:off x="1362075" y="1343025"/>
          <a:ext cx="6419850" cy="41719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10">
            <a:extLst>
              <a:ext uri="{FF2B5EF4-FFF2-40B4-BE49-F238E27FC236}">
                <a16:creationId xmlns:a16="http://schemas.microsoft.com/office/drawing/2014/main" id="{A8AB0805-E4ED-49D2-B516-861F470B8F68}"/>
              </a:ext>
            </a:extLst>
          </p:cNvPr>
          <p:cNvGraphicFramePr>
            <a:graphicFrameLocks noGrp="1"/>
          </p:cNvGraphicFramePr>
          <p:nvPr>
            <p:ph idx="1"/>
            <p:extLst>
              <p:ext uri="{D42A27DB-BD31-4B8C-83A1-F6EECF244321}">
                <p14:modId xmlns:p14="http://schemas.microsoft.com/office/powerpoint/2010/main" val="2886893062"/>
              </p:ext>
            </p:extLst>
          </p:nvPr>
        </p:nvGraphicFramePr>
        <p:xfrm>
          <a:off x="304800" y="1554163"/>
          <a:ext cx="8686800" cy="452596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86800" cy="838200"/>
          </a:xfrm>
        </p:spPr>
        <p:txBody>
          <a:bodyPr>
            <a:normAutofit fontScale="90000"/>
          </a:bodyPr>
          <a:lstStyle/>
          <a:p>
            <a:pPr algn="ctr"/>
            <a:br>
              <a:rPr lang="sr-Cyrl-RS" dirty="0"/>
            </a:br>
            <a:br>
              <a:rPr lang="sr-Cyrl-RS" dirty="0"/>
            </a:br>
            <a:br>
              <a:rPr lang="sr-Cyrl-RS" dirty="0"/>
            </a:br>
            <a:r>
              <a:rPr lang="sr-Cyrl-RS" dirty="0"/>
              <a:t>ОСТВАРЕЊЕ ТЕКУЋИХ ПРИХОДА И ПРИМАЊА У ОДНОСУ НА ПЛАН</a:t>
            </a:r>
            <a:endParaRPr lang="sr-Latn-R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1164348"/>
              </p:ext>
            </p:extLst>
          </p:nvPr>
        </p:nvGraphicFramePr>
        <p:xfrm>
          <a:off x="304800" y="2514599"/>
          <a:ext cx="7620000" cy="35655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E2417664-C72E-45FB-A54C-7268AC20FC6B}"/>
              </a:ext>
            </a:extLst>
          </p:cNvPr>
          <p:cNvGraphicFramePr>
            <a:graphicFrameLocks/>
          </p:cNvGraphicFramePr>
          <p:nvPr>
            <p:extLst>
              <p:ext uri="{D42A27DB-BD31-4B8C-83A1-F6EECF244321}">
                <p14:modId xmlns:p14="http://schemas.microsoft.com/office/powerpoint/2010/main" val="4012536099"/>
              </p:ext>
            </p:extLst>
          </p:nvPr>
        </p:nvGraphicFramePr>
        <p:xfrm>
          <a:off x="152400" y="2514599"/>
          <a:ext cx="8686800" cy="3733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4627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D02CA-25E1-4859-B412-C672BD7403A5}"/>
              </a:ext>
            </a:extLst>
          </p:cNvPr>
          <p:cNvSpPr>
            <a:spLocks noGrp="1"/>
          </p:cNvSpPr>
          <p:nvPr>
            <p:ph type="title"/>
          </p:nvPr>
        </p:nvSpPr>
        <p:spPr/>
        <p:txBody>
          <a:bodyPr>
            <a:normAutofit fontScale="90000"/>
          </a:bodyPr>
          <a:lstStyle/>
          <a:p>
            <a:pPr algn="ctr"/>
            <a:r>
              <a:rPr lang="sr-Cyrl-RS" dirty="0"/>
              <a:t>УКУПНО ОСТВАРЕНИ ПРИХОДИ И ПРИМАЊА</a:t>
            </a:r>
            <a:endParaRPr lang="sr-Latn-RS" dirty="0"/>
          </a:p>
        </p:txBody>
      </p:sp>
      <p:sp>
        <p:nvSpPr>
          <p:cNvPr id="3" name="Content Placeholder 2">
            <a:extLst>
              <a:ext uri="{FF2B5EF4-FFF2-40B4-BE49-F238E27FC236}">
                <a16:creationId xmlns:a16="http://schemas.microsoft.com/office/drawing/2014/main" id="{981AD286-5922-41BA-A6BA-35A8114FC6EF}"/>
              </a:ext>
            </a:extLst>
          </p:cNvPr>
          <p:cNvSpPr>
            <a:spLocks noGrp="1"/>
          </p:cNvSpPr>
          <p:nvPr>
            <p:ph idx="1"/>
          </p:nvPr>
        </p:nvSpPr>
        <p:spPr>
          <a:xfrm>
            <a:off x="304800" y="1554162"/>
            <a:ext cx="8686800" cy="4694238"/>
          </a:xfrm>
        </p:spPr>
        <p:txBody>
          <a:bodyPr>
            <a:normAutofit/>
          </a:bodyPr>
          <a:lstStyle/>
          <a:p>
            <a:pPr algn="just"/>
            <a:r>
              <a:rPr lang="sr-Cyrl-RS" sz="2000" dirty="0"/>
              <a:t>Поред остварених текућих прихода и примања у 2018. години у износу од 979.860.455 динара, општина Ковин је из ранијих година пренела неутрошена средства, или суфицит, у износу од 332.584.260 динара. Тако је током 2018.године општина располагала са укупним средствима од 1.312.444.715 динара</a:t>
            </a:r>
          </a:p>
          <a:p>
            <a:pPr algn="just"/>
            <a:endParaRPr lang="sr-Cyrl-RS" sz="2000" dirty="0"/>
          </a:p>
          <a:p>
            <a:pPr algn="just"/>
            <a:endParaRPr lang="sr-Cyrl-RS" sz="2000" dirty="0"/>
          </a:p>
          <a:p>
            <a:pPr algn="just"/>
            <a:endParaRPr lang="sr-Cyrl-RS" sz="2000" dirty="0"/>
          </a:p>
          <a:p>
            <a:pPr algn="just"/>
            <a:r>
              <a:rPr lang="sr-Cyrl-RS" sz="2000" dirty="0"/>
              <a:t>332.584.260</a:t>
            </a:r>
            <a:endParaRPr lang="sr-Latn-RS" sz="2000" dirty="0"/>
          </a:p>
          <a:p>
            <a:pPr algn="just"/>
            <a:endParaRPr lang="sr-Cyrl-RS" sz="2000" dirty="0"/>
          </a:p>
          <a:p>
            <a:pPr algn="just"/>
            <a:r>
              <a:rPr lang="sr-Cyrl-RS" sz="2000" dirty="0"/>
              <a:t>Текући приходи   +             Суфицит из         +              УКУПНО</a:t>
            </a:r>
          </a:p>
          <a:p>
            <a:pPr algn="just"/>
            <a:r>
              <a:rPr lang="sr-Cyrl-RS" sz="2000" dirty="0"/>
              <a:t>  и примања                    ранијих година             остварена средства   </a:t>
            </a:r>
            <a:endParaRPr lang="sr-Latn-RS" sz="2000" dirty="0"/>
          </a:p>
        </p:txBody>
      </p:sp>
      <p:sp>
        <p:nvSpPr>
          <p:cNvPr id="6" name="Rectangle: Rounded Corners 5">
            <a:extLst>
              <a:ext uri="{FF2B5EF4-FFF2-40B4-BE49-F238E27FC236}">
                <a16:creationId xmlns:a16="http://schemas.microsoft.com/office/drawing/2014/main" id="{3325036A-03FD-44DD-9732-172F8C33289D}"/>
              </a:ext>
            </a:extLst>
          </p:cNvPr>
          <p:cNvSpPr/>
          <p:nvPr/>
        </p:nvSpPr>
        <p:spPr>
          <a:xfrm>
            <a:off x="457200" y="3962400"/>
            <a:ext cx="18288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dirty="0"/>
              <a:t>979.860.455 </a:t>
            </a:r>
            <a:endParaRPr lang="sr-Latn-RS" dirty="0"/>
          </a:p>
        </p:txBody>
      </p:sp>
      <p:sp>
        <p:nvSpPr>
          <p:cNvPr id="7" name="Rectangle: Rounded Corners 6">
            <a:extLst>
              <a:ext uri="{FF2B5EF4-FFF2-40B4-BE49-F238E27FC236}">
                <a16:creationId xmlns:a16="http://schemas.microsoft.com/office/drawing/2014/main" id="{3ADBD174-E418-44EC-AAE3-15E044F9170E}"/>
              </a:ext>
            </a:extLst>
          </p:cNvPr>
          <p:cNvSpPr/>
          <p:nvPr/>
        </p:nvSpPr>
        <p:spPr>
          <a:xfrm>
            <a:off x="3264408" y="3962399"/>
            <a:ext cx="1764792"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dirty="0"/>
              <a:t>332.584.260</a:t>
            </a:r>
            <a:endParaRPr lang="sr-Latn-RS" dirty="0"/>
          </a:p>
        </p:txBody>
      </p:sp>
      <p:sp>
        <p:nvSpPr>
          <p:cNvPr id="8" name="Arrow: Right 7">
            <a:extLst>
              <a:ext uri="{FF2B5EF4-FFF2-40B4-BE49-F238E27FC236}">
                <a16:creationId xmlns:a16="http://schemas.microsoft.com/office/drawing/2014/main" id="{2A7593BC-793F-4C10-837F-93E4471EFACB}"/>
              </a:ext>
            </a:extLst>
          </p:cNvPr>
          <p:cNvSpPr/>
          <p:nvPr/>
        </p:nvSpPr>
        <p:spPr>
          <a:xfrm>
            <a:off x="2286000" y="41391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dirty="0"/>
              <a:t>+</a:t>
            </a:r>
            <a:endParaRPr lang="sr-Latn-RS" dirty="0"/>
          </a:p>
        </p:txBody>
      </p:sp>
      <p:pic>
        <p:nvPicPr>
          <p:cNvPr id="9" name="Picture 8">
            <a:extLst>
              <a:ext uri="{FF2B5EF4-FFF2-40B4-BE49-F238E27FC236}">
                <a16:creationId xmlns:a16="http://schemas.microsoft.com/office/drawing/2014/main" id="{9E51C0CF-DC09-442D-8507-14E9EF6ECA64}"/>
              </a:ext>
            </a:extLst>
          </p:cNvPr>
          <p:cNvPicPr>
            <a:picLocks noChangeAspect="1"/>
          </p:cNvPicPr>
          <p:nvPr/>
        </p:nvPicPr>
        <p:blipFill>
          <a:blip r:embed="rId2"/>
          <a:stretch>
            <a:fillRect/>
          </a:stretch>
        </p:blipFill>
        <p:spPr>
          <a:xfrm>
            <a:off x="5019261" y="4092223"/>
            <a:ext cx="1012024" cy="554784"/>
          </a:xfrm>
          <a:prstGeom prst="rect">
            <a:avLst/>
          </a:prstGeom>
        </p:spPr>
      </p:pic>
      <p:sp>
        <p:nvSpPr>
          <p:cNvPr id="12" name="Rectangle: Rounded Corners 11">
            <a:extLst>
              <a:ext uri="{FF2B5EF4-FFF2-40B4-BE49-F238E27FC236}">
                <a16:creationId xmlns:a16="http://schemas.microsoft.com/office/drawing/2014/main" id="{D199C6AB-F518-4036-90B6-99075B64389E}"/>
              </a:ext>
            </a:extLst>
          </p:cNvPr>
          <p:cNvSpPr/>
          <p:nvPr/>
        </p:nvSpPr>
        <p:spPr>
          <a:xfrm>
            <a:off x="6021346" y="3962399"/>
            <a:ext cx="1764792"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dirty="0"/>
              <a:t>1.312.444.715</a:t>
            </a:r>
            <a:endParaRPr lang="sr-Latn-RS" dirty="0"/>
          </a:p>
        </p:txBody>
      </p:sp>
    </p:spTree>
    <p:extLst>
      <p:ext uri="{BB962C8B-B14F-4D97-AF65-F5344CB8AC3E}">
        <p14:creationId xmlns:p14="http://schemas.microsoft.com/office/powerpoint/2010/main" val="334248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sr-Cyrl-RS" dirty="0"/>
              <a:t>СТРУКТУРА ИЗВРШЕНИХ РАСХОДА И ИЗДАТАКА БУЏЕТА</a:t>
            </a:r>
            <a:endParaRPr lang="sr-Latn-C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52447404"/>
              </p:ext>
            </p:extLst>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sr-Cyrl-RS" dirty="0"/>
              <a:t>СТРУКТУРА ИЗВРШЕНИХ РАСХОДА И ИЗДАТАКА БУЏЕТА</a:t>
            </a:r>
            <a:endParaRPr lang="sr-Latn-CS" dirty="0"/>
          </a:p>
        </p:txBody>
      </p:sp>
      <p:graphicFrame>
        <p:nvGraphicFramePr>
          <p:cNvPr id="7" name="Content Placeholder 6">
            <a:extLst>
              <a:ext uri="{FF2B5EF4-FFF2-40B4-BE49-F238E27FC236}">
                <a16:creationId xmlns:a16="http://schemas.microsoft.com/office/drawing/2014/main" id="{6D9D5669-0E41-4674-9F5B-C584CEA6CD7B}"/>
              </a:ext>
            </a:extLst>
          </p:cNvPr>
          <p:cNvGraphicFramePr>
            <a:graphicFrameLocks noGrp="1"/>
          </p:cNvGraphicFramePr>
          <p:nvPr>
            <p:ph idx="1"/>
            <p:extLst>
              <p:ext uri="{D42A27DB-BD31-4B8C-83A1-F6EECF244321}">
                <p14:modId xmlns:p14="http://schemas.microsoft.com/office/powerpoint/2010/main" val="2891385906"/>
              </p:ext>
            </p:extLst>
          </p:nvPr>
        </p:nvGraphicFramePr>
        <p:xfrm>
          <a:off x="304800" y="1447800"/>
          <a:ext cx="8686800" cy="4632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8798906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2900</TotalTime>
  <Words>3936</Words>
  <Application>Microsoft Office PowerPoint</Application>
  <PresentationFormat>On-screen Show (4:3)</PresentationFormat>
  <Paragraphs>391</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Calibri</vt:lpstr>
      <vt:lpstr>Courier New</vt:lpstr>
      <vt:lpstr>Franklin Gothic Book</vt:lpstr>
      <vt:lpstr>Franklin Gothic Medium</vt:lpstr>
      <vt:lpstr>Times New Roman</vt:lpstr>
      <vt:lpstr>Wingdings</vt:lpstr>
      <vt:lpstr>Wingdings 2</vt:lpstr>
      <vt:lpstr>Trek</vt:lpstr>
      <vt:lpstr> </vt:lpstr>
      <vt:lpstr>САДРЖАЈ:</vt:lpstr>
      <vt:lpstr>Уводна реч</vt:lpstr>
      <vt:lpstr>СТРУКТУРА ОСТВАРЕНИХ ТЕКУЋИХ ПРИХОДА И ПРИМАЊА</vt:lpstr>
      <vt:lpstr>СТРУКТУРА ОСТВАРЕНИХ ТЕКУЋИХ ПРИХОДА И ПРИМАЊА</vt:lpstr>
      <vt:lpstr>   ОСТВАРЕЊЕ ТЕКУЋИХ ПРИХОДА И ПРИМАЊА У ОДНОСУ НА ПЛАН</vt:lpstr>
      <vt:lpstr>УКУПНО ОСТВАРЕНИ ПРИХОДИ И ПРИМАЊА</vt:lpstr>
      <vt:lpstr>СТРУКТУРА ИЗВРШЕНИХ РАСХОДА И ИЗДАТАКА БУЏЕТА</vt:lpstr>
      <vt:lpstr>СТРУКТУРА ИЗВРШЕНИХ РАСХОДА И ИЗДАТАКА БУЏЕТА</vt:lpstr>
      <vt:lpstr>ИЗВРШЕЊЕ РАСХОДА И ИЗДАТАКА У ОДНОСУ НА ПЛАН</vt:lpstr>
      <vt:lpstr>ПРЕГЛЕД ИЗВРШЕЊА ПО КОРИСНИЦИМА</vt:lpstr>
      <vt:lpstr>ПРЕГЛЕД ИЗВРШЕЊА ПО КОРИСНИЦИМА</vt:lpstr>
      <vt:lpstr>ПРЕГЛЕД ИЗВРШЕЊА ПО ПРОГРАМИМА</vt:lpstr>
      <vt:lpstr>ПРОГРАМ 1. Становање, урбанизам и просторно планирање</vt:lpstr>
      <vt:lpstr>ПРОГРАМ 2. Комуналне делатности </vt:lpstr>
      <vt:lpstr>ПРОГРАМ 3. Локални економски развој</vt:lpstr>
      <vt:lpstr>ПРОГРАМ 4. Развој туризма</vt:lpstr>
      <vt:lpstr>ПРОГРАМ 5. Пољопривреда и рурални развој</vt:lpstr>
      <vt:lpstr>ПРОГРАМ 6. Заштита животне средине</vt:lpstr>
      <vt:lpstr>ПРОГРАМ 7. Организација саобраћаја и саобраћајна инфраструктура</vt:lpstr>
      <vt:lpstr>ПРОГРАМ 8. Предшколско васпитање и образовање</vt:lpstr>
      <vt:lpstr>ПРОГРАМ 9. Основно образовање и васпитање</vt:lpstr>
      <vt:lpstr>ПРОГРАМ 10. Средње образовање и васпитање</vt:lpstr>
      <vt:lpstr>ПРОГРАМ 11. Социјална и дечија заштита</vt:lpstr>
      <vt:lpstr>ПРОГРАМ 12. Здравствена заштита</vt:lpstr>
      <vt:lpstr>ПРОГРАМ 13. Развој културе и информисања</vt:lpstr>
      <vt:lpstr>ПРОГРАМ 14. Развој спорта и омладине</vt:lpstr>
      <vt:lpstr>ПРОГРАМ 15. Опште услуге локалне самоуправе</vt:lpstr>
      <vt:lpstr>ПРОГРАМ 16. Политички систем локалне самоуправе</vt:lpstr>
      <vt:lpstr>Захваљујемо Вам се што сте издвојили време и пажљиво прегледали презентацију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КОНСОЛИДОВАНИ ЗАВРШНИ РАЧУН БУЏЕТА ОПШТИНЕ ВЕЛИКО ГРАДИШТЕ ЗА 2014.ГОДИНУ</dc:title>
  <dc:creator>JPantic</dc:creator>
  <cp:lastModifiedBy>biljana</cp:lastModifiedBy>
  <cp:revision>249</cp:revision>
  <cp:lastPrinted>2018-09-10T13:38:36Z</cp:lastPrinted>
  <dcterms:created xsi:type="dcterms:W3CDTF">2006-08-16T00:00:00Z</dcterms:created>
  <dcterms:modified xsi:type="dcterms:W3CDTF">2019-07-23T09:17:33Z</dcterms:modified>
</cp:coreProperties>
</file>