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82" r:id="rId1"/>
  </p:sldMasterIdLst>
  <p:sldIdLst>
    <p:sldId id="264" r:id="rId2"/>
    <p:sldId id="293" r:id="rId3"/>
    <p:sldId id="298" r:id="rId4"/>
    <p:sldId id="257" r:id="rId5"/>
    <p:sldId id="258" r:id="rId6"/>
    <p:sldId id="300" r:id="rId7"/>
    <p:sldId id="301" r:id="rId8"/>
    <p:sldId id="260" r:id="rId9"/>
    <p:sldId id="267" r:id="rId10"/>
    <p:sldId id="302" r:id="rId11"/>
    <p:sldId id="270" r:id="rId12"/>
    <p:sldId id="262" r:id="rId13"/>
    <p:sldId id="303" r:id="rId14"/>
    <p:sldId id="272" r:id="rId15"/>
    <p:sldId id="273" r:id="rId16"/>
    <p:sldId id="274" r:id="rId17"/>
    <p:sldId id="282" r:id="rId18"/>
    <p:sldId id="281" r:id="rId19"/>
    <p:sldId id="280" r:id="rId20"/>
    <p:sldId id="279" r:id="rId21"/>
    <p:sldId id="278" r:id="rId22"/>
    <p:sldId id="277" r:id="rId23"/>
    <p:sldId id="276" r:id="rId24"/>
    <p:sldId id="275" r:id="rId25"/>
    <p:sldId id="288" r:id="rId26"/>
    <p:sldId id="287" r:id="rId27"/>
    <p:sldId id="286" r:id="rId28"/>
    <p:sldId id="285" r:id="rId29"/>
    <p:sldId id="284" r:id="rId30"/>
    <p:sldId id="292" r:id="rId31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stinska Uprava Kovin" initials="OUK" lastIdx="1" clrIdx="0">
    <p:extLst>
      <p:ext uri="{19B8F6BF-5375-455C-9EA6-DF929625EA0E}">
        <p15:presenceInfo xmlns:p15="http://schemas.microsoft.com/office/powerpoint/2012/main" userId="986af186f68b03f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5627" autoAdjust="0"/>
  </p:normalViewPr>
  <p:slideViewPr>
    <p:cSldViewPr>
      <p:cViewPr varScale="1">
        <p:scale>
          <a:sx n="102" d="100"/>
          <a:sy n="102" d="100"/>
        </p:scale>
        <p:origin x="264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sr-Cyrl-RS"/>
              <a:t>Структура остварења прихода и примања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452863076244899"/>
          <c:y val="0.33374488188976376"/>
          <c:w val="0.62846713498254947"/>
          <c:h val="0.5555376872008646"/>
        </c:manualLayout>
      </c:layout>
      <c:pie3DChart>
        <c:varyColors val="1"/>
        <c:ser>
          <c:idx val="0"/>
          <c:order val="0"/>
          <c:explosion val="1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E86-4DB2-BB9D-FEC6D903DEF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0E86-4DB2-BB9D-FEC6D903DEF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E86-4DB2-BB9D-FEC6D903DEF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0E86-4DB2-BB9D-FEC6D903DEF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0E86-4DB2-BB9D-FEC6D903DEF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6A96-4F77-A39C-784B1E7F925F}"/>
              </c:ext>
            </c:extLst>
          </c:dPt>
          <c:dLbls>
            <c:dLbl>
              <c:idx val="0"/>
              <c:layout>
                <c:manualLayout>
                  <c:x val="-1.7849680082420959E-2"/>
                  <c:y val="0.1620416105163115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E86-4DB2-BB9D-FEC6D903DEFD}"/>
                </c:ext>
              </c:extLst>
            </c:dLbl>
            <c:dLbl>
              <c:idx val="1"/>
              <c:layout>
                <c:manualLayout>
                  <c:x val="-1.1897700869427888E-2"/>
                  <c:y val="2.3296249507586565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E86-4DB2-BB9D-FEC6D903DEFD}"/>
                </c:ext>
              </c:extLst>
            </c:dLbl>
            <c:dLbl>
              <c:idx val="2"/>
              <c:layout>
                <c:manualLayout>
                  <c:x val="-0.12374970174182774"/>
                  <c:y val="4.606025283109041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E86-4DB2-BB9D-FEC6D903DEFD}"/>
                </c:ext>
              </c:extLst>
            </c:dLbl>
            <c:dLbl>
              <c:idx val="3"/>
              <c:layout>
                <c:manualLayout>
                  <c:x val="-0.17096307563827248"/>
                  <c:y val="-1.684281692767678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E86-4DB2-BB9D-FEC6D903DEFD}"/>
                </c:ext>
              </c:extLst>
            </c:dLbl>
            <c:dLbl>
              <c:idx val="4"/>
              <c:layout>
                <c:manualLayout>
                  <c:x val="0.27672900262467193"/>
                  <c:y val="-4.98889711324944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E86-4DB2-BB9D-FEC6D903DEFD}"/>
                </c:ext>
              </c:extLst>
            </c:dLbl>
            <c:dLbl>
              <c:idx val="5"/>
              <c:layout>
                <c:manualLayout>
                  <c:x val="9.0315557146265803E-3"/>
                  <c:y val="-9.497706569062286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A96-4F77-A39C-784B1E7F925F}"/>
                </c:ext>
              </c:extLst>
            </c:dLbl>
            <c:spPr>
              <a:solidFill>
                <a:sysClr val="window" lastClr="FFFFFF"/>
              </a:solidFill>
              <a:ln w="12700">
                <a:solidFill>
                  <a:sysClr val="windowText" lastClr="000000">
                    <a:lumMod val="50000"/>
                    <a:lumOff val="50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'Приходи и примања'!$C$6:$C$11</c:f>
              <c:strCache>
                <c:ptCount val="6"/>
                <c:pt idx="0">
                  <c:v>Порески приходи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примања од продаје нефинансијске имовине</c:v>
                </c:pt>
                <c:pt idx="4">
                  <c:v>примања од продаје финансијске имовине</c:v>
                </c:pt>
                <c:pt idx="5">
                  <c:v>меморандумске ставке </c:v>
                </c:pt>
              </c:strCache>
            </c:strRef>
          </c:cat>
          <c:val>
            <c:numRef>
              <c:f>'Приходи и примања'!$D$6:$D$11</c:f>
              <c:numCache>
                <c:formatCode>#,##0</c:formatCode>
                <c:ptCount val="6"/>
                <c:pt idx="0">
                  <c:v>577057091</c:v>
                </c:pt>
                <c:pt idx="1">
                  <c:v>350333701</c:v>
                </c:pt>
                <c:pt idx="2">
                  <c:v>140515032</c:v>
                </c:pt>
                <c:pt idx="3">
                  <c:v>50101760</c:v>
                </c:pt>
                <c:pt idx="4">
                  <c:v>318921</c:v>
                </c:pt>
                <c:pt idx="5">
                  <c:v>2730385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86-4DB2-BB9D-FEC6D903DE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17349311599208"/>
          <c:y val="2.8712044619811559E-2"/>
          <c:w val="0.8536451857991435"/>
          <c:h val="0.453825089818815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Планирана средства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Sheet1!$A$2:$A$7</c:f>
              <c:strCache>
                <c:ptCount val="6"/>
                <c:pt idx="0">
                  <c:v>ПОРЕЗИ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МЕМОРАНДУМСКЕ СТАВКЕ</c:v>
                </c:pt>
                <c:pt idx="4">
                  <c:v>ПРОДАЈА НЕФИНАНСИЈСКЕ ИМОВИНЕ</c:v>
                </c:pt>
                <c:pt idx="5">
                  <c:v>ПРОДАЈА  ФИНАНСИЈСКЕ ИМОВИНЕ</c:v>
                </c:pt>
              </c:strCache>
            </c:strRef>
          </c:cat>
          <c:val>
            <c:numRef>
              <c:f>Sheet1!$B$2:$B$7</c:f>
              <c:numCache>
                <c:formatCode>#,##0_ ;\-#,##0\ </c:formatCode>
                <c:ptCount val="6"/>
                <c:pt idx="0">
                  <c:v>536518861</c:v>
                </c:pt>
                <c:pt idx="1">
                  <c:v>353038143</c:v>
                </c:pt>
                <c:pt idx="2">
                  <c:v>150430699</c:v>
                </c:pt>
                <c:pt idx="3">
                  <c:v>4490904</c:v>
                </c:pt>
                <c:pt idx="4">
                  <c:v>50100000</c:v>
                </c:pt>
                <c:pt idx="5">
                  <c:v>357000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8B-48B3-AB57-9C518EF49A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Извршена средства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Sheet1!$A$2:$A$7</c:f>
              <c:strCache>
                <c:ptCount val="6"/>
                <c:pt idx="0">
                  <c:v>ПОРЕЗИ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МЕМОРАНДУМСКЕ СТАВКЕ</c:v>
                </c:pt>
                <c:pt idx="4">
                  <c:v>ПРОДАЈА НЕФИНАНСИЈСКЕ ИМОВИНЕ</c:v>
                </c:pt>
                <c:pt idx="5">
                  <c:v>ПРОДАЈА  ФИНАНСИЈСКЕ ИМОВИНЕ</c:v>
                </c:pt>
              </c:strCache>
            </c:strRef>
          </c:cat>
          <c:val>
            <c:numRef>
              <c:f>Sheet1!$C$2:$C$7</c:f>
              <c:numCache>
                <c:formatCode>#,##0_ ;\-#,##0\ </c:formatCode>
                <c:ptCount val="6"/>
                <c:pt idx="0">
                  <c:v>577057091</c:v>
                </c:pt>
                <c:pt idx="1">
                  <c:v>350333701</c:v>
                </c:pt>
                <c:pt idx="2">
                  <c:v>140515032</c:v>
                </c:pt>
                <c:pt idx="3">
                  <c:v>2730385</c:v>
                </c:pt>
                <c:pt idx="4">
                  <c:v>50101760</c:v>
                </c:pt>
                <c:pt idx="5">
                  <c:v>318921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8B-48B3-AB57-9C518EF49A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734144"/>
        <c:axId val="23735680"/>
        <c:axId val="0"/>
      </c:bar3DChart>
      <c:catAx>
        <c:axId val="2373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3735680"/>
        <c:crosses val="autoZero"/>
        <c:auto val="1"/>
        <c:lblAlgn val="ctr"/>
        <c:lblOffset val="100"/>
        <c:noMultiLvlLbl val="0"/>
      </c:catAx>
      <c:valAx>
        <c:axId val="2373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3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r-Cyrl-RS" b="1"/>
              <a:t>Структура расхода и издатака</a:t>
            </a:r>
            <a:endParaRPr lang="en-US" b="1"/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3712750081894612"/>
          <c:y val="0.31178409757603831"/>
          <c:w val="0.53601721202415187"/>
          <c:h val="0.47396905974988418"/>
        </c:manualLayout>
      </c:layout>
      <c:pie3DChart>
        <c:varyColors val="1"/>
        <c:ser>
          <c:idx val="0"/>
          <c:order val="0"/>
          <c:explosion val="15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187-400C-AE0C-D299E08B2FF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187-400C-AE0C-D299E08B2FF7}"/>
              </c:ext>
            </c:extLst>
          </c:dPt>
          <c:dPt>
            <c:idx val="2"/>
            <c:bubble3D val="0"/>
            <c:explosion val="3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187-400C-AE0C-D299E08B2FF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187-400C-AE0C-D299E08B2FF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187-400C-AE0C-D299E08B2FF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187-400C-AE0C-D299E08B2FF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9187-400C-AE0C-D299E08B2FF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9187-400C-AE0C-D299E08B2FF7}"/>
              </c:ext>
            </c:extLst>
          </c:dPt>
          <c:dLbls>
            <c:dLbl>
              <c:idx val="0"/>
              <c:layout>
                <c:manualLayout>
                  <c:x val="4.1088854648176684E-3"/>
                  <c:y val="-3.1372549019608132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187-400C-AE0C-D299E08B2FF7}"/>
                </c:ext>
              </c:extLst>
            </c:dLbl>
            <c:dLbl>
              <c:idx val="1"/>
              <c:layout>
                <c:manualLayout>
                  <c:x val="-1.2326656394453005E-2"/>
                  <c:y val="-9.411764705882352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187-400C-AE0C-D299E08B2FF7}"/>
                </c:ext>
              </c:extLst>
            </c:dLbl>
            <c:dLbl>
              <c:idx val="2"/>
              <c:layout>
                <c:manualLayout>
                  <c:x val="3.0816640986132512E-2"/>
                  <c:y val="-4.392156862745098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87-400C-AE0C-D299E08B2FF7}"/>
                </c:ext>
              </c:extLst>
            </c:dLbl>
            <c:dLbl>
              <c:idx val="3"/>
              <c:layout>
                <c:manualLayout>
                  <c:x val="-1.6543504652265062E-2"/>
                  <c:y val="6.832031538834715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187-400C-AE0C-D299E08B2FF7}"/>
                </c:ext>
              </c:extLst>
            </c:dLbl>
            <c:dLbl>
              <c:idx val="4"/>
              <c:layout>
                <c:manualLayout>
                  <c:x val="-5.5528523427823634E-2"/>
                  <c:y val="6.6248144694864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187-400C-AE0C-D299E08B2FF7}"/>
                </c:ext>
              </c:extLst>
            </c:dLbl>
            <c:dLbl>
              <c:idx val="5"/>
              <c:layout>
                <c:manualLayout>
                  <c:x val="-1.2326656394453005E-2"/>
                  <c:y val="1.882328238381978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187-400C-AE0C-D299E08B2FF7}"/>
                </c:ext>
              </c:extLst>
            </c:dLbl>
            <c:dLbl>
              <c:idx val="6"/>
              <c:layout>
                <c:manualLayout>
                  <c:x val="-6.1633281972265025E-3"/>
                  <c:y val="-0.1286274509803921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187-400C-AE0C-D299E08B2FF7}"/>
                </c:ext>
              </c:extLst>
            </c:dLbl>
            <c:dLbl>
              <c:idx val="7"/>
              <c:layout>
                <c:manualLayout>
                  <c:x val="1.4381099126861877E-2"/>
                  <c:y val="-7.843137254901960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187-400C-AE0C-D299E08B2FF7}"/>
                </c:ext>
              </c:extLst>
            </c:dLbl>
            <c:spPr>
              <a:solidFill>
                <a:sysClr val="window" lastClr="FFFFFF"/>
              </a:solidFill>
              <a:ln w="12700">
                <a:solidFill>
                  <a:sysClr val="windowText" lastClr="000000">
                    <a:lumMod val="65000"/>
                    <a:lumOff val="3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'Расходи и издаци'!$C$6:$C$12</c:f>
              <c:strCache>
                <c:ptCount val="7"/>
                <c:pt idx="0">
                  <c:v>расходи за запослене</c:v>
                </c:pt>
                <c:pt idx="1">
                  <c:v>коришћење роба и услуга</c:v>
                </c:pt>
                <c:pt idx="2">
                  <c:v>субвенције</c:v>
                </c:pt>
                <c:pt idx="3">
                  <c:v>донације, дотације и трансфери</c:v>
                </c:pt>
                <c:pt idx="4">
                  <c:v>социјална заштита</c:v>
                </c:pt>
                <c:pt idx="5">
                  <c:v>остали расходи</c:v>
                </c:pt>
                <c:pt idx="6">
                  <c:v>капитални издаци</c:v>
                </c:pt>
              </c:strCache>
            </c:strRef>
          </c:cat>
          <c:val>
            <c:numRef>
              <c:f>'Расходи и издаци'!$D$6:$D$12</c:f>
              <c:numCache>
                <c:formatCode>#,##0</c:formatCode>
                <c:ptCount val="7"/>
                <c:pt idx="0">
                  <c:v>190887214</c:v>
                </c:pt>
                <c:pt idx="1">
                  <c:v>363639848</c:v>
                </c:pt>
                <c:pt idx="2">
                  <c:v>27480000</c:v>
                </c:pt>
                <c:pt idx="3">
                  <c:v>154951770</c:v>
                </c:pt>
                <c:pt idx="4">
                  <c:v>90277195</c:v>
                </c:pt>
                <c:pt idx="5">
                  <c:v>61425764</c:v>
                </c:pt>
                <c:pt idx="6">
                  <c:v>231758071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187-400C-AE0C-D299E08B2F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17349311599208"/>
          <c:y val="2.8712044619811559E-2"/>
          <c:w val="0.8536451857991435"/>
          <c:h val="0.453825089818815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Планирана средства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Sheet1!$A$2:$A$10</c:f>
              <c:strCache>
                <c:ptCount val="9"/>
                <c:pt idx="0">
                  <c:v>РАСХОДИ ЗА ЗАПОСЛЕНЕ</c:v>
                </c:pt>
                <c:pt idx="1">
                  <c:v>КОРИШЋЕЊЕ РОБА И УСЛУГА</c:v>
                </c:pt>
                <c:pt idx="2">
                  <c:v>ОТПЛАТА КАМАТА</c:v>
                </c:pt>
                <c:pt idx="3">
                  <c:v>СУБВЕНЦИЈЕ</c:v>
                </c:pt>
                <c:pt idx="4">
                  <c:v>ДОНАЦИЈЕ И ТРАНСФЕРИ</c:v>
                </c:pt>
                <c:pt idx="5">
                  <c:v>СОЦИЈАЛНА ЗАШТИТА</c:v>
                </c:pt>
                <c:pt idx="6">
                  <c:v>ОСТАЛИ РАСХОДИ</c:v>
                </c:pt>
                <c:pt idx="7">
                  <c:v>АДМИНИСТРАТИВНИ ТРАНСФЕРИ БУЏЕТА</c:v>
                </c:pt>
                <c:pt idx="8">
                  <c:v>КАПИТАЛНИ ИЗДАЦИ</c:v>
                </c:pt>
              </c:strCache>
            </c:strRef>
          </c:cat>
          <c:val>
            <c:numRef>
              <c:f>Sheet1!$B$2:$B$10</c:f>
              <c:numCache>
                <c:formatCode>#,##0_ ;\-#,##0\ </c:formatCode>
                <c:ptCount val="9"/>
                <c:pt idx="0">
                  <c:v>199385437</c:v>
                </c:pt>
                <c:pt idx="1">
                  <c:v>436831662</c:v>
                </c:pt>
                <c:pt idx="2">
                  <c:v>20000</c:v>
                </c:pt>
                <c:pt idx="3">
                  <c:v>27480000</c:v>
                </c:pt>
                <c:pt idx="4">
                  <c:v>167217573</c:v>
                </c:pt>
                <c:pt idx="5">
                  <c:v>98766876</c:v>
                </c:pt>
                <c:pt idx="6">
                  <c:v>77351388</c:v>
                </c:pt>
                <c:pt idx="7">
                  <c:v>3455967</c:v>
                </c:pt>
                <c:pt idx="8">
                  <c:v>396701913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8B-48B3-AB57-9C518EF49A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Извршена средства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Sheet1!$A$2:$A$10</c:f>
              <c:strCache>
                <c:ptCount val="9"/>
                <c:pt idx="0">
                  <c:v>РАСХОДИ ЗА ЗАПОСЛЕНЕ</c:v>
                </c:pt>
                <c:pt idx="1">
                  <c:v>КОРИШЋЕЊЕ РОБА И УСЛУГА</c:v>
                </c:pt>
                <c:pt idx="2">
                  <c:v>ОТПЛАТА КАМАТА</c:v>
                </c:pt>
                <c:pt idx="3">
                  <c:v>СУБВЕНЦИЈЕ</c:v>
                </c:pt>
                <c:pt idx="4">
                  <c:v>ДОНАЦИЈЕ И ТРАНСФЕРИ</c:v>
                </c:pt>
                <c:pt idx="5">
                  <c:v>СОЦИЈАЛНА ЗАШТИТА</c:v>
                </c:pt>
                <c:pt idx="6">
                  <c:v>ОСТАЛИ РАСХОДИ</c:v>
                </c:pt>
                <c:pt idx="7">
                  <c:v>АДМИНИСТРАТИВНИ ТРАНСФЕРИ БУЏЕТА</c:v>
                </c:pt>
                <c:pt idx="8">
                  <c:v>КАПИТАЛНИ ИЗДАЦИ</c:v>
                </c:pt>
              </c:strCache>
            </c:strRef>
          </c:cat>
          <c:val>
            <c:numRef>
              <c:f>Sheet1!$C$2:$C$10</c:f>
              <c:numCache>
                <c:formatCode>#,##0_ ;\-#,##0\ </c:formatCode>
                <c:ptCount val="9"/>
                <c:pt idx="0">
                  <c:v>190887214</c:v>
                </c:pt>
                <c:pt idx="1">
                  <c:v>363639848</c:v>
                </c:pt>
                <c:pt idx="3">
                  <c:v>27480000</c:v>
                </c:pt>
                <c:pt idx="4">
                  <c:v>154951770</c:v>
                </c:pt>
                <c:pt idx="5">
                  <c:v>90277195</c:v>
                </c:pt>
                <c:pt idx="6">
                  <c:v>61425764</c:v>
                </c:pt>
                <c:pt idx="8">
                  <c:v>231758071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8B-48B3-AB57-9C518EF49A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734144"/>
        <c:axId val="23735680"/>
        <c:axId val="0"/>
      </c:bar3DChart>
      <c:catAx>
        <c:axId val="2373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35680"/>
        <c:crosses val="autoZero"/>
        <c:auto val="1"/>
        <c:lblAlgn val="ctr"/>
        <c:lblOffset val="100"/>
        <c:noMultiLvlLbl val="0"/>
      </c:catAx>
      <c:valAx>
        <c:axId val="2373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3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explosion val="22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8B79-404E-B648-AD8695131E7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2-8B79-404E-B648-AD8695131E7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8B79-404E-B648-AD8695131E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8B79-404E-B648-AD8695131E7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8B79-404E-B648-AD8695131E7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8B79-404E-B648-AD8695131E7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A-8B79-404E-B648-AD8695131E7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B-8B79-404E-B648-AD8695131E7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6-8B79-404E-B648-AD8695131E74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8B79-404E-B648-AD8695131E74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4-8B79-404E-B648-AD8695131E74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C-8B79-404E-B648-AD8695131E74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1-8B79-404E-B648-AD8695131E74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F-8B79-404E-B648-AD8695131E74}"/>
              </c:ext>
            </c:extLst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0-8B79-404E-B648-AD8695131E74}"/>
              </c:ext>
            </c:extLst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E-8B79-404E-B648-AD8695131E74}"/>
              </c:ext>
            </c:extLst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D-8B79-404E-B648-AD8695131E74}"/>
              </c:ext>
            </c:extLst>
          </c:dPt>
          <c:dPt>
            <c:idx val="17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0-8B79-404E-B648-AD8695131E74}"/>
              </c:ext>
            </c:extLst>
          </c:dPt>
          <c:dLbls>
            <c:dLbl>
              <c:idx val="0"/>
              <c:layout>
                <c:manualLayout>
                  <c:x val="-0.21303556082038427"/>
                  <c:y val="-0.1218723946271421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79-404E-B648-AD8695131E74}"/>
                </c:ext>
              </c:extLst>
            </c:dLbl>
            <c:dLbl>
              <c:idx val="1"/>
              <c:layout>
                <c:manualLayout>
                  <c:x val="0.17032307739641572"/>
                  <c:y val="0.126424469238589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B79-404E-B648-AD8695131E74}"/>
                </c:ext>
              </c:extLst>
            </c:dLbl>
            <c:dLbl>
              <c:idx val="2"/>
              <c:layout>
                <c:manualLayout>
                  <c:x val="0.14724919093851133"/>
                  <c:y val="0.2161458333333333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B79-404E-B648-AD8695131E74}"/>
                </c:ext>
              </c:extLst>
            </c:dLbl>
            <c:dLbl>
              <c:idx val="3"/>
              <c:layout>
                <c:manualLayout>
                  <c:x val="7.8723976250541491E-2"/>
                  <c:y val="8.76806512467191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B79-404E-B648-AD8695131E74}"/>
                </c:ext>
              </c:extLst>
            </c:dLbl>
            <c:dLbl>
              <c:idx val="4"/>
              <c:layout>
                <c:manualLayout>
                  <c:x val="2.4808373467879608E-2"/>
                  <c:y val="0.2058569143700787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B79-404E-B648-AD8695131E74}"/>
                </c:ext>
              </c:extLst>
            </c:dLbl>
            <c:dLbl>
              <c:idx val="5"/>
              <c:layout>
                <c:manualLayout>
                  <c:x val="-4.2448207323599114E-2"/>
                  <c:y val="0.160119340551181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B79-404E-B648-AD8695131E74}"/>
                </c:ext>
              </c:extLst>
            </c:dLbl>
            <c:dLbl>
              <c:idx val="6"/>
              <c:layout>
                <c:manualLayout>
                  <c:x val="3.2362459546925568E-3"/>
                  <c:y val="7.81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B79-404E-B648-AD8695131E74}"/>
                </c:ext>
              </c:extLst>
            </c:dLbl>
            <c:dLbl>
              <c:idx val="7"/>
              <c:layout>
                <c:manualLayout>
                  <c:x val="0"/>
                  <c:y val="6.24999999999999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B79-404E-B648-AD8695131E74}"/>
                </c:ext>
              </c:extLst>
            </c:dLbl>
            <c:dLbl>
              <c:idx val="8"/>
              <c:layout>
                <c:manualLayout>
                  <c:x val="-1.6640865886909769E-2"/>
                  <c:y val="2.86406044947506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7742654740972897E-2"/>
                      <c:h val="9.554687499999998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8B79-404E-B648-AD8695131E74}"/>
                </c:ext>
              </c:extLst>
            </c:dLbl>
            <c:dLbl>
              <c:idx val="9"/>
              <c:layout>
                <c:manualLayout>
                  <c:x val="1.6181229773462784E-3"/>
                  <c:y val="-1.05548720472440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B79-404E-B648-AD8695131E74}"/>
                </c:ext>
              </c:extLst>
            </c:dLbl>
            <c:dLbl>
              <c:idx val="10"/>
              <c:layout>
                <c:manualLayout>
                  <c:x val="-9.6333103993068835E-3"/>
                  <c:y val="-2.99321276246719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B79-404E-B648-AD8695131E74}"/>
                </c:ext>
              </c:extLst>
            </c:dLbl>
            <c:dLbl>
              <c:idx val="11"/>
              <c:layout>
                <c:manualLayout>
                  <c:x val="-0.13592233009708737"/>
                  <c:y val="-1.041666666666666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B79-404E-B648-AD8695131E74}"/>
                </c:ext>
              </c:extLst>
            </c:dLbl>
            <c:dLbl>
              <c:idx val="12"/>
              <c:layout>
                <c:manualLayout>
                  <c:x val="-4.5307443365695796E-2"/>
                  <c:y val="1.56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B79-404E-B648-AD8695131E74}"/>
                </c:ext>
              </c:extLst>
            </c:dLbl>
            <c:dLbl>
              <c:idx val="13"/>
              <c:layout>
                <c:manualLayout>
                  <c:x val="-0.16181229773462782"/>
                  <c:y val="-2.343749999999999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B79-404E-B648-AD8695131E74}"/>
                </c:ext>
              </c:extLst>
            </c:dLbl>
            <c:dLbl>
              <c:idx val="14"/>
              <c:layout>
                <c:manualLayout>
                  <c:x val="-7.2815597686211583E-2"/>
                  <c:y val="-6.70442708333333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076115485564292E-2"/>
                      <c:h val="7.731770833333331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0-8B79-404E-B648-AD8695131E74}"/>
                </c:ext>
              </c:extLst>
            </c:dLbl>
            <c:dLbl>
              <c:idx val="15"/>
              <c:layout>
                <c:manualLayout>
                  <c:x val="6.4724919093851136E-3"/>
                  <c:y val="-6.16728182414698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B79-404E-B648-AD8695131E74}"/>
                </c:ext>
              </c:extLst>
            </c:dLbl>
            <c:dLbl>
              <c:idx val="16"/>
              <c:layout>
                <c:manualLayout>
                  <c:x val="0.11003236245954692"/>
                  <c:y val="-1.30208333333333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B79-404E-B648-AD8695131E74}"/>
                </c:ext>
              </c:extLst>
            </c:dLbl>
            <c:dLbl>
              <c:idx val="17"/>
              <c:layout>
                <c:manualLayout>
                  <c:x val="0.1402660637382247"/>
                  <c:y val="1.33078388672199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B79-404E-B648-AD8695131E74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'Извршење по корисницима '!$B$3:$B$20</c:f>
              <c:strCache>
                <c:ptCount val="18"/>
                <c:pt idx="0">
                  <c:v>Општинска управа </c:v>
                </c:pt>
                <c:pt idx="1">
                  <c:v>Скупштина општине </c:v>
                </c:pt>
                <c:pt idx="2">
                  <c:v>Председник општине </c:v>
                </c:pt>
                <c:pt idx="3">
                  <c:v>Општинско веће</c:v>
                </c:pt>
                <c:pt idx="4">
                  <c:v>Општинско јавно правобранилаштво</c:v>
                </c:pt>
                <c:pt idx="5">
                  <c:v>Месне заједнице</c:v>
                </c:pt>
                <c:pt idx="6">
                  <c:v>Основне школе</c:v>
                </c:pt>
                <c:pt idx="7">
                  <c:v>Средње школе</c:v>
                </c:pt>
                <c:pt idx="8">
                  <c:v>Центар за културу</c:v>
                </c:pt>
                <c:pt idx="9">
                  <c:v>Библиотека “Вук Караџић” </c:v>
                </c:pt>
                <c:pt idx="10">
                  <c:v>Центар за социјални рад </c:v>
                </c:pt>
                <c:pt idx="11">
                  <c:v>ПУ “Наша радост” </c:v>
                </c:pt>
                <c:pt idx="12">
                  <c:v>Установа за спорт</c:v>
                </c:pt>
                <c:pt idx="13">
                  <c:v>Савет за младе</c:v>
                </c:pt>
                <c:pt idx="14">
                  <c:v>Туристичка организација </c:v>
                </c:pt>
                <c:pt idx="15">
                  <c:v>Дом здравља</c:v>
                </c:pt>
                <c:pt idx="16">
                  <c:v>Фонд за заштиту животне средине</c:v>
                </c:pt>
                <c:pt idx="17">
                  <c:v>Фонд за запошљавање</c:v>
                </c:pt>
              </c:strCache>
            </c:strRef>
          </c:cat>
          <c:val>
            <c:numRef>
              <c:f>'Извршење по корисницима '!$C$3:$C$20</c:f>
              <c:numCache>
                <c:formatCode>#,##0</c:formatCode>
                <c:ptCount val="18"/>
                <c:pt idx="0">
                  <c:v>665982399</c:v>
                </c:pt>
                <c:pt idx="1">
                  <c:v>23162497</c:v>
                </c:pt>
                <c:pt idx="2">
                  <c:v>10948682</c:v>
                </c:pt>
                <c:pt idx="3">
                  <c:v>2221184</c:v>
                </c:pt>
                <c:pt idx="4">
                  <c:v>4304049</c:v>
                </c:pt>
                <c:pt idx="5">
                  <c:v>17587235</c:v>
                </c:pt>
                <c:pt idx="6">
                  <c:v>92729207</c:v>
                </c:pt>
                <c:pt idx="7">
                  <c:v>21403684</c:v>
                </c:pt>
                <c:pt idx="8">
                  <c:v>34474120</c:v>
                </c:pt>
                <c:pt idx="9">
                  <c:v>19850733</c:v>
                </c:pt>
                <c:pt idx="10">
                  <c:v>72624898</c:v>
                </c:pt>
                <c:pt idx="11">
                  <c:v>63180740</c:v>
                </c:pt>
                <c:pt idx="12">
                  <c:v>28339389</c:v>
                </c:pt>
                <c:pt idx="13">
                  <c:v>306812</c:v>
                </c:pt>
                <c:pt idx="14">
                  <c:v>11668745</c:v>
                </c:pt>
                <c:pt idx="15">
                  <c:v>12646820</c:v>
                </c:pt>
                <c:pt idx="16">
                  <c:v>32988666</c:v>
                </c:pt>
                <c:pt idx="17">
                  <c:v>6000000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D5-4AFC-B313-BB9807B90BA1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baseline="0">
          <a:solidFill>
            <a:schemeClr val="tx1"/>
          </a:solidFill>
          <a:latin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spPr>
            <a:ln>
              <a:solidFill>
                <a:schemeClr val="bg2">
                  <a:lumMod val="90000"/>
                </a:schemeClr>
              </a:solidFill>
            </a:ln>
          </c:spPr>
          <c:explosion val="22"/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B79-404E-B648-AD8695131E7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8B79-404E-B648-AD8695131E7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8B79-404E-B648-AD8695131E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8B79-404E-B648-AD8695131E7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8B79-404E-B648-AD8695131E7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B79-404E-B648-AD8695131E7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8B79-404E-B648-AD8695131E7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8B79-404E-B648-AD8695131E7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8B79-404E-B648-AD8695131E74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8B79-404E-B648-AD8695131E74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8B79-404E-B648-AD8695131E74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C-8B79-404E-B648-AD8695131E74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8B79-404E-B648-AD8695131E74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8B79-404E-B648-AD8695131E74}"/>
              </c:ext>
            </c:extLst>
          </c:dPt>
          <c:dPt>
            <c:idx val="14"/>
            <c:bubble3D val="0"/>
            <c:explosion val="19"/>
            <c:spPr>
              <a:solidFill>
                <a:schemeClr val="accent3">
                  <a:lumMod val="80000"/>
                  <a:lumOff val="2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8B79-404E-B648-AD8695131E74}"/>
              </c:ext>
            </c:extLst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8B79-404E-B648-AD8695131E74}"/>
              </c:ext>
            </c:extLst>
          </c:dPt>
          <c:dLbls>
            <c:dLbl>
              <c:idx val="0"/>
              <c:layout>
                <c:manualLayout>
                  <c:x val="-2.1943614806769842E-2"/>
                  <c:y val="6.003165045545777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79-404E-B648-AD8695131E74}"/>
                </c:ext>
              </c:extLst>
            </c:dLbl>
            <c:dLbl>
              <c:idx val="1"/>
              <c:layout>
                <c:manualLayout>
                  <c:x val="-2.2662299955868347E-2"/>
                  <c:y val="-4.269318357264166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B79-404E-B648-AD8695131E74}"/>
                </c:ext>
              </c:extLst>
            </c:dLbl>
            <c:dLbl>
              <c:idx val="2"/>
              <c:layout>
                <c:manualLayout>
                  <c:x val="4.9412163996741788E-2"/>
                  <c:y val="-0.1159620580515671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991220924970587E-2"/>
                      <c:h val="0.1193382352941176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8B79-404E-B648-AD8695131E74}"/>
                </c:ext>
              </c:extLst>
            </c:dLbl>
            <c:dLbl>
              <c:idx val="3"/>
              <c:layout>
                <c:manualLayout>
                  <c:x val="0.12434835731740418"/>
                  <c:y val="-2.506445885440791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B79-404E-B648-AD8695131E74}"/>
                </c:ext>
              </c:extLst>
            </c:dLbl>
            <c:dLbl>
              <c:idx val="4"/>
              <c:layout>
                <c:manualLayout>
                  <c:x val="-2.873563218390815E-2"/>
                  <c:y val="-4.927435541145614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B79-404E-B648-AD8695131E74}"/>
                </c:ext>
              </c:extLst>
            </c:dLbl>
            <c:dLbl>
              <c:idx val="5"/>
              <c:layout>
                <c:manualLayout>
                  <c:x val="0"/>
                  <c:y val="-5.69410992743554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B79-404E-B648-AD8695131E74}"/>
                </c:ext>
              </c:extLst>
            </c:dLbl>
            <c:dLbl>
              <c:idx val="6"/>
              <c:layout>
                <c:manualLayout>
                  <c:x val="-5.7471264367816091E-3"/>
                  <c:y val="-0.1253062760537286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B79-404E-B648-AD8695131E74}"/>
                </c:ext>
              </c:extLst>
            </c:dLbl>
            <c:dLbl>
              <c:idx val="7"/>
              <c:layout>
                <c:manualLayout>
                  <c:x val="0"/>
                  <c:y val="1.10294117647058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B79-404E-B648-AD8695131E74}"/>
                </c:ext>
              </c:extLst>
            </c:dLbl>
            <c:dLbl>
              <c:idx val="8"/>
              <c:layout>
                <c:manualLayout>
                  <c:x val="-5.1492329622590281E-2"/>
                  <c:y val="1.393488497761309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199045362692496"/>
                      <c:h val="9.554693530955689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8B79-404E-B648-AD8695131E74}"/>
                </c:ext>
              </c:extLst>
            </c:dLbl>
            <c:dLbl>
              <c:idx val="9"/>
              <c:layout>
                <c:manualLayout>
                  <c:x val="1.8135125350710472E-4"/>
                  <c:y val="6.297456384128435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B79-404E-B648-AD8695131E74}"/>
                </c:ext>
              </c:extLst>
            </c:dLbl>
            <c:dLbl>
              <c:idx val="10"/>
              <c:layout>
                <c:manualLayout>
                  <c:x val="-8.1965562494343384E-3"/>
                  <c:y val="7.055812876331617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B79-404E-B648-AD8695131E74}"/>
                </c:ext>
              </c:extLst>
            </c:dLbl>
            <c:dLbl>
              <c:idx val="11"/>
              <c:layout>
                <c:manualLayout>
                  <c:x val="-4.6474115304552449E-2"/>
                  <c:y val="5.08578431372548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B79-404E-B648-AD8695131E74}"/>
                </c:ext>
              </c:extLst>
            </c:dLbl>
            <c:dLbl>
              <c:idx val="12"/>
              <c:layout>
                <c:manualLayout>
                  <c:x val="0"/>
                  <c:y val="-6.52572564458855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B79-404E-B648-AD8695131E74}"/>
                </c:ext>
              </c:extLst>
            </c:dLbl>
            <c:dLbl>
              <c:idx val="13"/>
              <c:layout>
                <c:manualLayout>
                  <c:x val="-0.16181229773462782"/>
                  <c:y val="-2.343749999999999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B79-404E-B648-AD8695131E74}"/>
                </c:ext>
              </c:extLst>
            </c:dLbl>
            <c:dLbl>
              <c:idx val="14"/>
              <c:layout>
                <c:manualLayout>
                  <c:x val="-7.2815597686211583E-2"/>
                  <c:y val="-6.70442708333333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076115485564292E-2"/>
                      <c:h val="7.731770833333331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0-8B79-404E-B648-AD8695131E74}"/>
                </c:ext>
              </c:extLst>
            </c:dLbl>
            <c:dLbl>
              <c:idx val="15"/>
              <c:layout>
                <c:manualLayout>
                  <c:x val="-9.2665399583672731E-2"/>
                  <c:y val="8.454145437702639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B79-404E-B648-AD8695131E74}"/>
                </c:ext>
              </c:extLst>
            </c:dLbl>
            <c:dLbl>
              <c:idx val="16"/>
              <c:layout>
                <c:manualLayout>
                  <c:x val="0.11003236245954692"/>
                  <c:y val="-1.30208333333333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B79-404E-B648-AD8695131E74}"/>
                </c:ext>
              </c:extLst>
            </c:dLbl>
            <c:dLbl>
              <c:idx val="17"/>
              <c:layout>
                <c:manualLayout>
                  <c:x val="0.1402660637382247"/>
                  <c:y val="1.33078388672199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B79-404E-B648-AD8695131E74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'Извршење по корисницима '!$B$3:$B$18</c:f>
              <c:strCache>
                <c:ptCount val="16"/>
                <c:pt idx="0">
                  <c:v>Становање, урбанизам и просторно планирање</c:v>
                </c:pt>
                <c:pt idx="1">
                  <c:v>Комуналне делатности</c:v>
                </c:pt>
                <c:pt idx="2">
                  <c:v>Локални економски развој</c:v>
                </c:pt>
                <c:pt idx="3">
                  <c:v>Развој туризма</c:v>
                </c:pt>
                <c:pt idx="4">
                  <c:v>Пољопривреда и рурални развој</c:v>
                </c:pt>
                <c:pt idx="5">
                  <c:v>Заштита животне средине</c:v>
                </c:pt>
                <c:pt idx="6">
                  <c:v>Организација саобраћаја и саобраћајна инфраструктура</c:v>
                </c:pt>
                <c:pt idx="7">
                  <c:v>Предшколско васпитање и образовање</c:v>
                </c:pt>
                <c:pt idx="8">
                  <c:v>Основно образовање и васпитање</c:v>
                </c:pt>
                <c:pt idx="9">
                  <c:v>Средње образовање и васпитање</c:v>
                </c:pt>
                <c:pt idx="10">
                  <c:v>Социјална и дечја заштита</c:v>
                </c:pt>
                <c:pt idx="11">
                  <c:v>Здравствена заштита</c:v>
                </c:pt>
                <c:pt idx="12">
                  <c:v>Развој културе и информисања</c:v>
                </c:pt>
                <c:pt idx="13">
                  <c:v>Развој спорта и омладине</c:v>
                </c:pt>
                <c:pt idx="14">
                  <c:v>Опште услуге локалне самоуправе</c:v>
                </c:pt>
                <c:pt idx="15">
                  <c:v>Политички систем локалне самоуправе</c:v>
                </c:pt>
              </c:strCache>
            </c:strRef>
          </c:cat>
          <c:val>
            <c:numRef>
              <c:f>'Извршење по корисницима '!$C$3:$C$18</c:f>
              <c:numCache>
                <c:formatCode>#,##0.00</c:formatCode>
                <c:ptCount val="16"/>
                <c:pt idx="0">
                  <c:v>8785807</c:v>
                </c:pt>
                <c:pt idx="1">
                  <c:v>93224420</c:v>
                </c:pt>
                <c:pt idx="2">
                  <c:v>10211199</c:v>
                </c:pt>
                <c:pt idx="3">
                  <c:v>14289508</c:v>
                </c:pt>
                <c:pt idx="4">
                  <c:v>120863696</c:v>
                </c:pt>
                <c:pt idx="5">
                  <c:v>51335147</c:v>
                </c:pt>
                <c:pt idx="6">
                  <c:v>40876001</c:v>
                </c:pt>
                <c:pt idx="7">
                  <c:v>121870968</c:v>
                </c:pt>
                <c:pt idx="8">
                  <c:v>93197373</c:v>
                </c:pt>
                <c:pt idx="9">
                  <c:v>21821724</c:v>
                </c:pt>
                <c:pt idx="10">
                  <c:v>117577959</c:v>
                </c:pt>
                <c:pt idx="11">
                  <c:v>12946820</c:v>
                </c:pt>
                <c:pt idx="12">
                  <c:v>88919694</c:v>
                </c:pt>
                <c:pt idx="13">
                  <c:v>107446005</c:v>
                </c:pt>
                <c:pt idx="14">
                  <c:v>180721176</c:v>
                </c:pt>
                <c:pt idx="15">
                  <c:v>36332364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D5-4AFC-B313-BB9807B90BA1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baseline="0">
          <a:solidFill>
            <a:schemeClr val="tx1"/>
          </a:solidFill>
          <a:latin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75C91B-EF79-4BB0-9A34-B42BC43BC036}" type="doc">
      <dgm:prSet loTypeId="urn:microsoft.com/office/officeart/2005/8/layout/radial3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sr-Latn-RS"/>
        </a:p>
      </dgm:t>
    </dgm:pt>
    <dgm:pt modelId="{0F7D09EA-D198-4367-BBE2-E9E89FB19D0B}">
      <dgm:prSet phldrT="[Text]" custT="1"/>
      <dgm:spPr/>
      <dgm:t>
        <a:bodyPr/>
        <a:lstStyle/>
        <a:p>
          <a:r>
            <a:rPr lang="sr-Cyrl-R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Укупно остварени  приходи и примања 1.121.056.890 динара</a:t>
          </a:r>
          <a:endParaRPr lang="sr-Latn-R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E6F344-8CBC-431D-9083-6F83F47F9612}" type="parTrans" cxnId="{299752E8-6F36-47B8-9731-41582F32125F}">
      <dgm:prSet/>
      <dgm:spPr/>
      <dgm:t>
        <a:bodyPr/>
        <a:lstStyle/>
        <a:p>
          <a:endParaRPr lang="sr-Latn-RS"/>
        </a:p>
      </dgm:t>
    </dgm:pt>
    <dgm:pt modelId="{B408B735-932D-47E2-9813-DC4B25ABB9F2}" type="sibTrans" cxnId="{299752E8-6F36-47B8-9731-41582F32125F}">
      <dgm:prSet/>
      <dgm:spPr/>
      <dgm:t>
        <a:bodyPr/>
        <a:lstStyle/>
        <a:p>
          <a:endParaRPr lang="sr-Latn-RS"/>
        </a:p>
      </dgm:t>
    </dgm:pt>
    <dgm:pt modelId="{75D710BC-0A2E-41BA-9079-C991342DE102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Приходи од пореза </a:t>
          </a:r>
          <a:r>
            <a:rPr lang="sr-Cyrl-RS" sz="10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577.057.091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EF8517-756C-4035-AED8-DFDACA2765BB}" type="parTrans" cxnId="{B47BE4BD-5859-40B5-A983-70A3BEC23E74}">
      <dgm:prSet/>
      <dgm:spPr/>
      <dgm:t>
        <a:bodyPr/>
        <a:lstStyle/>
        <a:p>
          <a:endParaRPr lang="sr-Latn-RS"/>
        </a:p>
      </dgm:t>
    </dgm:pt>
    <dgm:pt modelId="{D33E1982-4B10-4D9D-9F31-E004FD7FDC97}" type="sibTrans" cxnId="{B47BE4BD-5859-40B5-A983-70A3BEC23E74}">
      <dgm:prSet/>
      <dgm:spPr/>
      <dgm:t>
        <a:bodyPr/>
        <a:lstStyle/>
        <a:p>
          <a:endParaRPr lang="sr-Latn-RS"/>
        </a:p>
      </dgm:t>
    </dgm:pt>
    <dgm:pt modelId="{5BAC4697-C10A-479C-A467-68E8955B6DA2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Дотације и трансфери 350.333.701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3200AF-4036-41BE-A7D8-8725390E1446}" type="parTrans" cxnId="{91FA3EBC-8D24-45C3-BB0C-1FD75931D9D9}">
      <dgm:prSet/>
      <dgm:spPr/>
      <dgm:t>
        <a:bodyPr/>
        <a:lstStyle/>
        <a:p>
          <a:endParaRPr lang="sr-Latn-RS"/>
        </a:p>
      </dgm:t>
    </dgm:pt>
    <dgm:pt modelId="{9D8213F2-CF8E-417D-B5EA-E15D8CF820F6}" type="sibTrans" cxnId="{91FA3EBC-8D24-45C3-BB0C-1FD75931D9D9}">
      <dgm:prSet/>
      <dgm:spPr/>
      <dgm:t>
        <a:bodyPr/>
        <a:lstStyle/>
        <a:p>
          <a:endParaRPr lang="sr-Latn-RS"/>
        </a:p>
      </dgm:t>
    </dgm:pt>
    <dgm:pt modelId="{997E45C4-D504-4BFF-B09B-E46031442DD7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Други приходи  140.515.032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C77883-3EB7-483F-9583-6D9320B33748}" type="parTrans" cxnId="{74772029-0183-49F2-8BB6-45E7C810B32F}">
      <dgm:prSet/>
      <dgm:spPr/>
      <dgm:t>
        <a:bodyPr/>
        <a:lstStyle/>
        <a:p>
          <a:endParaRPr lang="sr-Latn-RS"/>
        </a:p>
      </dgm:t>
    </dgm:pt>
    <dgm:pt modelId="{364D25E7-F9D1-4A2D-8A9C-44F6706362EA}" type="sibTrans" cxnId="{74772029-0183-49F2-8BB6-45E7C810B32F}">
      <dgm:prSet/>
      <dgm:spPr/>
      <dgm:t>
        <a:bodyPr/>
        <a:lstStyle/>
        <a:p>
          <a:endParaRPr lang="sr-Latn-RS"/>
        </a:p>
      </dgm:t>
    </dgm:pt>
    <dgm:pt modelId="{A1B2CE3F-5ED6-43A9-8DB8-B8005700C423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Примања од продаје нефинансијеске имовине 50.101.760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4C92A6-D92C-474B-91DC-A76590C668FC}" type="parTrans" cxnId="{EC699C48-3FEA-4BE1-B6D6-55CA3C1CBC8E}">
      <dgm:prSet/>
      <dgm:spPr/>
      <dgm:t>
        <a:bodyPr/>
        <a:lstStyle/>
        <a:p>
          <a:endParaRPr lang="sr-Latn-RS"/>
        </a:p>
      </dgm:t>
    </dgm:pt>
    <dgm:pt modelId="{F9182901-88ED-4E31-9599-5940724B934D}" type="sibTrans" cxnId="{EC699C48-3FEA-4BE1-B6D6-55CA3C1CBC8E}">
      <dgm:prSet/>
      <dgm:spPr/>
      <dgm:t>
        <a:bodyPr/>
        <a:lstStyle/>
        <a:p>
          <a:endParaRPr lang="sr-Latn-RS"/>
        </a:p>
      </dgm:t>
    </dgm:pt>
    <dgm:pt modelId="{A64C42B9-2B58-4546-8C43-6AAF997FEBAC}">
      <dgm:prSet phldrT="[Text]"/>
      <dgm:spPr/>
      <dgm:t>
        <a:bodyPr/>
        <a:lstStyle/>
        <a:p>
          <a:endParaRPr lang="sr-Latn-RS" dirty="0"/>
        </a:p>
      </dgm:t>
    </dgm:pt>
    <dgm:pt modelId="{8E108F2E-3631-4B96-B416-C0D6E4B1DE4A}" type="parTrans" cxnId="{C5B08E42-2E34-4223-B4D0-ED62D074A621}">
      <dgm:prSet/>
      <dgm:spPr/>
      <dgm:t>
        <a:bodyPr/>
        <a:lstStyle/>
        <a:p>
          <a:endParaRPr lang="sr-Latn-RS"/>
        </a:p>
      </dgm:t>
    </dgm:pt>
    <dgm:pt modelId="{D1329AF5-4ACF-4D5F-8975-B67D74AA4B01}" type="sibTrans" cxnId="{C5B08E42-2E34-4223-B4D0-ED62D074A621}">
      <dgm:prSet/>
      <dgm:spPr/>
      <dgm:t>
        <a:bodyPr/>
        <a:lstStyle/>
        <a:p>
          <a:endParaRPr lang="sr-Latn-RS"/>
        </a:p>
      </dgm:t>
    </dgm:pt>
    <dgm:pt modelId="{F75370B4-B886-4ECE-9C1A-3559C3EA4B6F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Примања од продаје финансијске имовине  318.921</a:t>
          </a:r>
          <a:r>
            <a:rPr lang="sr-Cyrl-RS" sz="10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D9E57A-E35A-47A6-BC62-76B3491FED51}" type="parTrans" cxnId="{C147308D-EA15-4FAB-8AD0-14A3F4429A2F}">
      <dgm:prSet/>
      <dgm:spPr/>
      <dgm:t>
        <a:bodyPr/>
        <a:lstStyle/>
        <a:p>
          <a:endParaRPr lang="sr-Latn-RS"/>
        </a:p>
      </dgm:t>
    </dgm:pt>
    <dgm:pt modelId="{B46093B1-B076-478D-BC49-8DA48403D79B}" type="sibTrans" cxnId="{C147308D-EA15-4FAB-8AD0-14A3F4429A2F}">
      <dgm:prSet/>
      <dgm:spPr/>
      <dgm:t>
        <a:bodyPr/>
        <a:lstStyle/>
        <a:p>
          <a:endParaRPr lang="sr-Latn-RS"/>
        </a:p>
      </dgm:t>
    </dgm:pt>
    <dgm:pt modelId="{CB54EAD0-7B79-4F2A-B6F1-C248D89D873C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Меморандумске ставке 2.730.385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631D12-F47E-4716-9372-1BA146C52E22}" type="parTrans" cxnId="{4EEDB805-4310-43A9-8920-A74261D961DD}">
      <dgm:prSet/>
      <dgm:spPr/>
      <dgm:t>
        <a:bodyPr/>
        <a:lstStyle/>
        <a:p>
          <a:endParaRPr lang="sr-Latn-RS"/>
        </a:p>
      </dgm:t>
    </dgm:pt>
    <dgm:pt modelId="{4B8E9549-DB7D-4E19-A0AF-C526121D5CC1}" type="sibTrans" cxnId="{4EEDB805-4310-43A9-8920-A74261D961DD}">
      <dgm:prSet/>
      <dgm:spPr/>
      <dgm:t>
        <a:bodyPr/>
        <a:lstStyle/>
        <a:p>
          <a:endParaRPr lang="sr-Latn-RS"/>
        </a:p>
      </dgm:t>
    </dgm:pt>
    <dgm:pt modelId="{71FC123C-D5F4-4BDB-8ACC-4371CF3E51AD}" type="pres">
      <dgm:prSet presAssocID="{E275C91B-EF79-4BB0-9A34-B42BC43BC036}" presName="composite" presStyleCnt="0">
        <dgm:presLayoutVars>
          <dgm:chMax val="1"/>
          <dgm:dir/>
          <dgm:resizeHandles val="exact"/>
        </dgm:presLayoutVars>
      </dgm:prSet>
      <dgm:spPr/>
    </dgm:pt>
    <dgm:pt modelId="{29FB5735-0E39-4B45-B5D6-888866646622}" type="pres">
      <dgm:prSet presAssocID="{E275C91B-EF79-4BB0-9A34-B42BC43BC036}" presName="radial" presStyleCnt="0">
        <dgm:presLayoutVars>
          <dgm:animLvl val="ctr"/>
        </dgm:presLayoutVars>
      </dgm:prSet>
      <dgm:spPr/>
    </dgm:pt>
    <dgm:pt modelId="{6240F709-AB07-42B9-B8EB-1B2E8746EE72}" type="pres">
      <dgm:prSet presAssocID="{0F7D09EA-D198-4367-BBE2-E9E89FB19D0B}" presName="centerShape" presStyleLbl="vennNode1" presStyleIdx="0" presStyleCnt="7"/>
      <dgm:spPr/>
    </dgm:pt>
    <dgm:pt modelId="{1E48DC28-EBDC-4BE0-9094-D51E4D1A8576}" type="pres">
      <dgm:prSet presAssocID="{75D710BC-0A2E-41BA-9079-C991342DE102}" presName="node" presStyleLbl="vennNode1" presStyleIdx="1" presStyleCnt="7">
        <dgm:presLayoutVars>
          <dgm:bulletEnabled val="1"/>
        </dgm:presLayoutVars>
      </dgm:prSet>
      <dgm:spPr/>
    </dgm:pt>
    <dgm:pt modelId="{EB89CB60-213E-431F-B611-84321B4647B1}" type="pres">
      <dgm:prSet presAssocID="{5BAC4697-C10A-479C-A467-68E8955B6DA2}" presName="node" presStyleLbl="vennNode1" presStyleIdx="2" presStyleCnt="7">
        <dgm:presLayoutVars>
          <dgm:bulletEnabled val="1"/>
        </dgm:presLayoutVars>
      </dgm:prSet>
      <dgm:spPr/>
    </dgm:pt>
    <dgm:pt modelId="{5E756D5E-9AFF-4693-AE03-CDC062CA5968}" type="pres">
      <dgm:prSet presAssocID="{997E45C4-D504-4BFF-B09B-E46031442DD7}" presName="node" presStyleLbl="vennNode1" presStyleIdx="3" presStyleCnt="7" custRadScaleRad="99019" custRadScaleInc="-2721">
        <dgm:presLayoutVars>
          <dgm:bulletEnabled val="1"/>
        </dgm:presLayoutVars>
      </dgm:prSet>
      <dgm:spPr/>
    </dgm:pt>
    <dgm:pt modelId="{6E2D8596-3A8B-4B87-841E-D772DEAFF40C}" type="pres">
      <dgm:prSet presAssocID="{A1B2CE3F-5ED6-43A9-8DB8-B8005700C423}" presName="node" presStyleLbl="vennNode1" presStyleIdx="4" presStyleCnt="7">
        <dgm:presLayoutVars>
          <dgm:bulletEnabled val="1"/>
        </dgm:presLayoutVars>
      </dgm:prSet>
      <dgm:spPr/>
    </dgm:pt>
    <dgm:pt modelId="{D87C8F6A-22E8-4CA1-A551-C282CE3CC8A2}" type="pres">
      <dgm:prSet presAssocID="{F75370B4-B886-4ECE-9C1A-3559C3EA4B6F}" presName="node" presStyleLbl="vennNode1" presStyleIdx="5" presStyleCnt="7" custRadScaleRad="102268" custRadScaleInc="-414">
        <dgm:presLayoutVars>
          <dgm:bulletEnabled val="1"/>
        </dgm:presLayoutVars>
      </dgm:prSet>
      <dgm:spPr/>
    </dgm:pt>
    <dgm:pt modelId="{4EA1A295-1EDC-4064-B557-66F8000DB0EC}" type="pres">
      <dgm:prSet presAssocID="{CB54EAD0-7B79-4F2A-B6F1-C248D89D873C}" presName="node" presStyleLbl="vennNode1" presStyleIdx="6" presStyleCnt="7">
        <dgm:presLayoutVars>
          <dgm:bulletEnabled val="1"/>
        </dgm:presLayoutVars>
      </dgm:prSet>
      <dgm:spPr/>
    </dgm:pt>
  </dgm:ptLst>
  <dgm:cxnLst>
    <dgm:cxn modelId="{4EEDB805-4310-43A9-8920-A74261D961DD}" srcId="{0F7D09EA-D198-4367-BBE2-E9E89FB19D0B}" destId="{CB54EAD0-7B79-4F2A-B6F1-C248D89D873C}" srcOrd="5" destOrd="0" parTransId="{5C631D12-F47E-4716-9372-1BA146C52E22}" sibTransId="{4B8E9549-DB7D-4E19-A0AF-C526121D5CC1}"/>
    <dgm:cxn modelId="{FE18AE14-C60B-45BD-9093-B0DC77E2A84C}" type="presOf" srcId="{CB54EAD0-7B79-4F2A-B6F1-C248D89D873C}" destId="{4EA1A295-1EDC-4064-B557-66F8000DB0EC}" srcOrd="0" destOrd="0" presId="urn:microsoft.com/office/officeart/2005/8/layout/radial3"/>
    <dgm:cxn modelId="{74772029-0183-49F2-8BB6-45E7C810B32F}" srcId="{0F7D09EA-D198-4367-BBE2-E9E89FB19D0B}" destId="{997E45C4-D504-4BFF-B09B-E46031442DD7}" srcOrd="2" destOrd="0" parTransId="{56C77883-3EB7-483F-9583-6D9320B33748}" sibTransId="{364D25E7-F9D1-4A2D-8A9C-44F6706362EA}"/>
    <dgm:cxn modelId="{9DF30F36-4996-4378-AF11-66DD391F3194}" type="presOf" srcId="{0F7D09EA-D198-4367-BBE2-E9E89FB19D0B}" destId="{6240F709-AB07-42B9-B8EB-1B2E8746EE72}" srcOrd="0" destOrd="0" presId="urn:microsoft.com/office/officeart/2005/8/layout/radial3"/>
    <dgm:cxn modelId="{C5B08E42-2E34-4223-B4D0-ED62D074A621}" srcId="{E275C91B-EF79-4BB0-9A34-B42BC43BC036}" destId="{A64C42B9-2B58-4546-8C43-6AAF997FEBAC}" srcOrd="1" destOrd="0" parTransId="{8E108F2E-3631-4B96-B416-C0D6E4B1DE4A}" sibTransId="{D1329AF5-4ACF-4D5F-8975-B67D74AA4B01}"/>
    <dgm:cxn modelId="{EC699C48-3FEA-4BE1-B6D6-55CA3C1CBC8E}" srcId="{0F7D09EA-D198-4367-BBE2-E9E89FB19D0B}" destId="{A1B2CE3F-5ED6-43A9-8DB8-B8005700C423}" srcOrd="3" destOrd="0" parTransId="{4A4C92A6-D92C-474B-91DC-A76590C668FC}" sibTransId="{F9182901-88ED-4E31-9599-5940724B934D}"/>
    <dgm:cxn modelId="{48784A77-CAD8-4E0D-8F0A-18876071C06D}" type="presOf" srcId="{A1B2CE3F-5ED6-43A9-8DB8-B8005700C423}" destId="{6E2D8596-3A8B-4B87-841E-D772DEAFF40C}" srcOrd="0" destOrd="0" presId="urn:microsoft.com/office/officeart/2005/8/layout/radial3"/>
    <dgm:cxn modelId="{C147308D-EA15-4FAB-8AD0-14A3F4429A2F}" srcId="{0F7D09EA-D198-4367-BBE2-E9E89FB19D0B}" destId="{F75370B4-B886-4ECE-9C1A-3559C3EA4B6F}" srcOrd="4" destOrd="0" parTransId="{16D9E57A-E35A-47A6-BC62-76B3491FED51}" sibTransId="{B46093B1-B076-478D-BC49-8DA48403D79B}"/>
    <dgm:cxn modelId="{91FA3EBC-8D24-45C3-BB0C-1FD75931D9D9}" srcId="{0F7D09EA-D198-4367-BBE2-E9E89FB19D0B}" destId="{5BAC4697-C10A-479C-A467-68E8955B6DA2}" srcOrd="1" destOrd="0" parTransId="{363200AF-4036-41BE-A7D8-8725390E1446}" sibTransId="{9D8213F2-CF8E-417D-B5EA-E15D8CF820F6}"/>
    <dgm:cxn modelId="{B47BE4BD-5859-40B5-A983-70A3BEC23E74}" srcId="{0F7D09EA-D198-4367-BBE2-E9E89FB19D0B}" destId="{75D710BC-0A2E-41BA-9079-C991342DE102}" srcOrd="0" destOrd="0" parTransId="{A1EF8517-756C-4035-AED8-DFDACA2765BB}" sibTransId="{D33E1982-4B10-4D9D-9F31-E004FD7FDC97}"/>
    <dgm:cxn modelId="{5622F9BE-B9B1-424B-AED7-DE53710D4493}" type="presOf" srcId="{5BAC4697-C10A-479C-A467-68E8955B6DA2}" destId="{EB89CB60-213E-431F-B611-84321B4647B1}" srcOrd="0" destOrd="0" presId="urn:microsoft.com/office/officeart/2005/8/layout/radial3"/>
    <dgm:cxn modelId="{43E348C7-2EFC-44D2-8E09-073E590CE047}" type="presOf" srcId="{997E45C4-D504-4BFF-B09B-E46031442DD7}" destId="{5E756D5E-9AFF-4693-AE03-CDC062CA5968}" srcOrd="0" destOrd="0" presId="urn:microsoft.com/office/officeart/2005/8/layout/radial3"/>
    <dgm:cxn modelId="{8CEAD3D1-8349-4BAD-BA4B-011A5ED9BD45}" type="presOf" srcId="{E275C91B-EF79-4BB0-9A34-B42BC43BC036}" destId="{71FC123C-D5F4-4BDB-8ACC-4371CF3E51AD}" srcOrd="0" destOrd="0" presId="urn:microsoft.com/office/officeart/2005/8/layout/radial3"/>
    <dgm:cxn modelId="{A39DD0D9-EC6D-4656-8305-7A9587587AA1}" type="presOf" srcId="{75D710BC-0A2E-41BA-9079-C991342DE102}" destId="{1E48DC28-EBDC-4BE0-9094-D51E4D1A8576}" srcOrd="0" destOrd="0" presId="urn:microsoft.com/office/officeart/2005/8/layout/radial3"/>
    <dgm:cxn modelId="{299752E8-6F36-47B8-9731-41582F32125F}" srcId="{E275C91B-EF79-4BB0-9A34-B42BC43BC036}" destId="{0F7D09EA-D198-4367-BBE2-E9E89FB19D0B}" srcOrd="0" destOrd="0" parTransId="{4BE6F344-8CBC-431D-9083-6F83F47F9612}" sibTransId="{B408B735-932D-47E2-9813-DC4B25ABB9F2}"/>
    <dgm:cxn modelId="{6702B8FC-1CC6-4924-9B32-37D32A7C1B36}" type="presOf" srcId="{F75370B4-B886-4ECE-9C1A-3559C3EA4B6F}" destId="{D87C8F6A-22E8-4CA1-A551-C282CE3CC8A2}" srcOrd="0" destOrd="0" presId="urn:microsoft.com/office/officeart/2005/8/layout/radial3"/>
    <dgm:cxn modelId="{6F72265F-3C9E-408F-9ABA-4A14F7E02915}" type="presParOf" srcId="{71FC123C-D5F4-4BDB-8ACC-4371CF3E51AD}" destId="{29FB5735-0E39-4B45-B5D6-888866646622}" srcOrd="0" destOrd="0" presId="urn:microsoft.com/office/officeart/2005/8/layout/radial3"/>
    <dgm:cxn modelId="{853C835F-E9C3-4EF2-8B83-C67F5C1898C1}" type="presParOf" srcId="{29FB5735-0E39-4B45-B5D6-888866646622}" destId="{6240F709-AB07-42B9-B8EB-1B2E8746EE72}" srcOrd="0" destOrd="0" presId="urn:microsoft.com/office/officeart/2005/8/layout/radial3"/>
    <dgm:cxn modelId="{00E36334-7CE1-440E-B606-438536B5D17B}" type="presParOf" srcId="{29FB5735-0E39-4B45-B5D6-888866646622}" destId="{1E48DC28-EBDC-4BE0-9094-D51E4D1A8576}" srcOrd="1" destOrd="0" presId="urn:microsoft.com/office/officeart/2005/8/layout/radial3"/>
    <dgm:cxn modelId="{D66AF488-82A3-4479-B426-C6518DFA686E}" type="presParOf" srcId="{29FB5735-0E39-4B45-B5D6-888866646622}" destId="{EB89CB60-213E-431F-B611-84321B4647B1}" srcOrd="2" destOrd="0" presId="urn:microsoft.com/office/officeart/2005/8/layout/radial3"/>
    <dgm:cxn modelId="{718A1636-F86D-4873-98DC-DF0274B4AC78}" type="presParOf" srcId="{29FB5735-0E39-4B45-B5D6-888866646622}" destId="{5E756D5E-9AFF-4693-AE03-CDC062CA5968}" srcOrd="3" destOrd="0" presId="urn:microsoft.com/office/officeart/2005/8/layout/radial3"/>
    <dgm:cxn modelId="{4483379F-6C39-4E96-ADE9-7D70A0B1CEE6}" type="presParOf" srcId="{29FB5735-0E39-4B45-B5D6-888866646622}" destId="{6E2D8596-3A8B-4B87-841E-D772DEAFF40C}" srcOrd="4" destOrd="0" presId="urn:microsoft.com/office/officeart/2005/8/layout/radial3"/>
    <dgm:cxn modelId="{DE2B0016-641B-4841-8161-5860908B0C62}" type="presParOf" srcId="{29FB5735-0E39-4B45-B5D6-888866646622}" destId="{D87C8F6A-22E8-4CA1-A551-C282CE3CC8A2}" srcOrd="5" destOrd="0" presId="urn:microsoft.com/office/officeart/2005/8/layout/radial3"/>
    <dgm:cxn modelId="{646F9086-162D-4666-B31D-F86285C5176D}" type="presParOf" srcId="{29FB5735-0E39-4B45-B5D6-888866646622}" destId="{4EA1A295-1EDC-4064-B557-66F8000DB0EC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80E6FE-75F8-455F-B00D-388A62CAD878}" type="doc">
      <dgm:prSet loTypeId="urn:microsoft.com/office/officeart/2005/8/layout/radial3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sr-Latn-RS"/>
        </a:p>
      </dgm:t>
    </dgm:pt>
    <dgm:pt modelId="{3AEAB1B5-D9EF-4981-86BF-BCD6908D01E5}">
      <dgm:prSet phldrT="[Text]" custT="1"/>
      <dgm:spPr/>
      <dgm:t>
        <a:bodyPr/>
        <a:lstStyle/>
        <a:p>
          <a:r>
            <a:rPr lang="sr-Cyrl-R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Укупно извршени расходи и издаци износе 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1.120.419.861</a:t>
          </a:r>
          <a:r>
            <a:rPr lang="sr-Cyrl-R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790053-042C-4178-B099-0AA1E213BC4B}" type="parTrans" cxnId="{3003CA8A-6DE4-45F8-9E95-9DBBCD00E8BC}">
      <dgm:prSet/>
      <dgm:spPr/>
      <dgm:t>
        <a:bodyPr/>
        <a:lstStyle/>
        <a:p>
          <a:endParaRPr lang="sr-Latn-RS"/>
        </a:p>
      </dgm:t>
    </dgm:pt>
    <dgm:pt modelId="{DB173785-DEAA-40A6-91BF-CB61950A6CE4}" type="sibTrans" cxnId="{3003CA8A-6DE4-45F8-9E95-9DBBCD00E8BC}">
      <dgm:prSet/>
      <dgm:spPr/>
      <dgm:t>
        <a:bodyPr/>
        <a:lstStyle/>
        <a:p>
          <a:endParaRPr lang="sr-Latn-RS"/>
        </a:p>
      </dgm:t>
    </dgm:pt>
    <dgm:pt modelId="{2885F644-5E9D-46B6-8CAF-6E5B22E43DBC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Расходи за запослене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190.887.214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33F1E8-9F58-46F3-B8A8-163A0327F5DA}" type="parTrans" cxnId="{16CBEC61-89ED-4D59-A282-62F769E1908D}">
      <dgm:prSet/>
      <dgm:spPr/>
      <dgm:t>
        <a:bodyPr/>
        <a:lstStyle/>
        <a:p>
          <a:endParaRPr lang="sr-Latn-RS"/>
        </a:p>
      </dgm:t>
    </dgm:pt>
    <dgm:pt modelId="{08FEAE6E-9170-4490-9C95-2D5CA2D0B642}" type="sibTrans" cxnId="{16CBEC61-89ED-4D59-A282-62F769E1908D}">
      <dgm:prSet/>
      <dgm:spPr/>
      <dgm:t>
        <a:bodyPr/>
        <a:lstStyle/>
        <a:p>
          <a:endParaRPr lang="sr-Latn-RS"/>
        </a:p>
      </dgm:t>
    </dgm:pt>
    <dgm:pt modelId="{66BFF05E-3F6D-4EED-9D30-10583093E473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Коришћење роба и услуга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363.639.848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6D26A3-42A4-45FA-AE9E-872BDE3C951D}" type="parTrans" cxnId="{D16FC27F-26CF-49E6-BB61-9DCD56E3A476}">
      <dgm:prSet/>
      <dgm:spPr/>
      <dgm:t>
        <a:bodyPr/>
        <a:lstStyle/>
        <a:p>
          <a:endParaRPr lang="sr-Latn-RS"/>
        </a:p>
      </dgm:t>
    </dgm:pt>
    <dgm:pt modelId="{348C766C-48F1-4B0B-A06E-1091D883FBD8}" type="sibTrans" cxnId="{D16FC27F-26CF-49E6-BB61-9DCD56E3A476}">
      <dgm:prSet/>
      <dgm:spPr/>
      <dgm:t>
        <a:bodyPr/>
        <a:lstStyle/>
        <a:p>
          <a:endParaRPr lang="sr-Latn-RS"/>
        </a:p>
      </dgm:t>
    </dgm:pt>
    <dgm:pt modelId="{6CDE4B7E-694A-4CC6-9380-C110FA4F3107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Субвенције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27.480.00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0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B9A79C-4C1D-4A52-B265-8E3F0143E45F}" type="parTrans" cxnId="{76783F61-67EF-4F78-BF97-9BF8CB5CED0A}">
      <dgm:prSet/>
      <dgm:spPr/>
      <dgm:t>
        <a:bodyPr/>
        <a:lstStyle/>
        <a:p>
          <a:endParaRPr lang="sr-Latn-RS"/>
        </a:p>
      </dgm:t>
    </dgm:pt>
    <dgm:pt modelId="{89616386-E022-453E-A834-B06CA95E8124}" type="sibTrans" cxnId="{76783F61-67EF-4F78-BF97-9BF8CB5CED0A}">
      <dgm:prSet/>
      <dgm:spPr/>
      <dgm:t>
        <a:bodyPr/>
        <a:lstStyle/>
        <a:p>
          <a:endParaRPr lang="sr-Latn-RS"/>
        </a:p>
      </dgm:t>
    </dgm:pt>
    <dgm:pt modelId="{A7E4F091-602A-4737-8CA1-3DFC1E61B9AF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Донације, дотације и трансфери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154.951.77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0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791C53-C18A-486B-AD6A-B58EA3B2E4EC}" type="parTrans" cxnId="{AF2685DF-4E71-4D0F-9415-6CB502DCD77E}">
      <dgm:prSet/>
      <dgm:spPr/>
      <dgm:t>
        <a:bodyPr/>
        <a:lstStyle/>
        <a:p>
          <a:endParaRPr lang="sr-Latn-RS"/>
        </a:p>
      </dgm:t>
    </dgm:pt>
    <dgm:pt modelId="{6B2E87BA-09CD-44D4-A2CB-E7F84771F039}" type="sibTrans" cxnId="{AF2685DF-4E71-4D0F-9415-6CB502DCD77E}">
      <dgm:prSet/>
      <dgm:spPr/>
      <dgm:t>
        <a:bodyPr/>
        <a:lstStyle/>
        <a:p>
          <a:endParaRPr lang="sr-Latn-RS"/>
        </a:p>
      </dgm:t>
    </dgm:pt>
    <dgm:pt modelId="{D74D097A-7206-4D6A-8D6E-A923AB420E95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Социјална заштита 90.277.195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7142E9-F6A0-4AF0-8C02-A76885714A5D}" type="parTrans" cxnId="{D527AE9A-7BB9-4E10-A508-F823D8C489D0}">
      <dgm:prSet/>
      <dgm:spPr/>
      <dgm:t>
        <a:bodyPr/>
        <a:lstStyle/>
        <a:p>
          <a:endParaRPr lang="sr-Latn-RS"/>
        </a:p>
      </dgm:t>
    </dgm:pt>
    <dgm:pt modelId="{3A8BD741-66ED-49AE-BA0C-5557DF1FE861}" type="sibTrans" cxnId="{D527AE9A-7BB9-4E10-A508-F823D8C489D0}">
      <dgm:prSet/>
      <dgm:spPr/>
      <dgm:t>
        <a:bodyPr/>
        <a:lstStyle/>
        <a:p>
          <a:endParaRPr lang="sr-Latn-RS"/>
        </a:p>
      </dgm:t>
    </dgm:pt>
    <dgm:pt modelId="{25554638-F945-433E-8CB2-C5E67290A396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Остали расходи 61.425.764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AAF2B2-8D4E-4D7C-8F0D-98B044737E9F}" type="parTrans" cxnId="{49602602-2F55-48B2-A2B2-AF9AB75568E0}">
      <dgm:prSet/>
      <dgm:spPr/>
      <dgm:t>
        <a:bodyPr/>
        <a:lstStyle/>
        <a:p>
          <a:endParaRPr lang="sr-Latn-RS"/>
        </a:p>
      </dgm:t>
    </dgm:pt>
    <dgm:pt modelId="{CF5804E1-87A2-44DF-AE5F-825E27D96A8B}" type="sibTrans" cxnId="{49602602-2F55-48B2-A2B2-AF9AB75568E0}">
      <dgm:prSet/>
      <dgm:spPr/>
      <dgm:t>
        <a:bodyPr/>
        <a:lstStyle/>
        <a:p>
          <a:endParaRPr lang="sr-Latn-RS"/>
        </a:p>
      </dgm:t>
    </dgm:pt>
    <dgm:pt modelId="{65514349-6E86-492D-AE52-BDECF778D345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Капитални издаци 231.758.071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13D754-8EFF-4461-87F5-0789000F4CA0}" type="parTrans" cxnId="{2FF1A183-6CB5-43CC-8F11-299D5784FBF3}">
      <dgm:prSet/>
      <dgm:spPr/>
      <dgm:t>
        <a:bodyPr/>
        <a:lstStyle/>
        <a:p>
          <a:endParaRPr lang="sr-Latn-RS"/>
        </a:p>
      </dgm:t>
    </dgm:pt>
    <dgm:pt modelId="{1C13DFA0-7027-4362-B1FB-F4C7A5444917}" type="sibTrans" cxnId="{2FF1A183-6CB5-43CC-8F11-299D5784FBF3}">
      <dgm:prSet/>
      <dgm:spPr/>
      <dgm:t>
        <a:bodyPr/>
        <a:lstStyle/>
        <a:p>
          <a:endParaRPr lang="sr-Latn-RS"/>
        </a:p>
      </dgm:t>
    </dgm:pt>
    <dgm:pt modelId="{861F8CDF-092B-4004-AC6C-2EB5544071E4}">
      <dgm:prSet phldrT="[Text]" custT="1"/>
      <dgm:spPr/>
      <dgm:t>
        <a:bodyPr/>
        <a:lstStyle/>
        <a:p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2B52BD-7362-4D7F-BE20-3B6CDEEB5B38}" type="parTrans" cxnId="{B078792D-AA4B-4801-B0A3-69DA37D44ECC}">
      <dgm:prSet/>
      <dgm:spPr/>
      <dgm:t>
        <a:bodyPr/>
        <a:lstStyle/>
        <a:p>
          <a:endParaRPr lang="en-US"/>
        </a:p>
      </dgm:t>
    </dgm:pt>
    <dgm:pt modelId="{3531F3FC-4C17-49CB-9A92-524240CF0B2D}" type="sibTrans" cxnId="{B078792D-AA4B-4801-B0A3-69DA37D44ECC}">
      <dgm:prSet/>
      <dgm:spPr/>
      <dgm:t>
        <a:bodyPr/>
        <a:lstStyle/>
        <a:p>
          <a:endParaRPr lang="en-US"/>
        </a:p>
      </dgm:t>
    </dgm:pt>
    <dgm:pt modelId="{96E931F0-5EFE-4E17-A815-1832C52507E3}" type="pres">
      <dgm:prSet presAssocID="{4080E6FE-75F8-455F-B00D-388A62CAD878}" presName="composite" presStyleCnt="0">
        <dgm:presLayoutVars>
          <dgm:chMax val="1"/>
          <dgm:dir/>
          <dgm:resizeHandles val="exact"/>
        </dgm:presLayoutVars>
      </dgm:prSet>
      <dgm:spPr/>
    </dgm:pt>
    <dgm:pt modelId="{6A03509E-2D2C-4701-877A-3DD8C8C452B3}" type="pres">
      <dgm:prSet presAssocID="{4080E6FE-75F8-455F-B00D-388A62CAD878}" presName="radial" presStyleCnt="0">
        <dgm:presLayoutVars>
          <dgm:animLvl val="ctr"/>
        </dgm:presLayoutVars>
      </dgm:prSet>
      <dgm:spPr/>
    </dgm:pt>
    <dgm:pt modelId="{23F30694-D224-4AFD-83D0-A9B26CD4AE63}" type="pres">
      <dgm:prSet presAssocID="{3AEAB1B5-D9EF-4981-86BF-BCD6908D01E5}" presName="centerShape" presStyleLbl="vennNode1" presStyleIdx="0" presStyleCnt="8"/>
      <dgm:spPr/>
    </dgm:pt>
    <dgm:pt modelId="{581D9C24-D691-4644-99EB-4A6B1D74C269}" type="pres">
      <dgm:prSet presAssocID="{2885F644-5E9D-46B6-8CAF-6E5B22E43DBC}" presName="node" presStyleLbl="vennNode1" presStyleIdx="1" presStyleCnt="8">
        <dgm:presLayoutVars>
          <dgm:bulletEnabled val="1"/>
        </dgm:presLayoutVars>
      </dgm:prSet>
      <dgm:spPr/>
    </dgm:pt>
    <dgm:pt modelId="{00760FBC-BB29-4E8F-A3FA-0B8C20635B76}" type="pres">
      <dgm:prSet presAssocID="{66BFF05E-3F6D-4EED-9D30-10583093E473}" presName="node" presStyleLbl="vennNode1" presStyleIdx="2" presStyleCnt="8">
        <dgm:presLayoutVars>
          <dgm:bulletEnabled val="1"/>
        </dgm:presLayoutVars>
      </dgm:prSet>
      <dgm:spPr/>
    </dgm:pt>
    <dgm:pt modelId="{34B43685-141A-4461-AE6A-301BAC908C60}" type="pres">
      <dgm:prSet presAssocID="{6CDE4B7E-694A-4CC6-9380-C110FA4F3107}" presName="node" presStyleLbl="vennNode1" presStyleIdx="3" presStyleCnt="8">
        <dgm:presLayoutVars>
          <dgm:bulletEnabled val="1"/>
        </dgm:presLayoutVars>
      </dgm:prSet>
      <dgm:spPr/>
    </dgm:pt>
    <dgm:pt modelId="{EEF973BF-B90E-4D0F-AC07-BB28F004C6A7}" type="pres">
      <dgm:prSet presAssocID="{A7E4F091-602A-4737-8CA1-3DFC1E61B9AF}" presName="node" presStyleLbl="vennNode1" presStyleIdx="4" presStyleCnt="8">
        <dgm:presLayoutVars>
          <dgm:bulletEnabled val="1"/>
        </dgm:presLayoutVars>
      </dgm:prSet>
      <dgm:spPr/>
    </dgm:pt>
    <dgm:pt modelId="{281404DC-9187-40D0-97FF-0D818AB2F366}" type="pres">
      <dgm:prSet presAssocID="{D74D097A-7206-4D6A-8D6E-A923AB420E95}" presName="node" presStyleLbl="vennNode1" presStyleIdx="5" presStyleCnt="8">
        <dgm:presLayoutVars>
          <dgm:bulletEnabled val="1"/>
        </dgm:presLayoutVars>
      </dgm:prSet>
      <dgm:spPr/>
    </dgm:pt>
    <dgm:pt modelId="{ADDA55F8-68B2-4192-A0FF-92D5AADED3EF}" type="pres">
      <dgm:prSet presAssocID="{25554638-F945-433E-8CB2-C5E67290A396}" presName="node" presStyleLbl="vennNode1" presStyleIdx="6" presStyleCnt="8">
        <dgm:presLayoutVars>
          <dgm:bulletEnabled val="1"/>
        </dgm:presLayoutVars>
      </dgm:prSet>
      <dgm:spPr/>
    </dgm:pt>
    <dgm:pt modelId="{68D8E666-A4BC-49C9-9193-F48DBF84BB6B}" type="pres">
      <dgm:prSet presAssocID="{65514349-6E86-492D-AE52-BDECF778D345}" presName="node" presStyleLbl="vennNode1" presStyleIdx="7" presStyleCnt="8">
        <dgm:presLayoutVars>
          <dgm:bulletEnabled val="1"/>
        </dgm:presLayoutVars>
      </dgm:prSet>
      <dgm:spPr/>
    </dgm:pt>
  </dgm:ptLst>
  <dgm:cxnLst>
    <dgm:cxn modelId="{49602602-2F55-48B2-A2B2-AF9AB75568E0}" srcId="{3AEAB1B5-D9EF-4981-86BF-BCD6908D01E5}" destId="{25554638-F945-433E-8CB2-C5E67290A396}" srcOrd="5" destOrd="0" parTransId="{03AAF2B2-8D4E-4D7C-8F0D-98B044737E9F}" sibTransId="{CF5804E1-87A2-44DF-AE5F-825E27D96A8B}"/>
    <dgm:cxn modelId="{B078792D-AA4B-4801-B0A3-69DA37D44ECC}" srcId="{4080E6FE-75F8-455F-B00D-388A62CAD878}" destId="{861F8CDF-092B-4004-AC6C-2EB5544071E4}" srcOrd="1" destOrd="0" parTransId="{E02B52BD-7362-4D7F-BE20-3B6CDEEB5B38}" sibTransId="{3531F3FC-4C17-49CB-9A92-524240CF0B2D}"/>
    <dgm:cxn modelId="{76783F61-67EF-4F78-BF97-9BF8CB5CED0A}" srcId="{3AEAB1B5-D9EF-4981-86BF-BCD6908D01E5}" destId="{6CDE4B7E-694A-4CC6-9380-C110FA4F3107}" srcOrd="2" destOrd="0" parTransId="{F6B9A79C-4C1D-4A52-B265-8E3F0143E45F}" sibTransId="{89616386-E022-453E-A834-B06CA95E8124}"/>
    <dgm:cxn modelId="{16CBEC61-89ED-4D59-A282-62F769E1908D}" srcId="{3AEAB1B5-D9EF-4981-86BF-BCD6908D01E5}" destId="{2885F644-5E9D-46B6-8CAF-6E5B22E43DBC}" srcOrd="0" destOrd="0" parTransId="{D533F1E8-9F58-46F3-B8A8-163A0327F5DA}" sibTransId="{08FEAE6E-9170-4490-9C95-2D5CA2D0B642}"/>
    <dgm:cxn modelId="{9EE03477-8930-4F7D-AAF4-D9C901C7FA03}" type="presOf" srcId="{3AEAB1B5-D9EF-4981-86BF-BCD6908D01E5}" destId="{23F30694-D224-4AFD-83D0-A9B26CD4AE63}" srcOrd="0" destOrd="0" presId="urn:microsoft.com/office/officeart/2005/8/layout/radial3"/>
    <dgm:cxn modelId="{D16FC27F-26CF-49E6-BB61-9DCD56E3A476}" srcId="{3AEAB1B5-D9EF-4981-86BF-BCD6908D01E5}" destId="{66BFF05E-3F6D-4EED-9D30-10583093E473}" srcOrd="1" destOrd="0" parTransId="{C76D26A3-42A4-45FA-AE9E-872BDE3C951D}" sibTransId="{348C766C-48F1-4B0B-A06E-1091D883FBD8}"/>
    <dgm:cxn modelId="{2FF1A183-6CB5-43CC-8F11-299D5784FBF3}" srcId="{3AEAB1B5-D9EF-4981-86BF-BCD6908D01E5}" destId="{65514349-6E86-492D-AE52-BDECF778D345}" srcOrd="6" destOrd="0" parTransId="{9D13D754-8EFF-4461-87F5-0789000F4CA0}" sibTransId="{1C13DFA0-7027-4362-B1FB-F4C7A5444917}"/>
    <dgm:cxn modelId="{88FB1B89-2553-4EAA-99DF-5E5B0B404190}" type="presOf" srcId="{6CDE4B7E-694A-4CC6-9380-C110FA4F3107}" destId="{34B43685-141A-4461-AE6A-301BAC908C60}" srcOrd="0" destOrd="0" presId="urn:microsoft.com/office/officeart/2005/8/layout/radial3"/>
    <dgm:cxn modelId="{3003CA8A-6DE4-45F8-9E95-9DBBCD00E8BC}" srcId="{4080E6FE-75F8-455F-B00D-388A62CAD878}" destId="{3AEAB1B5-D9EF-4981-86BF-BCD6908D01E5}" srcOrd="0" destOrd="0" parTransId="{9B790053-042C-4178-B099-0AA1E213BC4B}" sibTransId="{DB173785-DEAA-40A6-91BF-CB61950A6CE4}"/>
    <dgm:cxn modelId="{D527AE9A-7BB9-4E10-A508-F823D8C489D0}" srcId="{3AEAB1B5-D9EF-4981-86BF-BCD6908D01E5}" destId="{D74D097A-7206-4D6A-8D6E-A923AB420E95}" srcOrd="4" destOrd="0" parTransId="{A57142E9-F6A0-4AF0-8C02-A76885714A5D}" sibTransId="{3A8BD741-66ED-49AE-BA0C-5557DF1FE861}"/>
    <dgm:cxn modelId="{BD5519AF-09E4-440A-9BFE-988528E88698}" type="presOf" srcId="{D74D097A-7206-4D6A-8D6E-A923AB420E95}" destId="{281404DC-9187-40D0-97FF-0D818AB2F366}" srcOrd="0" destOrd="0" presId="urn:microsoft.com/office/officeart/2005/8/layout/radial3"/>
    <dgm:cxn modelId="{AF971DB3-EEE9-4A9D-954B-59C68EB6A98A}" type="presOf" srcId="{A7E4F091-602A-4737-8CA1-3DFC1E61B9AF}" destId="{EEF973BF-B90E-4D0F-AC07-BB28F004C6A7}" srcOrd="0" destOrd="0" presId="urn:microsoft.com/office/officeart/2005/8/layout/radial3"/>
    <dgm:cxn modelId="{8191F8B5-047B-4ACB-927F-9C694E16DDCB}" type="presOf" srcId="{65514349-6E86-492D-AE52-BDECF778D345}" destId="{68D8E666-A4BC-49C9-9193-F48DBF84BB6B}" srcOrd="0" destOrd="0" presId="urn:microsoft.com/office/officeart/2005/8/layout/radial3"/>
    <dgm:cxn modelId="{B10F84B9-0FD7-4FCF-9672-1AE8EEBAEB48}" type="presOf" srcId="{25554638-F945-433E-8CB2-C5E67290A396}" destId="{ADDA55F8-68B2-4192-A0FF-92D5AADED3EF}" srcOrd="0" destOrd="0" presId="urn:microsoft.com/office/officeart/2005/8/layout/radial3"/>
    <dgm:cxn modelId="{929135D5-DEFC-46C5-A4EA-12DA9F9CA754}" type="presOf" srcId="{2885F644-5E9D-46B6-8CAF-6E5B22E43DBC}" destId="{581D9C24-D691-4644-99EB-4A6B1D74C269}" srcOrd="0" destOrd="0" presId="urn:microsoft.com/office/officeart/2005/8/layout/radial3"/>
    <dgm:cxn modelId="{A7DB6ADF-7D33-4806-87D0-F12847C0E271}" type="presOf" srcId="{4080E6FE-75F8-455F-B00D-388A62CAD878}" destId="{96E931F0-5EFE-4E17-A815-1832C52507E3}" srcOrd="0" destOrd="0" presId="urn:microsoft.com/office/officeart/2005/8/layout/radial3"/>
    <dgm:cxn modelId="{AF2685DF-4E71-4D0F-9415-6CB502DCD77E}" srcId="{3AEAB1B5-D9EF-4981-86BF-BCD6908D01E5}" destId="{A7E4F091-602A-4737-8CA1-3DFC1E61B9AF}" srcOrd="3" destOrd="0" parTransId="{54791C53-C18A-486B-AD6A-B58EA3B2E4EC}" sibTransId="{6B2E87BA-09CD-44D4-A2CB-E7F84771F039}"/>
    <dgm:cxn modelId="{0047E1F0-65B3-4F3B-9730-B9171373FF2C}" type="presOf" srcId="{66BFF05E-3F6D-4EED-9D30-10583093E473}" destId="{00760FBC-BB29-4E8F-A3FA-0B8C20635B76}" srcOrd="0" destOrd="0" presId="urn:microsoft.com/office/officeart/2005/8/layout/radial3"/>
    <dgm:cxn modelId="{AC98B054-7092-4D8B-BD32-09C32F53D2EC}" type="presParOf" srcId="{96E931F0-5EFE-4E17-A815-1832C52507E3}" destId="{6A03509E-2D2C-4701-877A-3DD8C8C452B3}" srcOrd="0" destOrd="0" presId="urn:microsoft.com/office/officeart/2005/8/layout/radial3"/>
    <dgm:cxn modelId="{FF57B3A6-E339-464B-A608-BAA1E3CD2BB6}" type="presParOf" srcId="{6A03509E-2D2C-4701-877A-3DD8C8C452B3}" destId="{23F30694-D224-4AFD-83D0-A9B26CD4AE63}" srcOrd="0" destOrd="0" presId="urn:microsoft.com/office/officeart/2005/8/layout/radial3"/>
    <dgm:cxn modelId="{D58B5F47-DFB5-4FE4-A060-4178DC541561}" type="presParOf" srcId="{6A03509E-2D2C-4701-877A-3DD8C8C452B3}" destId="{581D9C24-D691-4644-99EB-4A6B1D74C269}" srcOrd="1" destOrd="0" presId="urn:microsoft.com/office/officeart/2005/8/layout/radial3"/>
    <dgm:cxn modelId="{56D9B212-8BC2-4948-86A6-CF8579B820C7}" type="presParOf" srcId="{6A03509E-2D2C-4701-877A-3DD8C8C452B3}" destId="{00760FBC-BB29-4E8F-A3FA-0B8C20635B76}" srcOrd="2" destOrd="0" presId="urn:microsoft.com/office/officeart/2005/8/layout/radial3"/>
    <dgm:cxn modelId="{BE06B7FE-A648-498D-81D2-75F3B296AB16}" type="presParOf" srcId="{6A03509E-2D2C-4701-877A-3DD8C8C452B3}" destId="{34B43685-141A-4461-AE6A-301BAC908C60}" srcOrd="3" destOrd="0" presId="urn:microsoft.com/office/officeart/2005/8/layout/radial3"/>
    <dgm:cxn modelId="{32F88B08-7BD0-4127-9E14-7398407FFCE9}" type="presParOf" srcId="{6A03509E-2D2C-4701-877A-3DD8C8C452B3}" destId="{EEF973BF-B90E-4D0F-AC07-BB28F004C6A7}" srcOrd="4" destOrd="0" presId="urn:microsoft.com/office/officeart/2005/8/layout/radial3"/>
    <dgm:cxn modelId="{5AD81E39-7627-4175-B642-6A9D4809AD7F}" type="presParOf" srcId="{6A03509E-2D2C-4701-877A-3DD8C8C452B3}" destId="{281404DC-9187-40D0-97FF-0D818AB2F366}" srcOrd="5" destOrd="0" presId="urn:microsoft.com/office/officeart/2005/8/layout/radial3"/>
    <dgm:cxn modelId="{4162099C-ED6A-4DC2-90CD-57057E83C620}" type="presParOf" srcId="{6A03509E-2D2C-4701-877A-3DD8C8C452B3}" destId="{ADDA55F8-68B2-4192-A0FF-92D5AADED3EF}" srcOrd="6" destOrd="0" presId="urn:microsoft.com/office/officeart/2005/8/layout/radial3"/>
    <dgm:cxn modelId="{B05B0BCB-BCC2-45B0-8800-5DB2D7671FBB}" type="presParOf" srcId="{6A03509E-2D2C-4701-877A-3DD8C8C452B3}" destId="{68D8E666-A4BC-49C9-9193-F48DBF84BB6B}" srcOrd="7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0F709-AB07-42B9-B8EB-1B2E8746EE72}">
      <dsp:nvSpPr>
        <dsp:cNvPr id="0" name=""/>
        <dsp:cNvSpPr/>
      </dsp:nvSpPr>
      <dsp:spPr>
        <a:xfrm>
          <a:off x="2402966" y="915479"/>
          <a:ext cx="2280666" cy="2280666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Укупно остварени  приходи и примања 1.121.056.890 динара</a:t>
          </a:r>
          <a:endParaRPr lang="sr-Latn-R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36962" y="1249475"/>
        <a:ext cx="1612674" cy="1612674"/>
      </dsp:txXfrm>
    </dsp:sp>
    <dsp:sp modelId="{1E48DC28-EBDC-4BE0-9094-D51E4D1A8576}">
      <dsp:nvSpPr>
        <dsp:cNvPr id="0" name=""/>
        <dsp:cNvSpPr/>
      </dsp:nvSpPr>
      <dsp:spPr>
        <a:xfrm>
          <a:off x="2973133" y="407"/>
          <a:ext cx="1140333" cy="1140333"/>
        </a:xfrm>
        <a:prstGeom prst="ellipse">
          <a:avLst/>
        </a:prstGeom>
        <a:solidFill>
          <a:schemeClr val="accent2">
            <a:alpha val="50000"/>
            <a:hueOff val="-452075"/>
            <a:satOff val="-276"/>
            <a:lumOff val="1078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Приходи од пореза </a:t>
          </a:r>
          <a:r>
            <a:rPr lang="sr-Cyrl-RS" sz="100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577.057.091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40131" y="167405"/>
        <a:ext cx="806337" cy="806337"/>
      </dsp:txXfrm>
    </dsp:sp>
    <dsp:sp modelId="{EB89CB60-213E-431F-B611-84321B4647B1}">
      <dsp:nvSpPr>
        <dsp:cNvPr id="0" name=""/>
        <dsp:cNvSpPr/>
      </dsp:nvSpPr>
      <dsp:spPr>
        <a:xfrm>
          <a:off x="4259387" y="743026"/>
          <a:ext cx="1140333" cy="1140333"/>
        </a:xfrm>
        <a:prstGeom prst="ellipse">
          <a:avLst/>
        </a:prstGeom>
        <a:solidFill>
          <a:schemeClr val="accent2">
            <a:alpha val="50000"/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Дотације и трансфери 350.333.701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26385" y="910024"/>
        <a:ext cx="806337" cy="806337"/>
      </dsp:txXfrm>
    </dsp:sp>
    <dsp:sp modelId="{5E756D5E-9AFF-4693-AE03-CDC062CA5968}">
      <dsp:nvSpPr>
        <dsp:cNvPr id="0" name=""/>
        <dsp:cNvSpPr/>
      </dsp:nvSpPr>
      <dsp:spPr>
        <a:xfrm>
          <a:off x="4267202" y="2184395"/>
          <a:ext cx="1140333" cy="1140333"/>
        </a:xfrm>
        <a:prstGeom prst="ellipse">
          <a:avLst/>
        </a:prstGeom>
        <a:solidFill>
          <a:schemeClr val="accent2">
            <a:alpha val="50000"/>
            <a:hueOff val="-1356225"/>
            <a:satOff val="-828"/>
            <a:lumOff val="3235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Други приходи  140.515.032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34200" y="2351393"/>
        <a:ext cx="806337" cy="806337"/>
      </dsp:txXfrm>
    </dsp:sp>
    <dsp:sp modelId="{6E2D8596-3A8B-4B87-841E-D772DEAFF40C}">
      <dsp:nvSpPr>
        <dsp:cNvPr id="0" name=""/>
        <dsp:cNvSpPr/>
      </dsp:nvSpPr>
      <dsp:spPr>
        <a:xfrm>
          <a:off x="2973133" y="2970884"/>
          <a:ext cx="1140333" cy="1140333"/>
        </a:xfrm>
        <a:prstGeom prst="ellipse">
          <a:avLst/>
        </a:prstGeom>
        <a:solidFill>
          <a:schemeClr val="accent2">
            <a:alpha val="50000"/>
            <a:hueOff val="-1808300"/>
            <a:satOff val="-1104"/>
            <a:lumOff val="431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Примања од продаје нефинансијеске имовине 50.101.760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40131" y="3137882"/>
        <a:ext cx="806337" cy="806337"/>
      </dsp:txXfrm>
    </dsp:sp>
    <dsp:sp modelId="{D87C8F6A-22E8-4CA1-A551-C282CE3CC8A2}">
      <dsp:nvSpPr>
        <dsp:cNvPr id="0" name=""/>
        <dsp:cNvSpPr/>
      </dsp:nvSpPr>
      <dsp:spPr>
        <a:xfrm>
          <a:off x="1661011" y="2250803"/>
          <a:ext cx="1140333" cy="1140333"/>
        </a:xfrm>
        <a:prstGeom prst="ellipse">
          <a:avLst/>
        </a:prstGeom>
        <a:solidFill>
          <a:schemeClr val="accent2">
            <a:alpha val="50000"/>
            <a:hueOff val="-2260375"/>
            <a:satOff val="-1380"/>
            <a:lumOff val="5392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Примања од продаје финансијске имовине  318.921</a:t>
          </a:r>
          <a:r>
            <a:rPr lang="sr-Cyrl-RS" sz="10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8009" y="2417801"/>
        <a:ext cx="806337" cy="806337"/>
      </dsp:txXfrm>
    </dsp:sp>
    <dsp:sp modelId="{4EA1A295-1EDC-4064-B557-66F8000DB0EC}">
      <dsp:nvSpPr>
        <dsp:cNvPr id="0" name=""/>
        <dsp:cNvSpPr/>
      </dsp:nvSpPr>
      <dsp:spPr>
        <a:xfrm>
          <a:off x="1686878" y="743026"/>
          <a:ext cx="1140333" cy="1140333"/>
        </a:xfrm>
        <a:prstGeom prst="ellipse">
          <a:avLst/>
        </a:prstGeom>
        <a:solidFill>
          <a:schemeClr val="accent2">
            <a:alpha val="50000"/>
            <a:hueOff val="-2712450"/>
            <a:satOff val="-1656"/>
            <a:lumOff val="647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Меморандумске ставке 2.730.385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53876" y="910024"/>
        <a:ext cx="806337" cy="8063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F30694-D224-4AFD-83D0-A9B26CD4AE63}">
      <dsp:nvSpPr>
        <dsp:cNvPr id="0" name=""/>
        <dsp:cNvSpPr/>
      </dsp:nvSpPr>
      <dsp:spPr>
        <a:xfrm>
          <a:off x="2116190" y="970282"/>
          <a:ext cx="2320819" cy="232081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Укупно извршени расходи и издаци износе 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1.120.419.861</a:t>
          </a:r>
          <a:r>
            <a:rPr lang="sr-Cyrl-R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56066" y="1310158"/>
        <a:ext cx="1641067" cy="1641067"/>
      </dsp:txXfrm>
    </dsp:sp>
    <dsp:sp modelId="{581D9C24-D691-4644-99EB-4A6B1D74C269}">
      <dsp:nvSpPr>
        <dsp:cNvPr id="0" name=""/>
        <dsp:cNvSpPr/>
      </dsp:nvSpPr>
      <dsp:spPr>
        <a:xfrm>
          <a:off x="2696395" y="38246"/>
          <a:ext cx="1160409" cy="1160409"/>
        </a:xfrm>
        <a:prstGeom prst="ellipse">
          <a:avLst/>
        </a:prstGeom>
        <a:solidFill>
          <a:schemeClr val="accent2">
            <a:alpha val="50000"/>
            <a:hueOff val="-387493"/>
            <a:satOff val="-237"/>
            <a:lumOff val="92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Расходи за запослене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190.887.214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66333" y="208184"/>
        <a:ext cx="820533" cy="820533"/>
      </dsp:txXfrm>
    </dsp:sp>
    <dsp:sp modelId="{00760FBC-BB29-4E8F-A3FA-0B8C20635B76}">
      <dsp:nvSpPr>
        <dsp:cNvPr id="0" name=""/>
        <dsp:cNvSpPr/>
      </dsp:nvSpPr>
      <dsp:spPr>
        <a:xfrm>
          <a:off x="3878712" y="607620"/>
          <a:ext cx="1160409" cy="1160409"/>
        </a:xfrm>
        <a:prstGeom prst="ellipse">
          <a:avLst/>
        </a:prstGeom>
        <a:solidFill>
          <a:schemeClr val="accent2">
            <a:alpha val="50000"/>
            <a:hueOff val="-774986"/>
            <a:satOff val="-473"/>
            <a:lumOff val="184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Коришћење роба и услуга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363.639.848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48650" y="777558"/>
        <a:ext cx="820533" cy="820533"/>
      </dsp:txXfrm>
    </dsp:sp>
    <dsp:sp modelId="{34B43685-141A-4461-AE6A-301BAC908C60}">
      <dsp:nvSpPr>
        <dsp:cNvPr id="0" name=""/>
        <dsp:cNvSpPr/>
      </dsp:nvSpPr>
      <dsp:spPr>
        <a:xfrm>
          <a:off x="4170720" y="1886992"/>
          <a:ext cx="1160409" cy="1160409"/>
        </a:xfrm>
        <a:prstGeom prst="ellipse">
          <a:avLst/>
        </a:prstGeom>
        <a:solidFill>
          <a:schemeClr val="accent2">
            <a:alpha val="50000"/>
            <a:hueOff val="-1162479"/>
            <a:satOff val="-710"/>
            <a:lumOff val="277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Субвенције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27.480.00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0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40658" y="2056930"/>
        <a:ext cx="820533" cy="820533"/>
      </dsp:txXfrm>
    </dsp:sp>
    <dsp:sp modelId="{EEF973BF-B90E-4D0F-AC07-BB28F004C6A7}">
      <dsp:nvSpPr>
        <dsp:cNvPr id="0" name=""/>
        <dsp:cNvSpPr/>
      </dsp:nvSpPr>
      <dsp:spPr>
        <a:xfrm>
          <a:off x="3352531" y="2912968"/>
          <a:ext cx="1160409" cy="1160409"/>
        </a:xfrm>
        <a:prstGeom prst="ellipse">
          <a:avLst/>
        </a:prstGeom>
        <a:solidFill>
          <a:schemeClr val="accent2">
            <a:alpha val="50000"/>
            <a:hueOff val="-1549972"/>
            <a:satOff val="-946"/>
            <a:lumOff val="3698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Донације, дотације и трансфери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154.951.77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0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22469" y="3082906"/>
        <a:ext cx="820533" cy="820533"/>
      </dsp:txXfrm>
    </dsp:sp>
    <dsp:sp modelId="{281404DC-9187-40D0-97FF-0D818AB2F366}">
      <dsp:nvSpPr>
        <dsp:cNvPr id="0" name=""/>
        <dsp:cNvSpPr/>
      </dsp:nvSpPr>
      <dsp:spPr>
        <a:xfrm>
          <a:off x="2040258" y="2912968"/>
          <a:ext cx="1160409" cy="1160409"/>
        </a:xfrm>
        <a:prstGeom prst="ellipse">
          <a:avLst/>
        </a:prstGeom>
        <a:solidFill>
          <a:schemeClr val="accent2">
            <a:alpha val="50000"/>
            <a:hueOff val="-1937465"/>
            <a:satOff val="-1183"/>
            <a:lumOff val="4622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Социјална заштита 90.277.195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10196" y="3082906"/>
        <a:ext cx="820533" cy="820533"/>
      </dsp:txXfrm>
    </dsp:sp>
    <dsp:sp modelId="{ADDA55F8-68B2-4192-A0FF-92D5AADED3EF}">
      <dsp:nvSpPr>
        <dsp:cNvPr id="0" name=""/>
        <dsp:cNvSpPr/>
      </dsp:nvSpPr>
      <dsp:spPr>
        <a:xfrm>
          <a:off x="1222070" y="1886992"/>
          <a:ext cx="1160409" cy="1160409"/>
        </a:xfrm>
        <a:prstGeom prst="ellipse">
          <a:avLst/>
        </a:prstGeom>
        <a:solidFill>
          <a:schemeClr val="accent2">
            <a:alpha val="50000"/>
            <a:hueOff val="-2324957"/>
            <a:satOff val="-1419"/>
            <a:lumOff val="554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Остали расходи 61.425.764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92008" y="2056930"/>
        <a:ext cx="820533" cy="820533"/>
      </dsp:txXfrm>
    </dsp:sp>
    <dsp:sp modelId="{68D8E666-A4BC-49C9-9193-F48DBF84BB6B}">
      <dsp:nvSpPr>
        <dsp:cNvPr id="0" name=""/>
        <dsp:cNvSpPr/>
      </dsp:nvSpPr>
      <dsp:spPr>
        <a:xfrm>
          <a:off x="1514078" y="607620"/>
          <a:ext cx="1160409" cy="1160409"/>
        </a:xfrm>
        <a:prstGeom prst="ellipse">
          <a:avLst/>
        </a:prstGeom>
        <a:solidFill>
          <a:schemeClr val="accent2">
            <a:alpha val="50000"/>
            <a:hueOff val="-2712450"/>
            <a:satOff val="-1656"/>
            <a:lumOff val="647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Капитални издаци 231.758.071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84016" y="777558"/>
        <a:ext cx="820533" cy="820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896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18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2832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27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28670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619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98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441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62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538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884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910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513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602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713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3" r:id="rId1"/>
    <p:sldLayoutId id="2147484284" r:id="rId2"/>
    <p:sldLayoutId id="2147484285" r:id="rId3"/>
    <p:sldLayoutId id="2147484286" r:id="rId4"/>
    <p:sldLayoutId id="2147484287" r:id="rId5"/>
    <p:sldLayoutId id="2147484288" r:id="rId6"/>
    <p:sldLayoutId id="2147484289" r:id="rId7"/>
    <p:sldLayoutId id="2147484290" r:id="rId8"/>
    <p:sldLayoutId id="2147484291" r:id="rId9"/>
    <p:sldLayoutId id="2147484292" r:id="rId10"/>
    <p:sldLayoutId id="2147484293" r:id="rId11"/>
    <p:sldLayoutId id="2147484294" r:id="rId12"/>
    <p:sldLayoutId id="2147484295" r:id="rId13"/>
    <p:sldLayoutId id="2147484296" r:id="rId14"/>
    <p:sldLayoutId id="2147484297" r:id="rId15"/>
    <p:sldLayoutId id="214748429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66800" y="1110243"/>
            <a:ext cx="6347713" cy="1988270"/>
          </a:xfrm>
        </p:spPr>
        <p:txBody>
          <a:bodyPr>
            <a:normAutofit/>
          </a:bodyPr>
          <a:lstStyle/>
          <a:p>
            <a:pPr marL="342202" lvl="2" indent="0" algn="ctr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ОПШТИНА КОВИН 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ГРАЂАНСКИ ВОДИЧ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КРОЗ ОДЛУКУ О ЗАВРШНОМ РАЧУНУ БУЏЕТА  ЗА 201</a:t>
            </a:r>
            <a:r>
              <a:rPr lang="sr-Cyrl-R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ГОДИНУ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pPr marL="685800" lvl="2" indent="0">
              <a:buNone/>
            </a:pPr>
            <a:endParaRPr lang="sr-Cyrl-RS" dirty="0"/>
          </a:p>
          <a:p>
            <a:pPr lvl="2"/>
            <a:endParaRPr lang="sr-Cyrl-RS" dirty="0"/>
          </a:p>
          <a:p>
            <a:pPr marL="342202" lvl="2" indent="0">
              <a:buNone/>
            </a:pPr>
            <a:endParaRPr lang="sr-Latn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F878DD-97FE-4B0C-830D-1CB27879E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98" y="228600"/>
            <a:ext cx="1873577" cy="1828800"/>
          </a:xfrm>
          <a:prstGeom prst="ellipse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4FE945B-7B7F-4C3D-AD2B-B9B207C36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341" y="3429000"/>
            <a:ext cx="2922629" cy="249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1005"/>
            <a:ext cx="7543800" cy="988195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ИЗВРШЕЊЕ РАСХОДА И ИЗДАТАКА</a:t>
            </a:r>
            <a:br>
              <a:rPr lang="sr-Cyrl-R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ОДНОСУ НА ПЛАН</a:t>
            </a:r>
            <a:endParaRPr lang="sr-Latn-RS" sz="24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075F6CB-328C-4702-A975-F9083C9F0E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2576493"/>
              </p:ext>
            </p:extLst>
          </p:nvPr>
        </p:nvGraphicFramePr>
        <p:xfrm>
          <a:off x="304800" y="1554162"/>
          <a:ext cx="8686800" cy="4770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52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</a:t>
            </a:r>
            <a:br>
              <a:rPr 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КОРИСНИЦИМА</a:t>
            </a:r>
            <a:endParaRPr lang="sr-Latn-CS" sz="24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2BEDCD2-E475-4B51-A4DE-64AE099806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9325924"/>
              </p:ext>
            </p:extLst>
          </p:nvPr>
        </p:nvGraphicFramePr>
        <p:xfrm>
          <a:off x="609600" y="2129036"/>
          <a:ext cx="6348413" cy="4182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4677">
                  <a:extLst>
                    <a:ext uri="{9D8B030D-6E8A-4147-A177-3AD203B41FA5}">
                      <a16:colId xmlns:a16="http://schemas.microsoft.com/office/drawing/2014/main" val="347852683"/>
                    </a:ext>
                  </a:extLst>
                </a:gridCol>
                <a:gridCol w="2798893">
                  <a:extLst>
                    <a:ext uri="{9D8B030D-6E8A-4147-A177-3AD203B41FA5}">
                      <a16:colId xmlns:a16="http://schemas.microsoft.com/office/drawing/2014/main" val="556690581"/>
                    </a:ext>
                  </a:extLst>
                </a:gridCol>
                <a:gridCol w="850912">
                  <a:extLst>
                    <a:ext uri="{9D8B030D-6E8A-4147-A177-3AD203B41FA5}">
                      <a16:colId xmlns:a16="http://schemas.microsoft.com/office/drawing/2014/main" val="621740221"/>
                    </a:ext>
                  </a:extLst>
                </a:gridCol>
                <a:gridCol w="765821">
                  <a:extLst>
                    <a:ext uri="{9D8B030D-6E8A-4147-A177-3AD203B41FA5}">
                      <a16:colId xmlns:a16="http://schemas.microsoft.com/office/drawing/2014/main" val="2208342004"/>
                    </a:ext>
                  </a:extLst>
                </a:gridCol>
                <a:gridCol w="838757">
                  <a:extLst>
                    <a:ext uri="{9D8B030D-6E8A-4147-A177-3AD203B41FA5}">
                      <a16:colId xmlns:a16="http://schemas.microsoft.com/office/drawing/2014/main" val="2295245566"/>
                    </a:ext>
                  </a:extLst>
                </a:gridCol>
                <a:gridCol w="729353">
                  <a:extLst>
                    <a:ext uri="{9D8B030D-6E8A-4147-A177-3AD203B41FA5}">
                      <a16:colId xmlns:a16="http://schemas.microsoft.com/office/drawing/2014/main" val="1965459453"/>
                    </a:ext>
                  </a:extLst>
                </a:gridCol>
              </a:tblGrid>
              <a:tr h="875643">
                <a:tc>
                  <a:txBody>
                    <a:bodyPr/>
                    <a:lstStyle/>
                    <a:p>
                      <a:pPr algn="ctr" fontAlgn="b"/>
                      <a:r>
                        <a:rPr lang="sr-Cyrl-R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бр.</a:t>
                      </a:r>
                      <a:endParaRPr lang="sr-Cyrl-RS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Cyrl-R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Назив корисника</a:t>
                      </a:r>
                      <a:endParaRPr lang="sr-Cyrl-RS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Одлука о трећој измени и допуни Одлуке о буџету за 2019. годину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</a:t>
                      </a:r>
                      <a:br>
                        <a:rPr lang="sr-Cyrl-R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sr-Cyrl-R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sr-Cyrl-RS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Извршење </a:t>
                      </a:r>
                      <a:b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2019.</a:t>
                      </a:r>
                      <a:endParaRPr lang="sr-Cyrl-RS" sz="105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</a:t>
                      </a:r>
                      <a:b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sr-Cyrl-RS" sz="105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703354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Општинска управа Ковин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896,168,566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63.68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665,982,399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59.44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062244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Скупштина општине Ковин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24,151,583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1.72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23,162,497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2.07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838475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Председник општине 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11,318,000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0.80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10,948,682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853435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Општинско веће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2,350,000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2,221,184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127790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Општинско јавно правобранилаштво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4,584,500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4,304,049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0497506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Месне заједнице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28,000,953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1.99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17,587,235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1.57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0600117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Основне школе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101,026,080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7.18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92,729,207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8.28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9467740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Средње школе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22,554,680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1.60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21,403,684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1.91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760769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Центар за културу Ковин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42,448,600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3.02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34,474,120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3.08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933197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Библиотека “Вук Караџић” Ковин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20,467,200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1.45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19,850,733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1.77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6162979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Центар за социјални рад Ковин</a:t>
                      </a:r>
                      <a:endParaRPr lang="ru-RU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75,234,553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5.35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72,624,898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6.48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6043211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 “Наша радост” Ковин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74,407,300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5.29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63,180,740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5.64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7212562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Установа за спорт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29,510,000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28,339,389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2.53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7248296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Савет за младе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525,000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306,812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458408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Туристичка организација општине Ковин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18,303,000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11,668,745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1.04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9313444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R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 здравља</a:t>
                      </a:r>
                      <a:endParaRPr lang="sr-Cyrl-R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13,102,471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12,646,820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1.13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5852964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 заштиту животне средине</a:t>
                      </a:r>
                      <a:endParaRPr lang="ru-RU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37,058,330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2.63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32,988,666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2.94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2905801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 запошљавање општине Ковин</a:t>
                      </a:r>
                      <a:endParaRPr lang="ru-RU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6,000,000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6,000,000</a:t>
                      </a:r>
                      <a:endParaRPr lang="en-US" sz="105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</a:t>
                      </a:r>
                      <a:endParaRPr 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344473"/>
                  </a:ext>
                </a:extLst>
              </a:tr>
              <a:tr h="1550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К У П Н О:</a:t>
                      </a:r>
                      <a:endParaRPr lang="ru-RU" sz="105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1,407,210,816</a:t>
                      </a:r>
                      <a:endParaRPr lang="en-US" sz="105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100.00</a:t>
                      </a:r>
                      <a:endParaRPr lang="en-US" sz="105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1,120,419,861</a:t>
                      </a:r>
                      <a:endParaRPr lang="en-US" sz="105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100.00</a:t>
                      </a:r>
                      <a:endParaRPr lang="en-US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21" marR="9121" marT="9121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458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7462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КОРИСНИЦИМА</a:t>
            </a:r>
            <a:endParaRPr lang="sr-Latn-C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1488954"/>
              </p:ext>
            </p:extLst>
          </p:nvPr>
        </p:nvGraphicFramePr>
        <p:xfrm>
          <a:off x="152400" y="1219200"/>
          <a:ext cx="86106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</a:t>
            </a:r>
            <a:br>
              <a:rPr 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ПРОГРАМИМА</a:t>
            </a:r>
            <a:endParaRPr lang="sr-Latn-CS" sz="24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1998309"/>
              </p:ext>
            </p:extLst>
          </p:nvPr>
        </p:nvGraphicFramePr>
        <p:xfrm>
          <a:off x="152400" y="1219200"/>
          <a:ext cx="8839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0903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1.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Становање, урбанизам и просторно планирање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694238"/>
          </a:xfrm>
        </p:spPr>
        <p:txBody>
          <a:bodyPr>
            <a:normAutofit/>
          </a:bodyPr>
          <a:lstStyle/>
          <a:p>
            <a:r>
              <a:rPr lang="sr-Cyrl-R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8.785.807 </a:t>
            </a:r>
            <a:r>
              <a:rPr lang="sr-Cyrl-R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динара</a:t>
            </a:r>
          </a:p>
          <a:p>
            <a:pPr algn="just"/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Израђена је  пројекатно техничка документација за санацију крова на згради Дома културе у Делиблату. Израђена је документација и технчка контрола за канализациону мрежу у Карађорђевој улици у Ковину, до Ужичке улице. У првој половини године, извршена је израда Елабората о зонама санитарне заштите за Баваниште, као и пројектна документација за водовод у Железничкој улици у Баваништу. Припремљена је документација за санацију и уређење извора у Мраморку. У циљу санације водоводне мреже у Ковину , израњен је идејни пројекат замене азбестних цеви у Ковину (ул. Стерије Поповића, Немањина, Поштанска, Ватрогасна и Димитрија Туцовића). Урађена је пројектна документација за паркинг простор у ул. ЈНА, Книћанинова и Стерије Поповића, као и за санацију дела улице Лазе Костића (од ул. Цара Лазара до Св. Саве).</a:t>
            </a:r>
          </a:p>
          <a:p>
            <a:pPr algn="just"/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Циљ спровођења овог програма је повећавање покривености територије </a:t>
            </a:r>
          </a:p>
          <a:p>
            <a:pPr marL="0" indent="0" algn="just">
              <a:buNone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планском документацијом као основ за уређење насељених места, </a:t>
            </a:r>
          </a:p>
          <a:p>
            <a:pPr marL="0" indent="0" algn="just">
              <a:buNone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озакоњење бесправно изграђених објеката и ефикасно</a:t>
            </a: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администрирање захтева за издавање грађевинске дозволе.             </a:t>
            </a:r>
          </a:p>
          <a:p>
            <a:endParaRPr lang="sr-Latn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CC16F0-FA08-45C4-A1F8-99E14C516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4511511"/>
            <a:ext cx="26003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3773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91550" cy="638536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2. Комуналне делатности 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01332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93.224.420</a:t>
            </a: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Програмска активност која се односи на одржавање јавних површина, подразумевала је одржавање објеката и то следеће активности: уклањање објеката по налогу инспекције, непредвиђене активности по налогу инспекције, потрошњу воде на јавним чесмама и прање јавних површина, партерно уређење јавних зелених површина у Ковину и насељеним местима, набавку и постављање урбаног мобилијара у парковима и на другим јавним површинама( клупе, канте за смеће..), радови на инвестиционом одржавању сточног гробља, као и радови на одвођењу атмосферских вода.</a:t>
            </a:r>
          </a:p>
          <a:p>
            <a:pPr marL="0" indent="0">
              <a:buNone/>
            </a:pPr>
            <a:endParaRPr lang="ru-RU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Редовно је вршена поправка јавне расвете.</a:t>
            </a:r>
          </a:p>
          <a:p>
            <a:pPr marL="0" indent="0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Зоохигијенске службе, редовно су вршиле збрињавање напуштених</a:t>
            </a:r>
          </a:p>
          <a:p>
            <a:pPr marL="0" indent="0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паса и мачака, њихов смештај у прихватилишту, здравствени третман</a:t>
            </a:r>
          </a:p>
          <a:p>
            <a:pPr marL="0" indent="0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враћање животиња на локацију након обављеног здравственог третмана.</a:t>
            </a:r>
          </a:p>
          <a:p>
            <a:pPr marL="0" indent="0">
              <a:buNone/>
            </a:pPr>
            <a:endParaRPr lang="ru-RU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2019. године, извршена је реконструкција дела  водоводне мреже, тј.   замена азбестних цеви </a:t>
            </a:r>
          </a:p>
          <a:p>
            <a:pPr marL="109728" indent="0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Немањиној,  Поштанској и улици Димитрија Туцовића у Ковину. Изграђен је део водоводне мреже </a:t>
            </a:r>
          </a:p>
          <a:p>
            <a:pPr marL="109728" indent="0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Баваништу (ул. Таковска и Железничка) и у Насељу преко Поњавице у Ковину.</a:t>
            </a:r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03B2D2-25CE-4A45-AA5F-896CE2D7A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757" y="2887662"/>
            <a:ext cx="2922443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290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7620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3. Локални економски развој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8351" y="2537443"/>
            <a:ext cx="6347714" cy="3880773"/>
          </a:xfrm>
        </p:spPr>
        <p:txBody>
          <a:bodyPr>
            <a:noAutofit/>
          </a:bodyPr>
          <a:lstStyle/>
          <a:p>
            <a:r>
              <a:rPr lang="sr-Cyrl-R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10.211.199 </a:t>
            </a:r>
            <a:r>
              <a:rPr lang="sr-Cyrl-R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динара</a:t>
            </a:r>
          </a:p>
          <a:p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редовних активности службе за ЛЕР имали смо комуникацију и састанке са потенцијалним привредним и пољопривредним инвеститорима.</a:t>
            </a:r>
          </a:p>
          <a:p>
            <a:pPr marL="452628" algn="just">
              <a:buFont typeface="Wingdings" panose="05000000000000000000" pitchFamily="2" charset="2"/>
              <a:buChar char="v"/>
            </a:pPr>
            <a:r>
              <a:rPr lang="sr-Cyrl-R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оквиру мера активне политике запошљавања спроводи се п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одстицање приватних послодаваца и друштвених организација за ангажовање и стручно оспособљавање лица без радног искуства за самосталан рад у струци уз финансирање ангажованих лица, финансирање зарада за лица која послодавци ангажују преко програма јавних радова, као и субвенционисање незапослених лица за самозапошљавање уз пружање стручне помоћи. </a:t>
            </a:r>
          </a:p>
          <a:p>
            <a:pPr marL="452628" algn="just">
              <a:buFont typeface="Wingdings" panose="05000000000000000000" pitchFamily="2" charset="2"/>
              <a:buChar char="v"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2019. години финансирано је 10 лица на стручној пракси код приватног послодавца, 31 лице кроз програм јавних радова и 26 незапослених  лица да покрену сопствени бизнис. </a:t>
            </a:r>
          </a:p>
          <a:p>
            <a:pPr marL="109728" indent="0" algn="just">
              <a:buNone/>
            </a:pPr>
            <a:r>
              <a:rPr lang="sr-Cyrl-R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452628" algn="just">
              <a:buFont typeface="Wingdings" panose="05000000000000000000" pitchFamily="2" charset="2"/>
              <a:buChar char="v"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sr-Cyrl-R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109728" indent="0">
              <a:buNone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2ACE3F-8F42-4228-BE0A-3519B1CF6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801438"/>
            <a:ext cx="38100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27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26522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4. Развој туризма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705634"/>
            <a:ext cx="7696200" cy="3880773"/>
          </a:xfrm>
        </p:spPr>
        <p:txBody>
          <a:bodyPr>
            <a:noAutofit/>
          </a:bodyPr>
          <a:lstStyle/>
          <a:p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14.289.508</a:t>
            </a: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</a:p>
          <a:p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Радило се на повећању туристичке понуде општине у сарадњи са удружењима која организују туристичке манифестације</a:t>
            </a:r>
          </a:p>
          <a:p>
            <a:pPr algn="just"/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јавном конкурсу, дотације за пројекте из области туризма добило је</a:t>
            </a: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удружења грађана.</a:t>
            </a:r>
            <a:endParaRPr lang="en-U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Туристичка организација општине Ковин је вршила промоцију Туристичке понуде општине Ковин на више начина а један од тих је промоција кроз разне догађаје организоване у општини и у целој Србији. Промоција туристичке понуде остварена је кроз  : Сајам туризма у Београду, Сајам туризма у Новом Саду, сајам туризма у Крагујевцу, гостовање у емисији ''Шареница'' на РТС-у,  гостовање у емисији ''Жикина шареница'' на Пинку, снимање репортаже ТВ Војводина о Делиблатској пешчари, традиционалну манифестацију ''Стари лала'' у Ковину, семинар ''Дани Дунава'', манифестацију ''Дани Војводине у Београду'', ''Дани мађарске кухиње‘’ у Скореновцу, ''Новогодишњу бајку'',, ''Ускршње чаролије'',    ''Дани ћирилице‘’ у Баваништу   и др., затим   промоцију на интернет порталима, друштвеним мрежама и сајту Туристичке организације итд.</a:t>
            </a: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C226C4-827A-49F5-AB12-44230F7C56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02" y="846663"/>
            <a:ext cx="4236765" cy="14477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DA20657-55F4-4D1A-992F-2588597F96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846663"/>
            <a:ext cx="306705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7259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9295" y="198436"/>
            <a:ext cx="8591550" cy="1066801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5. Пољопривреда и рурални развој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7905" y="990600"/>
            <a:ext cx="8686800" cy="3581400"/>
          </a:xfrm>
        </p:spPr>
        <p:txBody>
          <a:bodyPr anchor="ctr">
            <a:noAutofit/>
          </a:bodyPr>
          <a:lstStyle/>
          <a:p>
            <a:pPr marL="0" lvl="0" indent="0">
              <a:buClr>
                <a:srgbClr val="F0A22E"/>
              </a:buClr>
              <a:buNone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Укупно утрошено </a:t>
            </a: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120.863.696</a:t>
            </a: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</a:p>
          <a:p>
            <a:pPr algn="just"/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остварена од закупа пољопривредног земљишта и остала буџетска средства утрошена су за пољочуварску службу, чишћење каналских мрежа, плаћање накнаде за одводњавање, накнаде противградним стрелцима, наставак поступка комасације у катастарској општини Скореновац и Плочица.</a:t>
            </a:r>
          </a:p>
          <a:p>
            <a:pPr algn="just"/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јавном конкурсу, дотације за пројекте из области</a:t>
            </a:r>
          </a:p>
          <a:p>
            <a:pPr marL="0" indent="0" algn="just">
              <a:buNone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пољопривреде добило је</a:t>
            </a: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 </a:t>
            </a: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удружења грађана.</a:t>
            </a:r>
            <a:endParaRPr lang="en-U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 је програм мера подршке за спровођење пољопривредне политике и политике руралног развоја општине Ковин за 2019.годину. Након добијања сагласности Министарства надлежног за послове пољопривреде, објављена су 3  јавна позива за субвенционисање осигурања усева, физичких средстава (прикључне механизације и опреме за пчеларство) и камата на кредите. Са корисницима средстава – пољопривредним произвођачима закључено је укупно 236 уговора и додељено укупно 5.480.000,00 динара.  </a:t>
            </a:r>
            <a:endParaRPr lang="en-U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3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Ð ÐµÐ·ÑÐ»ÑÐ°Ñ ÑÐ»Ð¸ÐºÐ° Ð·Ð° poljoprivreda slike">
            <a:extLst>
              <a:ext uri="{FF2B5EF4-FFF2-40B4-BE49-F238E27FC236}">
                <a16:creationId xmlns:a16="http://schemas.microsoft.com/office/drawing/2014/main" id="{A1B0F5D1-6E96-460E-90C5-83706D36A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305" y="4500961"/>
            <a:ext cx="2777029" cy="172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red jednim umetničkim delom - pismeni sastav 3">
            <a:extLst>
              <a:ext uri="{FF2B5EF4-FFF2-40B4-BE49-F238E27FC236}">
                <a16:creationId xmlns:a16="http://schemas.microsoft.com/office/drawing/2014/main" id="{67CD555D-CD8D-42E1-A651-8E67287FD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55" y="4471895"/>
            <a:ext cx="2777028" cy="1730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8210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096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6. Заштита животне средине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8885" y="838202"/>
            <a:ext cx="8718889" cy="5791198"/>
          </a:xfrm>
        </p:spPr>
        <p:txBody>
          <a:bodyPr>
            <a:normAutofit/>
          </a:bodyPr>
          <a:lstStyle/>
          <a:p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51.335.147</a:t>
            </a: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Према Оперативном програму одржавања хигијене, чистоће и уредности Ковина који је донела Скупштина општине Ковин, спроводе се активности са циљем да се побољша ниво градске хигијене Ковина и да се свим грађанима обезбеди потребан ниво чистоће у оним деловима града који сви подједнако користе зарад друштвених, личних и других потреба. Радови према Оперативном програму се изводе током целе године ( ручно чишћење метлом и пражњење корпи са одвозом, ручно чишћење метлом и стругање земљаних наслага уз ивицу коловоза са одвозом и прочишћавање зелених површина,одржавање објеката и уређаја урбаног мобилијара на јавним површинама). 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Третиране су површине у циљу сузбијања  сузбијање глодара и инсеката.  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циљу заштите ваздуха извршена су мерења  механичких честица у ваздуху на </a:t>
            </a:r>
            <a:r>
              <a:rPr lang="sr-Cyrl-C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</a:t>
            </a: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места.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циљу </a:t>
            </a:r>
            <a:r>
              <a:rPr lang="sr-Cyrl-C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праћења буке у животној средини </a:t>
            </a: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извршена су мерења буке </a:t>
            </a:r>
            <a:r>
              <a:rPr lang="sr-Cyrl-C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територији општине Ковин (15 мерних места).</a:t>
            </a:r>
            <a:endParaRPr lang="ru-RU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двођење атмосферских вода је комунална делатност која подразумева 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одвођење атмосферских, отпадних вода и површинских вода  са јавних 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површина канализацијом, њихово пречишћавање и испуштање из мреже, 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одржавање канализационе мреже, сливника и других објеката за уклањање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вода.  Послови за ову намену поверени су ЈП  "К</a:t>
            </a: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овински к</a:t>
            </a: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омуналац". 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По основу решења комуналне инспекције, изводили су се радови на ангажовању радника и радних машина на уређивању депонија, а у 2019. години рађена је и ограда око депоније у Мраморку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 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9305" y="1828800"/>
            <a:ext cx="839847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sz="13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5C2A15-A60A-4742-AF11-6E81BC6CE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3429000"/>
            <a:ext cx="25908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269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457200"/>
            <a:ext cx="8229600" cy="799381"/>
          </a:xfrm>
        </p:spPr>
        <p:txBody>
          <a:bodyPr>
            <a:normAutofit/>
          </a:bodyPr>
          <a:lstStyle/>
          <a:p>
            <a:pPr algn="ctr"/>
            <a:r>
              <a:rPr lang="sr-Cyrl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САДРЖАЈ:</a:t>
            </a:r>
            <a:endParaRPr lang="sr-Latn-R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864291"/>
          </a:xfrm>
        </p:spPr>
        <p:txBody>
          <a:bodyPr>
            <a:normAutofit/>
          </a:bodyPr>
          <a:lstStyle/>
          <a:p>
            <a:r>
              <a:rPr lang="sr-Cyrl-R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Уводна реч</a:t>
            </a:r>
          </a:p>
          <a:p>
            <a:r>
              <a:rPr lang="sr-Cyrl-R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остварених текућих прихода и примања</a:t>
            </a:r>
          </a:p>
          <a:p>
            <a:r>
              <a:rPr lang="sr-Cyrl-R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Остварење прихода и примања у односу на план</a:t>
            </a:r>
          </a:p>
          <a:p>
            <a:r>
              <a:rPr lang="sr-Cyrl-R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извршених расхода и издатака</a:t>
            </a:r>
          </a:p>
          <a:p>
            <a:r>
              <a:rPr lang="sr-Cyrl-R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Извршење расхода и издатака у односу на план</a:t>
            </a:r>
          </a:p>
          <a:p>
            <a:r>
              <a:rPr lang="sr-Cyrl-R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 по корисницима</a:t>
            </a:r>
          </a:p>
          <a:p>
            <a:r>
              <a:rPr lang="sr-Cyrl-R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 по програмима</a:t>
            </a:r>
            <a:endParaRPr lang="sr-Latn-RS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6824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976312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7. Организација саобраћаја и саобраћајна инфраструктура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6660" y="1204913"/>
            <a:ext cx="8595360" cy="5260419"/>
          </a:xfrm>
        </p:spPr>
        <p:txBody>
          <a:bodyPr>
            <a:normAutofit/>
          </a:bodyPr>
          <a:lstStyle/>
          <a:p>
            <a:pPr marL="395478" indent="-285750" algn="just">
              <a:buFont typeface="Courier New" panose="02070309020205020404" pitchFamily="49" charset="0"/>
              <a:buChar char="o"/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Укупно утрошено  40.876.001 динар.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Уграђено је 756 комада лиснатих смероказа на путевима Општине . У зони ОШ «Десанка Максимовић» Ковин и ОШ «Ђура Филиповић» Плочица, постављена је сигнализација (брзиномери), чиме су саниране две «црне тачке». Набављена су средства за опремање деце првих разреда ради безбедности у саобраћају. Обезбеђене су награде за  такмичењима која се организују са циљем бољег упознавања и веће безбедности деце у саобраћају.  У циљу едукације наставника и професора, одржане су две трибине. Извршена </a:t>
            </a: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је обука родитеља о правилној употреби дечијих ауто седишта. Набављени су трептачи за тракторе у циљу повећања безбедности. За потребе МУП-а набављен је један алкомер.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 2019. години, извршена је </a:t>
            </a: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санација коловоза дела саобраћанице и путног прелаза преко каналана општинском путу Гај-Мало Баваниште. 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Уређен је паркинг простор у улици ЈНА и Цара Лазара испред броја 109, као и плато у Скореновцу.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Општина Ковин је закључила Уговор са предузећем „Ауто кодекс“ ДОО Београд коме је поверен посао успостављања јавног линијског приградског превоза путника на територији општине Ковин и  субвенционисању цене јавног линијског приградског превоза путника. </a:t>
            </a:r>
          </a:p>
        </p:txBody>
      </p:sp>
      <p:sp>
        <p:nvSpPr>
          <p:cNvPr id="6" name="Rectangle 5"/>
          <p:cNvSpPr/>
          <p:nvPr/>
        </p:nvSpPr>
        <p:spPr>
          <a:xfrm>
            <a:off x="152400" y="6096000"/>
            <a:ext cx="899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8BBC05-8322-4F5A-A0C1-CA14B06FE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086" y="5011131"/>
            <a:ext cx="45720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7969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8. Предшколско васпитање и образовање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43775"/>
            <a:ext cx="8686800" cy="5585624"/>
          </a:xfrm>
        </p:spPr>
        <p:txBody>
          <a:bodyPr>
            <a:normAutofit fontScale="55000" lnSpcReduction="20000"/>
          </a:bodyPr>
          <a:lstStyle/>
          <a:p>
            <a:r>
              <a:rPr lang="sr-Cyrl-R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 121.870.968 динара.</a:t>
            </a:r>
          </a:p>
          <a:p>
            <a:r>
              <a:rPr lang="sr-Cyrl-R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Обезбеђени су адекватни услови за </a:t>
            </a:r>
          </a:p>
          <a:p>
            <a:pPr marL="0" indent="0">
              <a:buNone/>
            </a:pPr>
            <a:r>
              <a:rPr lang="sr-Cyrl-R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васпитно-образовни рад са децом</a:t>
            </a:r>
          </a:p>
          <a:p>
            <a:pPr marL="0" indent="0">
              <a:buNone/>
            </a:pPr>
            <a:r>
              <a:rPr lang="sr-Cyrl-R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Проценат деце која су уписана у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предшколске установе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(Број деце која су уписана у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предшколске установе у односу на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укупан број деце у општини):</a:t>
            </a:r>
          </a:p>
          <a:p>
            <a:pPr marL="0" indent="0">
              <a:buNone/>
            </a:pPr>
            <a:r>
              <a:rPr lang="sr-Cyrl-R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јаслице 45%,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млађа група 47%,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средња група 48%,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старија група 48%, и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припремни предшколски програм 99%.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Због листа чекања у предшколској установи,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односно просторне немогућности да прими  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сву децу, чији су родитељи заинтересовани да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упишу децу у установу, општина је 2018. године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започела изградњу новог објекта вртића. У току 2018.  године  изграђено је око 70% , док су у 2019. години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грађевински радови завршени, па је за 2020. годину планиран опремање и отварање објекта.</a:t>
            </a:r>
            <a:endParaRPr lang="sr-Cyrl-R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32067A-F283-4F35-AF21-9B79D0320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371600"/>
            <a:ext cx="3872493" cy="337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924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9. Основно образовање и васпитање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599" y="1066802"/>
            <a:ext cx="6347714" cy="4974562"/>
          </a:xfrm>
        </p:spPr>
        <p:txBody>
          <a:bodyPr>
            <a:normAutofit fontScale="25000" lnSpcReduction="20000"/>
          </a:bodyPr>
          <a:lstStyle/>
          <a:p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93.197.373 динара.</a:t>
            </a:r>
          </a:p>
          <a:p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су усмерена на редовно 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функционисање  10 основних школа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на територији општине Ковин.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Општина обезбеђује средства за 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финансирање свих материјалних 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трошкова, текућих поправки и 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одржавања школа, стручног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усавршавања запослених, превоза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запослених и ученика који путују на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удаљености већој од 4 км, исплату 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јубиларних награда и помоћи 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запосленима, као и опремање и 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инвестиционо одржавање школа.	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На територији општине основним 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образовањем је био  обухваћен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2.331 ученик, од чега 1172 дечака и </a:t>
            </a:r>
          </a:p>
          <a:p>
            <a:pPr marL="0" indent="0">
              <a:buNone/>
            </a:pPr>
            <a:r>
              <a:rPr lang="sr-Cyrl-RS" sz="5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1.159 девојчица.</a:t>
            </a:r>
          </a:p>
          <a:p>
            <a:pPr marL="0" indent="0">
              <a:buNone/>
            </a:pPr>
            <a:r>
              <a:rPr lang="sr-Cyrl-R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sr-Cyrl-R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  <a:p>
            <a:endParaRPr lang="sr-Cyrl-R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AE899E-C662-4EC6-BE21-FB5CB2EC62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299173"/>
            <a:ext cx="3362325" cy="250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211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10. Средње образовање и васпитање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1852" y="1647424"/>
            <a:ext cx="8686800" cy="4525963"/>
          </a:xfrm>
        </p:spPr>
        <p:txBody>
          <a:bodyPr>
            <a:normAutofit/>
          </a:bodyPr>
          <a:lstStyle/>
          <a:p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21.821.724 динара.</a:t>
            </a:r>
          </a:p>
          <a:p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територији општине средњим образовањем је било обухваћено 482 ученика, од чега 221 дечак и 261 девојчица.</a:t>
            </a: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marL="109728" indent="0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109728" indent="0">
              <a:buNone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Средства су била усмерена на редовно финансирање две средње школе на територији општине Ковин.</a:t>
            </a: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Општина обезбеђује средства за финансирање свих материјалних трошкова, текућих поправки и одржавања школа, стручног усавршавања запослених, превоза запослених, исплату јубиларних награда и помоћи запосленима, ученичке награде, судске трошкове, као и опремање и инвестиционо одржавање школа.</a:t>
            </a:r>
          </a:p>
          <a:p>
            <a:pPr marL="109728" indent="0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У Средњој стручној школи «Васа Пелагић» постављен је видео надзор, у циљу да нам обе средње школе у Ковину буду покривене видео надзором.</a:t>
            </a: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752600"/>
            <a:ext cx="8610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i="1" dirty="0">
              <a:solidFill>
                <a:srgbClr val="FF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A7E5528-2F0E-4757-87E3-CE2D69BD5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836" y="2362200"/>
            <a:ext cx="2828925" cy="19237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DA9D62-3C86-4CA5-A8DA-4EB80B9D7C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2467109"/>
            <a:ext cx="2362200" cy="19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910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304800"/>
            <a:ext cx="8839200" cy="6096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11. Социјална и дечија заштита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4320" y="990600"/>
            <a:ext cx="8595360" cy="5715000"/>
          </a:xfrm>
        </p:spPr>
        <p:txBody>
          <a:bodyPr>
            <a:normAutofit fontScale="25000" lnSpcReduction="20000"/>
          </a:bodyPr>
          <a:lstStyle/>
          <a:p>
            <a:r>
              <a:rPr lang="sr-Cyrl-RS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117.577.959 динара.</a:t>
            </a:r>
          </a:p>
          <a:p>
            <a:pPr algn="just"/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Програмска активност социјалне помоћи спроводи се у циљу побољшања услова живота социјално угроженог становништва и то: набавка животних намирница, набавка огрева, задовољења осталих потреба изазваних специфичним стањем или ситуацијом тешке болести, смештај у установу социјалне заштите лица која су у тешким ситуацијама, малтретирана и незбринута. Такође води се брига о деци из социјално угрожених породица, обезбеђује превоз средњошколској деци из социјално угрожених породица, школски прибор и бесплатне ужине у основним школама. </a:t>
            </a:r>
          </a:p>
          <a:p>
            <a:pPr algn="just"/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оквиру редовне делатности Црвеног крста која се састоји из програма и задатака на основу јавних овлашћења и посебних програма покривају се трошкови зарада запослених који реализују активности у области основне делатности, трошкови материјала трошкови транспортних услуга, трошкови птт услуга и трошкови услуга техничког прегледа и регистрације возила као  и трошкови горива и енергије. За потребе Народне кухиње средства се троше  за зараде ангажованих лица у кухињи и у дистрибуцији оброка на терену, трошкови материјала, за здравствене услуге, премије осигурања, трошкови горива и енергије. За реализацију услуге Помоћ и нега у кући локална самоуправа покрива само трошак зарада геронто домаћица уз минималан трошак за материјал и нафтне деривате. </a:t>
            </a:r>
          </a:p>
          <a:p>
            <a:pPr algn="just"/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2019. године, број организованих акција добровољног давања крви је износио 23. </a:t>
            </a:r>
          </a:p>
          <a:p>
            <a:pPr algn="just"/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Услуге Народне кухиње користило је 440 лица, припремљено је  114.840 оброка,</a:t>
            </a:r>
          </a:p>
          <a:p>
            <a:pPr marL="0" indent="0" algn="just">
              <a:buNone/>
            </a:pPr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а 34 лица је носило топли оброк на кућну адресу.</a:t>
            </a:r>
          </a:p>
          <a:p>
            <a:pPr marL="0" indent="0" algn="just">
              <a:buNone/>
            </a:pPr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Геронто служба је радила са 13 геронто домаћица. </a:t>
            </a:r>
          </a:p>
          <a:p>
            <a:pPr marL="0" indent="0">
              <a:buNone/>
            </a:pPr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Број корисника по геронто домаћици је 10.</a:t>
            </a:r>
          </a:p>
          <a:p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Повећан је број деце која користе дневни боравак за лица са сметњама у развоју на 26.</a:t>
            </a:r>
          </a:p>
          <a:p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Уговором о гранту „Регионални стамбени програм-Стамбени пројекат у Републици Србији “ између Комесаријата за избеглице и миграције, ЈУП Истраживање и развој доо Београд и  општине Ковин добијена су средства помоћи за куповину сеоских кућа избеглим лицима, као и за пакете грађевинског материјала или друге опреме. Купљено је 4 куће и подељен 21 пакет грађевинског материјала..</a:t>
            </a:r>
          </a:p>
          <a:p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Обезбеђене су награде за вуковце и остале награде за такмичења; смештај ученика са посебним потребама у дом, превоз ђака са посебним потребама, превоз основаца и средњошколаца и превоз средњошколаца који похађају наставу на језицима националних мањина. По јавном конкурсу, дотације за пројекте из области социјалне и дечије заштите добило је 12 удружења грађана. </a:t>
            </a:r>
          </a:p>
          <a:p>
            <a:pPr marL="109728" indent="0">
              <a:buNone/>
            </a:pPr>
            <a:endParaRPr lang="sr-Cyrl-RS" dirty="0"/>
          </a:p>
        </p:txBody>
      </p:sp>
      <p:sp>
        <p:nvSpPr>
          <p:cNvPr id="5" name="Rectangle 4"/>
          <p:cNvSpPr/>
          <p:nvPr/>
        </p:nvSpPr>
        <p:spPr>
          <a:xfrm>
            <a:off x="304800" y="1600200"/>
            <a:ext cx="868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947300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096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12. Здравствена заштита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23901" y="1219200"/>
            <a:ext cx="8869680" cy="6105938"/>
          </a:xfrm>
        </p:spPr>
        <p:txBody>
          <a:bodyPr>
            <a:noAutofit/>
          </a:bodyPr>
          <a:lstStyle/>
          <a:p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12.946.820 динара.</a:t>
            </a:r>
          </a:p>
          <a:p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 минулој,  2019. години посматрана програмска 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 се реализовала у складу са планираном дина-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миком. Са седморо запослених су склопљени уговори 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раду на одређено време чије се зараде и накнаде зарада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финансирају из Буџета општине Ковин за 2019.годину. 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питању осигурања зграда, уговорене обавезе по наведеним полисама за посматрану годину су реализоване у потпуности.  За извршење послова из домена специјалистичких грана медицине, ангажована је троје специјалиста (по основу Уговора о привременим и повременим пословима)  за чијим радом постоји оправдана потреба: интерниста, кардиолог и оториноларинголог.</a:t>
            </a:r>
          </a:p>
          <a:p>
            <a:pPr marL="395478" indent="-285750"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Утврђивање узрока и времена смрти лица умрлих ван здравствене установе - Мртвозорство, реализује се у континуитету у току године а у зависности од потреба. У току 2019. године извршено је 233 мртвозорстава. </a:t>
            </a:r>
          </a:p>
          <a:p>
            <a:pPr marL="395478" indent="-285750"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2019. години је реализовано 6 "Базара здравља"  у насељеним местима наше општине,  на којима је преглдано 345 корисника.</a:t>
            </a:r>
          </a:p>
          <a:p>
            <a:pPr marL="395478" indent="-285750"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Године 2013. започела се изградња </a:t>
            </a:r>
            <a:r>
              <a:rPr lang="ru-RU" sz="13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објеката за </a:t>
            </a: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потребе Службе хитне медицинске помоћи и Физикалне медицине и рехабилитације. У 2019. години објекат је опремљен и пуштен у рад.</a:t>
            </a:r>
          </a:p>
          <a:p>
            <a:pPr marL="395478" indent="-285750"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Здравственој станици у Делиблату извршена је санација кровног покривача. У првој половини године  су вођене активности везане за спровођење поступка набавки, тако да је потпуна  реализација предметног пројекта реализована у другој половини 2019. године. </a:t>
            </a: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AB0AC2-3FC4-4879-8D24-1553743E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122" y="828262"/>
            <a:ext cx="40386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3483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19506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13. Развој културе и информисања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685800"/>
            <a:ext cx="8458200" cy="6019800"/>
          </a:xfrm>
        </p:spPr>
        <p:txBody>
          <a:bodyPr>
            <a:normAutofit/>
          </a:bodyPr>
          <a:lstStyle/>
          <a:p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88.919.694 динара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Додељена су новчана средстава на конкурсу за 11 удружења грађана која реализују пројекте везане за културне манифестације, као и средства за 13 корисника (аматерска позоришта и КУД-ови) </a:t>
            </a: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циљу </a:t>
            </a:r>
            <a:r>
              <a:rPr lang="en-US" sz="13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</a:t>
            </a: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културно</a:t>
            </a: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3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уметничког</a:t>
            </a: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аматеризма</a:t>
            </a: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2019. </a:t>
            </a:r>
            <a:r>
              <a:rPr lang="en-US" sz="13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години</a:t>
            </a: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општини Ковин.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Подржано је 12 пројеката верских заједница, а на конкурсу у циљу информисања грађана  подржано је 10 програмских садржаја.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Завршени су радови на санацији биоскопа у Дубовцу и Делиблату, као и санација крова Дома културе у Мраморку .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Настављени су обимни и сложени радови на згради Библиотеке у Ковину.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Центру за културу реализовано је 92 филмске пројекције за децу и 178 за одрасле, затим 28 позоришних представа, 14 ликовних изложби и 3 трибине. У оквиру манифестације «Ковинско културно лето» реализовано је 15 програма а број посетилаца је процењен је на 9.000.  На Фестивалу "Клинци певају хитове« учешће је узело 33 такмичара, ученика основних школа. На Октобарском ликовном салону излагало је 50 излагача, а "Монографија града" са најзначајнијим догађајима и историјским подацима о нашем граду, упознала је 320 посетилаца.  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музичком фестивалу «Бомб» представљено је 20 учесника. На театар фесту «Копс» представљено је 9 кутурних садржаја.  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Библиотеци са огранцима реализовани су програми књижевних вечери, као и набавка нових књига. </a:t>
            </a:r>
          </a:p>
          <a:p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5A2CE6-6830-4099-8C3D-701DF2562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5418939"/>
            <a:ext cx="1905000" cy="12858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A708F5-9EBB-4FD3-87FD-ACC395B976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366384"/>
            <a:ext cx="2209800" cy="14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547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858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14. Развој спорта и омладине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0975" y="990600"/>
            <a:ext cx="8686800" cy="5638799"/>
          </a:xfrm>
        </p:spPr>
        <p:txBody>
          <a:bodyPr>
            <a:normAutofit lnSpcReduction="10000"/>
          </a:bodyPr>
          <a:lstStyle/>
          <a:p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107.446.005 динара</a:t>
            </a:r>
          </a:p>
          <a:p>
            <a:pPr algn="just"/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Јавни интерес у области спорта остварује се преко 26 спортских организација. </a:t>
            </a:r>
          </a:p>
          <a:p>
            <a:pPr algn="just"/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2019. године </a:t>
            </a: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реализовани су радови на текућим одржавањима спортских објеката и терена на теритоторији целе Општине. Завршено је опремање Хале за мале спортове, и то опремање пословног простора намештајем, уградном и рачунарском опремом, као и простора за реализацију рекреативних, тренажних и такмичарских активности спортском опремом и то просторије велика сала, кардио сала, теретана и сала за стони тенис. 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Реновиран је кошаркашки терен код Хале за мале спортове. Дотрајала кошаркашка подлога  замењена је новом  синтетичком  (атлетском) сертификованом од стране Међународне асоцијације атлетских федерација  (ИААФ-а), највишег управног тела у атлетици.  Такође су уређене  и постојеће кошаркашке конструкције и постављене нове табле од плексигласа и зглобни обручи. </a:t>
            </a:r>
          </a:p>
          <a:p>
            <a:pPr algn="just"/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Средствима из буџета, извршена је и санација објекта фискултурне сале ОШ "Ђура Јакшић" у Ковину. Током лета,  уклоњен је постојећи паркет, потом постављена изолација,   постављен нови паркет на еластичној подлози и на крају извршено обележавање терена.</a:t>
            </a:r>
          </a:p>
          <a:p>
            <a:pPr marL="0" indent="0" algn="just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Савет за младе  доделио  је 4 награде за најуспешније ученике, као и 130 позоришних карата ради развоја свести код младих да се окрену квалитетнијем животу кроз учешће у култури.</a:t>
            </a:r>
          </a:p>
          <a:p>
            <a:endParaRPr lang="sr-Cyrl-R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F84F491-853B-4E93-A87B-C50116B37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84" y="4103049"/>
            <a:ext cx="3754355" cy="174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48EB46-DE26-4C21-8703-BCE80B77B06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103049"/>
            <a:ext cx="2260600" cy="1696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56030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9144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15. Опште услуге локалне самоуправе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990600"/>
            <a:ext cx="6347714" cy="3880773"/>
          </a:xfrm>
        </p:spPr>
        <p:txBody>
          <a:bodyPr>
            <a:normAutofit/>
          </a:bodyPr>
          <a:lstStyle/>
          <a:p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180.721.176 динара</a:t>
            </a:r>
          </a:p>
          <a:p>
            <a:r>
              <a:rPr lang="sr-Cyrl-C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Овим програмом обухваћено је континуирано функционисање органа јединице локалне самоуправе. Трошкови  који су предвиђени овим програмом, планирани су у параметрима индентичним у односу на претходну годину што је у складу са  рестриктивном политиком запошљавања у државним органима, и у том смислу су формирани и сви остали трошкови на начин на који и како је могуће утицати а да при томе функционисање локалне самоуправе задржи постојећи квантитет и квалитет.</a:t>
            </a:r>
          </a:p>
          <a:p>
            <a:r>
              <a:rPr lang="sr-Cyrl-C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Овај програм обухвата и трошкове функционисања 10 месних заједница, инспекцијских послова, управљање у ванредним ситуацијама, средства намењена националним саветима националних мањина, као и средства која се одвајају у буџетске резерве ( текућу и сталну)</a:t>
            </a:r>
            <a:endParaRPr lang="sr-Latn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dirty="0"/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718973-2A63-4E34-9BFF-58E4B8944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4267200"/>
            <a:ext cx="3810000" cy="188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3360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914400"/>
          </a:xfrm>
        </p:spPr>
        <p:txBody>
          <a:bodyPr>
            <a:noAutofit/>
          </a:bodyPr>
          <a:lstStyle/>
          <a:p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16. </a:t>
            </a: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Политички систем локалне самоуправе</a:t>
            </a: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600200"/>
            <a:ext cx="6347714" cy="3271173"/>
          </a:xfrm>
        </p:spPr>
        <p:txBody>
          <a:bodyPr/>
          <a:lstStyle/>
          <a:p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36.332.364 динара</a:t>
            </a:r>
          </a:p>
          <a:p>
            <a:r>
              <a:rPr lang="sr-Cyrl-C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Скупштине општине Ковин обављала је делатности из своје надлежности у складу са Законом о локалној самоуправи и Статутом општине. </a:t>
            </a:r>
          </a:p>
          <a:p>
            <a:r>
              <a:rPr lang="sr-Cyrl-C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оквиру овог програма приказани су трошкови  рада извршних органа, као и обележавање значајних датума у Општини.</a:t>
            </a:r>
          </a:p>
          <a:p>
            <a:pPr marL="0" indent="0">
              <a:buNone/>
            </a:pPr>
            <a:endParaRPr lang="sr-Cyrl-R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938736-177A-454E-A384-406FDFE25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95788F-5BA1-4323-98B1-E98E75A02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637" y="3576637"/>
            <a:ext cx="9525" cy="95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4BFD9C-EB27-4AE2-98F5-B714C1BA50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377" y="3465185"/>
            <a:ext cx="6096528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429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85800"/>
          </a:xfrm>
        </p:spPr>
        <p:txBody>
          <a:bodyPr>
            <a:norm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Уводна реч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4320" y="1295400"/>
            <a:ext cx="8595360" cy="494080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Поштовани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Cyrl-R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Презентација која је пред вама има за циљ да вам на што једноставнији и приступачнији начин прикаже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који начин је претходне године утрошен новац из буџета наше општине. Намера нам је да Вам на сажет и јасан начин прикажемо колико је остварено прихода и примања као и колико је утрошено расхода и издатака у претходној години како по буџетским корисницима тако и по програмима. 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Презентација, на једноставан начин, приказује Консолидовани завршни рачун за 2019.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годину, што заначи да приказује све приходе и примања и расходе и издатке из буџета општине, од суфицита из ранијих година, донација и добровољних трансфера, трансфера са виших нивоа власти (Републике и Покрајине), родитељског динара и сопствених прихода буџетских корисника.   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Циљ нам је да у будућности даље унапредимо сарадњу локалне самоуправе и грађана како у креирању буџета тако и у другим сегментима живота у локалној заједници. Један од начина је и транспарентност трошења буџетских средстава чији приказ је пред Вама. </a:t>
            </a:r>
          </a:p>
          <a:p>
            <a:pPr marL="0" indent="0" algn="r">
              <a:buNone/>
            </a:pPr>
            <a:r>
              <a:rPr lang="sr-Cyrl-RS" sz="34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endParaRPr lang="sr-Cyrl-RS" dirty="0"/>
          </a:p>
          <a:p>
            <a:endParaRPr lang="sr-Cyrl-RS" dirty="0"/>
          </a:p>
          <a:p>
            <a:endParaRPr lang="sr-Latn-R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7887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219200"/>
            <a:ext cx="6553200" cy="1066801"/>
          </a:xfrm>
        </p:spPr>
        <p:txBody>
          <a:bodyPr>
            <a:noAutofit/>
          </a:bodyPr>
          <a:lstStyle/>
          <a:p>
            <a:pPr algn="ctr"/>
            <a:r>
              <a:rPr lang="sr-Cyrl-R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Захваљујемо Вам се што сте издвојили време и пажљиво прегледали презентацију</a:t>
            </a:r>
            <a:endParaRPr lang="sr-Latn-R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Уколико сте заинтересовани да погледате Одлуку о завршном рачуну општине Ковин за 2019. годину, са свим пратећим документима у целини, исту можете преузети на следећем линку интернет странице: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www.kovin.org.rs</a:t>
            </a:r>
          </a:p>
          <a:p>
            <a:endParaRPr lang="sr-Cyrl-R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Уколико имате питања у вези са  Водичем/презентацијом или Одлуком о завршном рачуну, можете нам писати на адресу: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trezor@kovin.rs</a:t>
            </a:r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оставити контакт податке за достављање одговора</a:t>
            </a:r>
            <a:endParaRPr lang="sr-Latn-R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115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СТРУКТУРА ОСТВАРЕНИХ ТЕКУЋИХ ПРИХОДА И ПРИМАЊА</a:t>
            </a:r>
            <a:endParaRPr lang="sr-Latn-CS" sz="24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7490743"/>
              </p:ext>
            </p:extLst>
          </p:nvPr>
        </p:nvGraphicFramePr>
        <p:xfrm>
          <a:off x="609600" y="1930400"/>
          <a:ext cx="7086600" cy="4111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ОСТВАРЕНИХ ТЕКУЋИХ ПРИХОДА И ПРИМАЊА</a:t>
            </a:r>
            <a:endParaRPr lang="sr-Latn-C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D690970-CB48-4F14-9964-6D469EC66B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5900509"/>
              </p:ext>
            </p:extLst>
          </p:nvPr>
        </p:nvGraphicFramePr>
        <p:xfrm>
          <a:off x="603315" y="1772239"/>
          <a:ext cx="6711885" cy="4269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1005"/>
            <a:ext cx="7543800" cy="988195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ОСТАВРЕЊЕ ТЕКУЋИХ ПРИХОДА И ПРИМАЊА</a:t>
            </a: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ОДНОСУ НА ПЛАН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075F6CB-328C-4702-A975-F9083C9F0E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4112222"/>
              </p:ext>
            </p:extLst>
          </p:nvPr>
        </p:nvGraphicFramePr>
        <p:xfrm>
          <a:off x="304800" y="1554162"/>
          <a:ext cx="8686800" cy="4770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170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02CA-25E1-4859-B412-C672BD740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6845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ОСТВАРЕНИ ПРИХОДИ И ПРИМАЊА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1AD286-5922-41BA-A6BA-35A8114FC6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694238"/>
          </a:xfrm>
        </p:spPr>
        <p:txBody>
          <a:bodyPr>
            <a:normAutofit/>
          </a:bodyPr>
          <a:lstStyle/>
          <a:p>
            <a:pPr algn="just"/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Поред остварених текућих прихода и примања у 2019. години у износу од 1.121.056.890 динара, општина Ковин је из ранијих година пренела неутрошена средства, или суфицит, у износу од 312.275.209 динара. Тако је током 2019.године општина располагала са укупним средствима од 1.433.332.099 динара.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R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Текући приходи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            Суфицит из 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УКУПНО</a:t>
            </a:r>
          </a:p>
          <a:p>
            <a:pPr algn="just"/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и примања           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ранијих година      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остварена средства  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325036A-03FD-44DD-9732-172F8C33289D}"/>
              </a:ext>
            </a:extLst>
          </p:cNvPr>
          <p:cNvSpPr/>
          <p:nvPr/>
        </p:nvSpPr>
        <p:spPr>
          <a:xfrm>
            <a:off x="304800" y="3009900"/>
            <a:ext cx="1828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1.121.056.890 </a:t>
            </a:r>
            <a:endParaRPr lang="sr-Latn-R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ADBD174-E418-44EC-AAE3-15E044F9170E}"/>
              </a:ext>
            </a:extLst>
          </p:cNvPr>
          <p:cNvSpPr/>
          <p:nvPr/>
        </p:nvSpPr>
        <p:spPr>
          <a:xfrm>
            <a:off x="3304938" y="3009900"/>
            <a:ext cx="1764792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312.275.209</a:t>
            </a:r>
            <a:endParaRPr lang="sr-Latn-RS" dirty="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A7593BC-793F-4C10-837F-93E4471EFACB}"/>
              </a:ext>
            </a:extLst>
          </p:cNvPr>
          <p:cNvSpPr/>
          <p:nvPr/>
        </p:nvSpPr>
        <p:spPr>
          <a:xfrm>
            <a:off x="2207697" y="3195054"/>
            <a:ext cx="911643" cy="467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+</a:t>
            </a:r>
            <a:endParaRPr lang="sr-Latn-R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199C6AB-F518-4036-90B6-99075B64389E}"/>
              </a:ext>
            </a:extLst>
          </p:cNvPr>
          <p:cNvSpPr/>
          <p:nvPr/>
        </p:nvSpPr>
        <p:spPr>
          <a:xfrm>
            <a:off x="6241068" y="2981949"/>
            <a:ext cx="1764792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1.433.332.099</a:t>
            </a:r>
            <a:endParaRPr lang="sr-Latn-RS" dirty="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4280268-402A-4B5B-8818-48B6891097EE}"/>
              </a:ext>
            </a:extLst>
          </p:cNvPr>
          <p:cNvSpPr/>
          <p:nvPr/>
        </p:nvSpPr>
        <p:spPr>
          <a:xfrm>
            <a:off x="5181600" y="3167103"/>
            <a:ext cx="911643" cy="467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+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334248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ИЗВРШЕНИХ РАСХОДА И ИЗДАТАКА БУЏЕТА</a:t>
            </a:r>
            <a:endParaRPr lang="sr-Latn-CS" sz="24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7907426"/>
              </p:ext>
            </p:extLst>
          </p:nvPr>
        </p:nvGraphicFramePr>
        <p:xfrm>
          <a:off x="609600" y="1930400"/>
          <a:ext cx="6553200" cy="4111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ИЗВРШЕНИХ РАСХОДА И ИЗДАТАКА БУЏЕТА</a:t>
            </a:r>
            <a:endParaRPr lang="sr-Latn-CS" sz="24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58B7940-79B6-454A-BE8A-26FB06AC5A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8951865"/>
              </p:ext>
            </p:extLst>
          </p:nvPr>
        </p:nvGraphicFramePr>
        <p:xfrm>
          <a:off x="609600" y="1828800"/>
          <a:ext cx="6477000" cy="421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798906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1191</TotalTime>
  <Words>3825</Words>
  <Application>Microsoft Office PowerPoint</Application>
  <PresentationFormat>On-screen Show (4:3)</PresentationFormat>
  <Paragraphs>402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Courier New</vt:lpstr>
      <vt:lpstr>Times New Roman</vt:lpstr>
      <vt:lpstr>Trebuchet MS</vt:lpstr>
      <vt:lpstr>Wingdings</vt:lpstr>
      <vt:lpstr>Wingdings 3</vt:lpstr>
      <vt:lpstr>Facet</vt:lpstr>
      <vt:lpstr>ОПШТИНА КОВИН   ГРАЂАНСКИ ВОДИЧ  КРОЗ ОДЛУКУ О ЗАВРШНОМ РАЧУНУ БУЏЕТА  ЗА 2019. ГОДИНУ</vt:lpstr>
      <vt:lpstr>САДРЖАЈ:</vt:lpstr>
      <vt:lpstr>Уводна реч</vt:lpstr>
      <vt:lpstr>СТРУКТУРА ОСТВАРЕНИХ ТЕКУЋИХ ПРИХОДА И ПРИМАЊА</vt:lpstr>
      <vt:lpstr>СТРУКТУРА ОСТВАРЕНИХ ТЕКУЋИХ ПРИХОДА И ПРИМАЊА</vt:lpstr>
      <vt:lpstr>ОСТАВРЕЊЕ ТЕКУЋИХ ПРИХОДА И ПРИМАЊА  У ОДНОСУ НА ПЛАН</vt:lpstr>
      <vt:lpstr>УКУПНО ОСТВАРЕНИ ПРИХОДИ И ПРИМАЊА</vt:lpstr>
      <vt:lpstr>СТРУКТУРА ИЗВРШЕНИХ РАСХОДА И ИЗДАТАКА БУЏЕТА</vt:lpstr>
      <vt:lpstr>СТРУКТУРА ИЗВРШЕНИХ РАСХОДА И ИЗДАТАКА БУЏЕТА</vt:lpstr>
      <vt:lpstr>ИЗВРШЕЊЕ РАСХОДА И ИЗДАТАКА  У ОДНОСУ НА ПЛАН</vt:lpstr>
      <vt:lpstr>ПРЕГЛЕД ИЗВРШЕЊА  ПО КОРИСНИЦИМА</vt:lpstr>
      <vt:lpstr>ПРЕГЛЕД ИЗВРШЕЊА  ПО КОРИСНИЦИМА</vt:lpstr>
      <vt:lpstr>ПРЕГЛЕД ИЗВРШЕЊА  ПО ПРОГРАМИМА</vt:lpstr>
      <vt:lpstr>ПРОГРАМ 1. Становање, урбанизам и просторно планирање</vt:lpstr>
      <vt:lpstr>ПРОГРАМ 2. Комуналне делатности </vt:lpstr>
      <vt:lpstr>ПРОГРАМ 3. Локални економски развој</vt:lpstr>
      <vt:lpstr>ПРОГРАМ 4. Развој туризма</vt:lpstr>
      <vt:lpstr>ПРОГРАМ 5. Пољопривреда и рурални развој</vt:lpstr>
      <vt:lpstr>ПРОГРАМ 6. Заштита животне средине</vt:lpstr>
      <vt:lpstr>ПРОГРАМ 7. Организација саобраћаја и саобраћајна инфраструктура</vt:lpstr>
      <vt:lpstr>ПРОГРАМ 8. Предшколско васпитање и образовање</vt:lpstr>
      <vt:lpstr>ПРОГРАМ 9. Основно образовање и васпитање</vt:lpstr>
      <vt:lpstr>ПРОГРАМ 10. Средње образовање и васпитање</vt:lpstr>
      <vt:lpstr>ПРОГРАМ 11. Социјална и дечија заштита</vt:lpstr>
      <vt:lpstr>ПРОГРАМ 12. Здравствена заштита</vt:lpstr>
      <vt:lpstr>ПРОГРАМ 13. Развој културе и информисања</vt:lpstr>
      <vt:lpstr>ПРОГРАМ 14. Развој спорта и омладине</vt:lpstr>
      <vt:lpstr>ПРОГРАМ 15. Опште услуге локалне самоуправе</vt:lpstr>
      <vt:lpstr> ПРОГРАМ 16.  Политички систем локалне самоуправе   </vt:lpstr>
      <vt:lpstr>Захваљујемо Вам се што сте издвојили време и пажљиво прегледали презентацију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КОНСОЛИДОВАНИ ЗАВРШНИ РАЧУН БУЏЕТА ОПШТИНЕ ВЕЛИКО ГРАДИШТЕ ЗА 2014.ГОДИНУ</dc:title>
  <dc:creator>JPantic</dc:creator>
  <cp:lastModifiedBy>Opstinska Uprava Kovin</cp:lastModifiedBy>
  <cp:revision>154</cp:revision>
  <cp:lastPrinted>2020-07-02T08:54:24Z</cp:lastPrinted>
  <dcterms:created xsi:type="dcterms:W3CDTF">2006-08-16T00:00:00Z</dcterms:created>
  <dcterms:modified xsi:type="dcterms:W3CDTF">2020-07-02T10:03:38Z</dcterms:modified>
</cp:coreProperties>
</file>