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3" r:id="rId1"/>
  </p:sldMasterIdLst>
  <p:sldIdLst>
    <p:sldId id="264" r:id="rId2"/>
    <p:sldId id="293" r:id="rId3"/>
    <p:sldId id="298" r:id="rId4"/>
    <p:sldId id="257" r:id="rId5"/>
    <p:sldId id="258" r:id="rId6"/>
    <p:sldId id="300" r:id="rId7"/>
    <p:sldId id="305" r:id="rId8"/>
    <p:sldId id="301" r:id="rId9"/>
    <p:sldId id="260" r:id="rId10"/>
    <p:sldId id="267" r:id="rId11"/>
    <p:sldId id="302" r:id="rId12"/>
    <p:sldId id="270" r:id="rId13"/>
    <p:sldId id="262" r:id="rId14"/>
    <p:sldId id="303" r:id="rId15"/>
    <p:sldId id="272" r:id="rId16"/>
    <p:sldId id="273" r:id="rId17"/>
    <p:sldId id="274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  <p:sldId id="288" r:id="rId27"/>
    <p:sldId id="287" r:id="rId28"/>
    <p:sldId id="286" r:id="rId29"/>
    <p:sldId id="285" r:id="rId30"/>
    <p:sldId id="284" r:id="rId31"/>
    <p:sldId id="306" r:id="rId32"/>
    <p:sldId id="307" r:id="rId33"/>
    <p:sldId id="292" r:id="rId3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stinska Uprava Kovin" initials="OUK" lastIdx="1" clrIdx="0">
    <p:extLst>
      <p:ext uri="{19B8F6BF-5375-455C-9EA6-DF929625EA0E}">
        <p15:presenceInfo xmlns:p15="http://schemas.microsoft.com/office/powerpoint/2012/main" userId="986af186f68b03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5627" autoAdjust="0"/>
  </p:normalViewPr>
  <p:slideViewPr>
    <p:cSldViewPr>
      <p:cViewPr varScale="1">
        <p:scale>
          <a:sx n="109" d="100"/>
          <a:sy n="109" d="100"/>
        </p:scale>
        <p:origin x="16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A96-4F77-A39C-784B1E7F925F}"/>
              </c:ext>
            </c:extLst>
          </c:dPt>
          <c:dLbls>
            <c:dLbl>
              <c:idx val="0"/>
              <c:layout>
                <c:manualLayout>
                  <c:x val="-1.7849680082421097E-2"/>
                  <c:y val="0.17691355023413352"/>
                </c:manualLayout>
              </c:layout>
              <c:tx>
                <c:rich>
                  <a:bodyPr/>
                  <a:lstStyle/>
                  <a:p>
                    <a:fld id="{502BB37D-39C3-4BCB-9295-6966D9231D66}" type="CATEGORYNAME">
                      <a:rPr lang="sr-Cyrl-RS" smtClean="0"/>
                      <a:pPr/>
                      <a:t>[CATEGORY NAME]</a:t>
                    </a:fld>
                    <a:endParaRPr lang="sr-Cyrl-RS" baseline="0" dirty="0"/>
                  </a:p>
                  <a:p>
                    <a:r>
                      <a:rPr lang="sr-Cyrl-RS" baseline="0" dirty="0"/>
                      <a:t>60,61 %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-1.1897700869427888E-2"/>
                  <c:y val="2.3296249507586565E-3"/>
                </c:manualLayout>
              </c:layout>
              <c:tx>
                <c:rich>
                  <a:bodyPr/>
                  <a:lstStyle/>
                  <a:p>
                    <a:fld id="{87B4B7DB-28BE-43AF-B056-A1E5C95EF4F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23,93 %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-0.12374970174182774"/>
                  <c:y val="4.6060252831090415E-2"/>
                </c:manualLayout>
              </c:layout>
              <c:tx>
                <c:rich>
                  <a:bodyPr/>
                  <a:lstStyle/>
                  <a:p>
                    <a:fld id="{C961D3AE-C686-4983-BAC5-D77132D1649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14,60 %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0.16150232013808344"/>
                  <c:y val="-9.1202463074261803E-2"/>
                </c:manualLayout>
              </c:layout>
              <c:tx>
                <c:rich>
                  <a:bodyPr/>
                  <a:lstStyle/>
                  <a:p>
                    <a:fld id="{158902BC-3471-417A-A9E8-6EAC1014858E}" type="CATEGORYNAME">
                      <a:rPr lang="ru-RU" dirty="0"/>
                      <a:pPr/>
                      <a:t>[CATEGORY NAME]</a:t>
                    </a:fld>
                    <a:r>
                      <a:rPr lang="ru-RU" baseline="0" dirty="0"/>
                      <a:t>
0,79 %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0.27672900262467193"/>
                  <c:y val="-4.988897113249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9.0315557146265803E-3"/>
                  <c:y val="-9.4977065690622864E-2"/>
                </c:manualLayout>
              </c:layout>
              <c:tx>
                <c:rich>
                  <a:bodyPr/>
                  <a:lstStyle/>
                  <a:p>
                    <a:fld id="{44FCD73D-7F76-46F1-8DB5-B866893958C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0,08%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96-4F77-A39C-784B1E7F925F}"/>
                </c:ext>
              </c:extLst>
            </c:dLbl>
            <c:spPr>
              <a:solidFill>
                <a:srgbClr val="E5C2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'Приходи и примања'!$C$6:$C$11</c:f>
              <c:strCache>
                <c:ptCount val="6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5">
                  <c:v>меморандумске ставке </c:v>
                </c:pt>
              </c:strCache>
            </c:strRef>
          </c:cat>
          <c:val>
            <c:numRef>
              <c:f>'Приходи и примања'!$D$6:$D$11</c:f>
              <c:numCache>
                <c:formatCode>#,##0</c:formatCode>
                <c:ptCount val="6"/>
                <c:pt idx="0">
                  <c:v>994810101</c:v>
                </c:pt>
                <c:pt idx="1">
                  <c:v>392701394</c:v>
                </c:pt>
                <c:pt idx="2">
                  <c:v>239629168</c:v>
                </c:pt>
                <c:pt idx="3">
                  <c:v>12911004</c:v>
                </c:pt>
                <c:pt idx="5">
                  <c:v>1275297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349311599208"/>
          <c:y val="2.8712044619811559E-2"/>
          <c:w val="0.8536451857991435"/>
          <c:h val="0.45382508981881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Планирана средства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Sheet1!$B$2:$B$6</c:f>
              <c:numCache>
                <c:formatCode>#,##0_ ;\-#,##0\ </c:formatCode>
                <c:ptCount val="5"/>
                <c:pt idx="0">
                  <c:v>984841200</c:v>
                </c:pt>
                <c:pt idx="1">
                  <c:v>398760686</c:v>
                </c:pt>
                <c:pt idx="2">
                  <c:v>230465121</c:v>
                </c:pt>
                <c:pt idx="3">
                  <c:v>1898000</c:v>
                </c:pt>
                <c:pt idx="4">
                  <c:v>19370000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B-48B3-AB57-9C518EF49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Извршена 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Sheet1!$C$2:$C$6</c:f>
              <c:numCache>
                <c:formatCode>#,##0_ ;\-#,##0\ </c:formatCode>
                <c:ptCount val="5"/>
                <c:pt idx="0">
                  <c:v>994810101</c:v>
                </c:pt>
                <c:pt idx="1">
                  <c:v>392701394</c:v>
                </c:pt>
                <c:pt idx="2">
                  <c:v>239629168</c:v>
                </c:pt>
                <c:pt idx="3">
                  <c:v>1275297</c:v>
                </c:pt>
                <c:pt idx="4">
                  <c:v>12911004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B-48B3-AB57-9C518EF49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4144"/>
        <c:axId val="23735680"/>
        <c:axId val="0"/>
      </c:bar3DChart>
      <c:catAx>
        <c:axId val="23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735680"/>
        <c:crosses val="autoZero"/>
        <c:auto val="1"/>
        <c:lblAlgn val="ctr"/>
        <c:lblOffset val="100"/>
        <c:noMultiLvlLbl val="0"/>
      </c:catAx>
      <c:valAx>
        <c:axId val="23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349311599208"/>
          <c:y val="2.8712044619811559E-2"/>
          <c:w val="0.8536451857991435"/>
          <c:h val="0.45382508981881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Sheet1!$B$2:$B$7</c:f>
              <c:numCache>
                <c:formatCode>#,##0_ ;\-#,##0\ </c:formatCode>
                <c:ptCount val="6"/>
                <c:pt idx="0">
                  <c:v>866434047</c:v>
                </c:pt>
                <c:pt idx="1">
                  <c:v>368336601</c:v>
                </c:pt>
                <c:pt idx="2">
                  <c:v>152176785</c:v>
                </c:pt>
                <c:pt idx="3">
                  <c:v>1541098</c:v>
                </c:pt>
                <c:pt idx="4">
                  <c:v>9227298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B-48B3-AB57-9C518EF49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Sheet1!$C$2:$C$7</c:f>
              <c:numCache>
                <c:formatCode>#,##0_ ;\-#,##0\ </c:formatCode>
                <c:ptCount val="6"/>
                <c:pt idx="0">
                  <c:v>994810101</c:v>
                </c:pt>
                <c:pt idx="1">
                  <c:v>392701394</c:v>
                </c:pt>
                <c:pt idx="2">
                  <c:v>239629168</c:v>
                </c:pt>
                <c:pt idx="3">
                  <c:v>1275297</c:v>
                </c:pt>
                <c:pt idx="4">
                  <c:v>12911004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B-48B3-AB57-9C518EF49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4144"/>
        <c:axId val="23735680"/>
        <c:axId val="0"/>
      </c:bar3DChart>
      <c:catAx>
        <c:axId val="23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735680"/>
        <c:crosses val="autoZero"/>
        <c:auto val="1"/>
        <c:lblAlgn val="ctr"/>
        <c:lblOffset val="100"/>
        <c:noMultiLvlLbl val="0"/>
      </c:catAx>
      <c:valAx>
        <c:axId val="23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3.432951562872823E-4"/>
                  <c:y val="-5.4380670389072502E-2"/>
                </c:manualLayout>
              </c:layout>
              <c:tx>
                <c:rich>
                  <a:bodyPr/>
                  <a:lstStyle/>
                  <a:p>
                    <a:fld id="{E0DED9BF-22C7-4B73-B52E-EC12C77BBB2B}" type="CATEGORYNAME">
                      <a:rPr lang="sr-Cyrl-RS" smtClean="0"/>
                      <a:pPr/>
                      <a:t>[CATEGORY NAME]</a:t>
                    </a:fld>
                    <a:endParaRPr lang="sr-Cyrl-RS" baseline="0" dirty="0"/>
                  </a:p>
                  <a:p>
                    <a:r>
                      <a:rPr lang="sr-Cyrl-RS" baseline="0" dirty="0"/>
                      <a:t>19,25 %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6.0222325150532656E-2"/>
                  <c:y val="-0.10316064297539301"/>
                </c:manualLayout>
              </c:layout>
              <c:tx>
                <c:rich>
                  <a:bodyPr/>
                  <a:lstStyle/>
                  <a:p>
                    <a:fld id="{24A373DA-20B7-486D-8F6C-B04D9F65B597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26,55 %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0.12147801837270342"/>
                  <c:y val="-0.11023645782031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1.6543504652265062E-2"/>
                  <c:y val="6.8320315388347153E-2"/>
                </c:manualLayout>
              </c:layout>
              <c:tx>
                <c:rich>
                  <a:bodyPr/>
                  <a:lstStyle/>
                  <a:p>
                    <a:fld id="{EFD58B6D-FD1D-463F-829E-F910433C74F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0,98%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5.5528523427823634E-2"/>
                  <c:y val="6.62481446948643E-2"/>
                </c:manualLayout>
              </c:layout>
              <c:tx>
                <c:rich>
                  <a:bodyPr/>
                  <a:lstStyle/>
                  <a:p>
                    <a:fld id="{A8F6B890-8AA1-464F-B31C-289E7A4570E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11,50%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1.4220651395848246E-2"/>
                  <c:y val="5.198084602649989E-2"/>
                </c:manualLayout>
              </c:layout>
              <c:tx>
                <c:rich>
                  <a:bodyPr/>
                  <a:lstStyle/>
                  <a:p>
                    <a:fld id="{4DA66472-8BBA-4B8B-82F8-F3BF1ED8EFCB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12,36%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7.4835659747077066E-2"/>
                  <c:y val="-8.0398269733992375E-2"/>
                </c:manualLayout>
              </c:layout>
              <c:tx>
                <c:rich>
                  <a:bodyPr/>
                  <a:lstStyle/>
                  <a:p>
                    <a:fld id="{05487308-433D-4C7E-B69B-FF004307488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4,51%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-5.434032748747316E-2"/>
                  <c:y val="-0.16433943119581798"/>
                </c:manualLayout>
              </c:layout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663698997852537"/>
                      <c:h val="0.15771766283547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dLbl>
              <c:idx val="8"/>
              <c:layout>
                <c:manualLayout>
                  <c:x val="5.4634581105169347E-2"/>
                  <c:y val="-0.1085154483798041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6185D996-7A77-4CAB-9614-0C866E8AA172}" type="CATEGORYNAME">
                      <a:rPr lang="sr-Cyrl-RS"/>
                      <a:pPr>
                        <a:defRPr sz="105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baseline="0" dirty="0"/>
                      <a:t>
24,85%</a:t>
                    </a:r>
                  </a:p>
                </c:rich>
              </c:tx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031883798616083"/>
                      <c:h val="0.112750683858564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F5D-4D7B-A96D-F4550BCCBF06}"/>
                </c:ext>
              </c:extLst>
            </c:dLbl>
            <c:dLbl>
              <c:idx val="9"/>
              <c:layout>
                <c:manualLayout>
                  <c:x val="-2.6515151515151585E-2"/>
                  <c:y val="-2.41145440844009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7A-4047-87BE-13D3A485262A}"/>
                </c:ext>
              </c:extLst>
            </c:dLbl>
            <c:spPr>
              <a:solidFill>
                <a:srgbClr val="E5C243">
                  <a:lumMod val="20000"/>
                  <a:lumOff val="80000"/>
                </a:srgbClr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'Расходи и издаци'!$C$6:$C$16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социјална заштита</c:v>
                </c:pt>
                <c:pt idx="6">
                  <c:v>остали расходи</c:v>
                </c:pt>
                <c:pt idx="8">
                  <c:v>капитални издаци</c:v>
                </c:pt>
              </c:strCache>
            </c:strRef>
          </c:cat>
          <c:val>
            <c:numRef>
              <c:f>'Расходи и издаци'!$D$6:$D$16</c:f>
              <c:numCache>
                <c:formatCode>#,##0</c:formatCode>
                <c:ptCount val="10"/>
                <c:pt idx="0">
                  <c:v>310511225</c:v>
                </c:pt>
                <c:pt idx="1">
                  <c:v>473138765</c:v>
                </c:pt>
                <c:pt idx="3">
                  <c:v>17146184</c:v>
                </c:pt>
                <c:pt idx="4">
                  <c:v>190977566</c:v>
                </c:pt>
                <c:pt idx="5">
                  <c:v>207826130</c:v>
                </c:pt>
                <c:pt idx="6">
                  <c:v>73287592</c:v>
                </c:pt>
                <c:pt idx="8">
                  <c:v>492262224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60000"/>
        <a:lumOff val="40000"/>
      </a:schemeClr>
    </a:solidFill>
    <a:ln w="9525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51913247686144"/>
          <c:y val="1.8502497779553529E-2"/>
          <c:w val="0.88148086752313859"/>
          <c:h val="0.469798469196847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Планирана средства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СУБВЕНЦИЈЕ</c:v>
                </c:pt>
                <c:pt idx="3">
                  <c:v>ДОНАЦИЈЕ И ТРАНСФЕРИ</c:v>
                </c:pt>
                <c:pt idx="4">
                  <c:v>СОЦИЈАЛНА ЗАШТИТА</c:v>
                </c:pt>
                <c:pt idx="5">
                  <c:v>ОСТАЛИ РАСХОДИ</c:v>
                </c:pt>
                <c:pt idx="6">
                  <c:v>АДМИНИСТРАТИВНИ ТРАНСФЕРИ БУЏЕТА</c:v>
                </c:pt>
                <c:pt idx="7">
                  <c:v>КАПИТАЛНИ ИЗДАЦИ</c:v>
                </c:pt>
              </c:strCache>
            </c:strRef>
          </c:cat>
          <c:val>
            <c:numRef>
              <c:f>Sheet1!$B$2:$B$10</c:f>
              <c:numCache>
                <c:formatCode>#,##0_ ;\-#,##0\ </c:formatCode>
                <c:ptCount val="9"/>
                <c:pt idx="0">
                  <c:v>310511225</c:v>
                </c:pt>
                <c:pt idx="1">
                  <c:v>473138765</c:v>
                </c:pt>
                <c:pt idx="2">
                  <c:v>17146184</c:v>
                </c:pt>
                <c:pt idx="3">
                  <c:v>190977566</c:v>
                </c:pt>
                <c:pt idx="4">
                  <c:v>207826130</c:v>
                </c:pt>
                <c:pt idx="5">
                  <c:v>73287592</c:v>
                </c:pt>
                <c:pt idx="6">
                  <c:v>3818482</c:v>
                </c:pt>
                <c:pt idx="7">
                  <c:v>492262224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B-48B3-AB57-9C518EF49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Извршена 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8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СУБВЕНЦИЈЕ</c:v>
                </c:pt>
                <c:pt idx="3">
                  <c:v>ДОНАЦИЈЕ И ТРАНСФЕРИ</c:v>
                </c:pt>
                <c:pt idx="4">
                  <c:v>СОЦИЈАЛНА ЗАШТИТА</c:v>
                </c:pt>
                <c:pt idx="5">
                  <c:v>ОСТАЛИ РАСХОДИ</c:v>
                </c:pt>
                <c:pt idx="6">
                  <c:v>АДМИНИСТРАТИВНИ ТРАНСФЕРИ БУЏЕТА</c:v>
                </c:pt>
                <c:pt idx="7">
                  <c:v>КАПИТАЛНИ ИЗДАЦИ</c:v>
                </c:pt>
              </c:strCache>
            </c:strRef>
          </c:cat>
          <c:val>
            <c:numRef>
              <c:f>Sheet1!$C$2:$C$10</c:f>
              <c:numCache>
                <c:formatCode>#,##0_ ;\-#,##0\ </c:formatCode>
                <c:ptCount val="9"/>
                <c:pt idx="0">
                  <c:v>302954411</c:v>
                </c:pt>
                <c:pt idx="1">
                  <c:v>417838996</c:v>
                </c:pt>
                <c:pt idx="2">
                  <c:v>15356251</c:v>
                </c:pt>
                <c:pt idx="3">
                  <c:v>180963587</c:v>
                </c:pt>
                <c:pt idx="4">
                  <c:v>194514661</c:v>
                </c:pt>
                <c:pt idx="5">
                  <c:v>71044718</c:v>
                </c:pt>
                <c:pt idx="7">
                  <c:v>391104717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B-48B3-AB57-9C518EF49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4144"/>
        <c:axId val="23735680"/>
        <c:axId val="0"/>
      </c:bar3DChart>
      <c:catAx>
        <c:axId val="23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680"/>
        <c:crosses val="autoZero"/>
        <c:auto val="1"/>
        <c:lblAlgn val="ctr"/>
        <c:lblOffset val="100"/>
        <c:noMultiLvlLbl val="0"/>
      </c:catAx>
      <c:valAx>
        <c:axId val="23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92523364485981"/>
          <c:y val="0"/>
          <c:w val="0.66666666666666663"/>
          <c:h val="1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 baseline="0">
          <a:solidFill>
            <a:schemeClr val="tx1"/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57916218622449E-2"/>
          <c:y val="9.001708745131061E-2"/>
          <c:w val="0.84269474024997981"/>
          <c:h val="0.819965825097378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27-4C6B-AA17-4D34AE13AF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27-4C6B-AA17-4D34AE13AF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27-4C6B-AA17-4D34AE13AF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927-4C6B-AA17-4D34AE13AF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927-4C6B-AA17-4D34AE13AF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927-4C6B-AA17-4D34AE13AF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927-4C6B-AA17-4D34AE13AF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927-4C6B-AA17-4D34AE13AF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927-4C6B-AA17-4D34AE13AF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927-4C6B-AA17-4D34AE13AFC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927-4C6B-AA17-4D34AE13AFC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927-4C6B-AA17-4D34AE13AFC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3927-4C6B-AA17-4D34AE13AFC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3927-4C6B-AA17-4D34AE13AFC8}"/>
              </c:ext>
            </c:extLst>
          </c:dPt>
          <c:dLbls>
            <c:dLbl>
              <c:idx val="0"/>
              <c:layout>
                <c:manualLayout>
                  <c:x val="-8.3888505241076789E-3"/>
                  <c:y val="-0.11457646823517623"/>
                </c:manualLayout>
              </c:layout>
              <c:tx>
                <c:rich>
                  <a:bodyPr/>
                  <a:lstStyle/>
                  <a:p>
                    <a:fld id="{502BB37D-39C3-4BCB-9295-6966D9231D66}" type="CATEGORYNAME">
                      <a:rPr lang="sr-Cyrl-RS" smtClean="0"/>
                      <a:pPr/>
                      <a:t>[CATEGORY NAME]</a:t>
                    </a:fld>
                    <a:endParaRPr lang="sr-Cyrl-RS" baseline="0" dirty="0"/>
                  </a:p>
                  <a:p>
                    <a:r>
                      <a:rPr lang="sr-Cyrl-RS" baseline="0" dirty="0"/>
                      <a:t>60,97 %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27-4C6B-AA17-4D34AE13AFC8}"/>
                </c:ext>
              </c:extLst>
            </c:dLbl>
            <c:dLbl>
              <c:idx val="1"/>
              <c:layout>
                <c:manualLayout>
                  <c:x val="2.7837783275488182E-2"/>
                  <c:y val="-3.9311806259142733E-2"/>
                </c:manualLayout>
              </c:layout>
              <c:tx>
                <c:rich>
                  <a:bodyPr/>
                  <a:lstStyle/>
                  <a:p>
                    <a:fld id="{87B4B7DB-28BE-43AF-B056-A1E5C95EF4F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1.67 %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27-4C6B-AA17-4D34AE13AFC8}"/>
                </c:ext>
              </c:extLst>
            </c:dLbl>
            <c:dLbl>
              <c:idx val="2"/>
              <c:layout>
                <c:manualLayout>
                  <c:x val="-6.4354499518391632E-3"/>
                  <c:y val="-1.3427605036880069E-2"/>
                </c:manualLayout>
              </c:layout>
              <c:tx>
                <c:rich>
                  <a:bodyPr/>
                  <a:lstStyle/>
                  <a:p>
                    <a:fld id="{C961D3AE-C686-4983-BAC5-D77132D1649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0.72 %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27-4C6B-AA17-4D34AE13AFC8}"/>
                </c:ext>
              </c:extLst>
            </c:dLbl>
            <c:dLbl>
              <c:idx val="3"/>
              <c:layout>
                <c:manualLayout>
                  <c:x val="1.2576943734882228E-2"/>
                  <c:y val="-7.9304911300004374E-2"/>
                </c:manualLayout>
              </c:layout>
              <c:tx>
                <c:rich>
                  <a:bodyPr/>
                  <a:lstStyle/>
                  <a:p>
                    <a:fld id="{158902BC-3471-417A-A9E8-6EAC1014858E}" type="CATEGORYNAME">
                      <a:rPr lang="sr-Cyrl-RS" dirty="0"/>
                      <a:pPr/>
                      <a:t>[CATEGORY NAME]</a:t>
                    </a:fld>
                    <a:r>
                      <a:rPr lang="sr-Cyrl-RS" baseline="0" dirty="0"/>
                      <a:t>
0,16 %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27-4C6B-AA17-4D34AE13AFC8}"/>
                </c:ext>
              </c:extLst>
            </c:dLbl>
            <c:dLbl>
              <c:idx val="4"/>
              <c:layout>
                <c:manualLayout>
                  <c:x val="0.27672900262467193"/>
                  <c:y val="-4.988897113249445E-2"/>
                </c:manualLayout>
              </c:layout>
              <c:tx>
                <c:rich>
                  <a:bodyPr/>
                  <a:lstStyle/>
                  <a:p>
                    <a:fld id="{E6094B96-B3E2-4868-8EA8-BE7D03A92D5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0.31%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27-4C6B-AA17-4D34AE13AFC8}"/>
                </c:ext>
              </c:extLst>
            </c:dLbl>
            <c:dLbl>
              <c:idx val="5"/>
              <c:layout>
                <c:manualLayout>
                  <c:x val="2.4168918269606824E-2"/>
                  <c:y val="9.1264527074657927E-3"/>
                </c:manualLayout>
              </c:layout>
              <c:tx>
                <c:rich>
                  <a:bodyPr/>
                  <a:lstStyle/>
                  <a:p>
                    <a:fld id="{44FCD73D-7F76-46F1-8DB5-B866893958C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1.60%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27-4C6B-AA17-4D34AE13AF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968A2B4-B688-49B4-99C5-1EC0DD3D85DE}" type="CATEGORYNAME">
                      <a:rPr lang="sr-Cyrl-RS"/>
                      <a:pPr/>
                      <a:t>[CATEGORY NAME]</a:t>
                    </a:fld>
                    <a:r>
                      <a:rPr lang="sr-Cyrl-RS" baseline="0"/>
                      <a:t>
7.68%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927-4C6B-AA17-4D34AE13AF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B017D6A-D4BA-4515-A2C9-1C2A7CE50D8E}" type="CATEGORYNAME">
                      <a:rPr lang="sr-Cyrl-RS"/>
                      <a:pPr/>
                      <a:t>[CATEGORY NAME]</a:t>
                    </a:fld>
                    <a:r>
                      <a:rPr lang="sr-Cyrl-RS" baseline="0"/>
                      <a:t>
1.65%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927-4C6B-AA17-4D34AE13AFC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18A3399-1588-422D-BE76-BFE4DF4018B1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
4.75%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927-4C6B-AA17-4D34AE13AFC8}"/>
                </c:ext>
              </c:extLst>
            </c:dLbl>
            <c:dLbl>
              <c:idx val="9"/>
              <c:layout>
                <c:manualLayout>
                  <c:x val="-4.921568233067164E-2"/>
                  <c:y val="-2.9362595689807404E-2"/>
                </c:manualLayout>
              </c:layout>
              <c:tx>
                <c:rich>
                  <a:bodyPr/>
                  <a:lstStyle/>
                  <a:p>
                    <a:fld id="{71567C31-4443-4CDC-8635-1AA6FC808D5F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6.58%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927-4C6B-AA17-4D34AE13AFC8}"/>
                </c:ext>
              </c:extLst>
            </c:dLbl>
            <c:dLbl>
              <c:idx val="10"/>
              <c:layout>
                <c:manualLayout>
                  <c:x val="-2.8272161993240348E-2"/>
                  <c:y val="6.84015545509775E-3"/>
                </c:manualLayout>
              </c:layout>
              <c:tx>
                <c:rich>
                  <a:bodyPr/>
                  <a:lstStyle/>
                  <a:p>
                    <a:fld id="{6EB35141-D3EB-4E00-949F-5C41455BF1EE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7.51%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927-4C6B-AA17-4D34AE13AFC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49B5BB5-E075-49C6-803F-870B3F893681}" type="CATEGORYNAME">
                      <a:rPr lang="sr-Cyrl-RS"/>
                      <a:pPr/>
                      <a:t>[CATEGORY NAME]</a:t>
                    </a:fld>
                    <a:r>
                      <a:rPr lang="sr-Cyrl-RS" baseline="0"/>
                      <a:t>
1.73%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3927-4C6B-AA17-4D34AE13AFC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50AF684-AAB7-444E-B07D-F3E58BD656CB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1.08%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3927-4C6B-AA17-4D34AE13AFC8}"/>
                </c:ext>
              </c:extLst>
            </c:dLbl>
            <c:dLbl>
              <c:idx val="13"/>
              <c:layout>
                <c:manualLayout>
                  <c:x val="8.4005312963496837E-2"/>
                  <c:y val="-4.0447226160749042E-2"/>
                </c:manualLayout>
              </c:layout>
              <c:tx>
                <c:rich>
                  <a:bodyPr/>
                  <a:lstStyle/>
                  <a:p>
                    <a:fld id="{6CD101DD-498A-4F84-885D-E9801DE2D38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2.53%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3927-4C6B-AA17-4D34AE13AFC8}"/>
                </c:ext>
              </c:extLst>
            </c:dLbl>
            <c:spPr>
              <a:solidFill>
                <a:srgbClr val="E5C2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'Приходи и примања'!$C$6:$C$19</c:f>
              <c:strCache>
                <c:ptCount val="14"/>
                <c:pt idx="0">
                  <c:v>Општинска управа Ковин</c:v>
                </c:pt>
                <c:pt idx="1">
                  <c:v>Скупштина општине</c:v>
                </c:pt>
                <c:pt idx="2">
                  <c:v>Председник општине</c:v>
                </c:pt>
                <c:pt idx="3">
                  <c:v>Општинско веће</c:v>
                </c:pt>
                <c:pt idx="4">
                  <c:v>Општинско јавно правобранилаштво</c:v>
                </c:pt>
                <c:pt idx="5">
                  <c:v>Месне заједнице</c:v>
                </c:pt>
                <c:pt idx="6">
                  <c:v>Основне школе</c:v>
                </c:pt>
                <c:pt idx="7">
                  <c:v>Средње школе</c:v>
                </c:pt>
                <c:pt idx="8">
                  <c:v>Установе културе 
(Библиотека и Центар за културу)</c:v>
                </c:pt>
                <c:pt idx="9">
                  <c:v>Центар за социјални рад Ковин</c:v>
                </c:pt>
                <c:pt idx="10">
                  <c:v>ПУ "Наша радост" Ковин</c:v>
                </c:pt>
                <c:pt idx="11">
                  <c:v>Установа за спорт</c:v>
                </c:pt>
                <c:pt idx="12">
                  <c:v>Туристичка организација општине Ковин</c:v>
                </c:pt>
                <c:pt idx="13">
                  <c:v>Установа социјалне заштите "Ласта" Ковин</c:v>
                </c:pt>
              </c:strCache>
            </c:strRef>
          </c:cat>
          <c:val>
            <c:numRef>
              <c:f>'Приходи и примања'!$D$6:$D$19</c:f>
              <c:numCache>
                <c:formatCode>0.00%</c:formatCode>
                <c:ptCount val="14"/>
                <c:pt idx="0">
                  <c:v>0.92510000000000003</c:v>
                </c:pt>
                <c:pt idx="1">
                  <c:v>0.9909</c:v>
                </c:pt>
                <c:pt idx="2">
                  <c:v>0.98040000000000005</c:v>
                </c:pt>
                <c:pt idx="3">
                  <c:v>0.96409999999999996</c:v>
                </c:pt>
                <c:pt idx="4">
                  <c:v>0.95209999999999995</c:v>
                </c:pt>
                <c:pt idx="5">
                  <c:v>0.76419999999999999</c:v>
                </c:pt>
                <c:pt idx="6">
                  <c:v>0.95530000000000004</c:v>
                </c:pt>
                <c:pt idx="7">
                  <c:v>0.90290000000000004</c:v>
                </c:pt>
                <c:pt idx="8">
                  <c:v>0.9748</c:v>
                </c:pt>
                <c:pt idx="9">
                  <c:v>0.98060000000000003</c:v>
                </c:pt>
                <c:pt idx="10">
                  <c:v>0.91049999999999998</c:v>
                </c:pt>
                <c:pt idx="11">
                  <c:v>0.99199999999999999</c:v>
                </c:pt>
                <c:pt idx="12">
                  <c:v>0.81369999999999998</c:v>
                </c:pt>
                <c:pt idx="13">
                  <c:v>0.95450000000000002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927-4C6B-AA17-4D34AE13A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4C-42D9-A01B-525D87BD89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4C-42D9-A01B-525D87BD89FB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4C-42D9-A01B-525D87BD8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4C-42D9-A01B-525D87BD89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4C-42D9-A01B-525D87BD89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4C-42D9-A01B-525D87BD89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64C-42D9-A01B-525D87BD89F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64C-42D9-A01B-525D87BD89FB}"/>
              </c:ext>
            </c:extLst>
          </c:dPt>
          <c:dLbls>
            <c:dLbl>
              <c:idx val="0"/>
              <c:layout>
                <c:manualLayout>
                  <c:x val="6.2997884193047179E-2"/>
                  <c:y val="-0.15929436705027256"/>
                </c:manualLayout>
              </c:layout>
              <c:tx>
                <c:rich>
                  <a:bodyPr/>
                  <a:lstStyle/>
                  <a:p>
                    <a:fld id="{E0DED9BF-22C7-4B73-B52E-EC12C77BBB2B}" type="CATEGORYNAME">
                      <a:rPr lang="ru-RU" smtClean="0"/>
                      <a:pPr/>
                      <a:t>[CATEGORY NAME]</a:t>
                    </a:fld>
                    <a:endParaRPr lang="ru-RU" baseline="0" dirty="0"/>
                  </a:p>
                  <a:p>
                    <a:r>
                      <a:rPr lang="ru-RU" baseline="0" dirty="0"/>
                      <a:t>77,25%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4C-42D9-A01B-525D87BD89FB}"/>
                </c:ext>
              </c:extLst>
            </c:dLbl>
            <c:dLbl>
              <c:idx val="1"/>
              <c:layout>
                <c:manualLayout>
                  <c:x val="-3.0686739441660702E-2"/>
                  <c:y val="-3.3831328732740362E-2"/>
                </c:manualLayout>
              </c:layout>
              <c:tx>
                <c:rich>
                  <a:bodyPr/>
                  <a:lstStyle/>
                  <a:p>
                    <a:fld id="{24A373DA-20B7-486D-8F6C-B04D9F65B597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85.97 %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4C-42D9-A01B-525D87BD89FB}"/>
                </c:ext>
              </c:extLst>
            </c:dLbl>
            <c:dLbl>
              <c:idx val="2"/>
              <c:layout>
                <c:manualLayout>
                  <c:x val="0.13094771534240038"/>
                  <c:y val="-7.1050323683164315E-2"/>
                </c:manualLayout>
              </c:layout>
              <c:tx>
                <c:rich>
                  <a:bodyPr/>
                  <a:lstStyle/>
                  <a:p>
                    <a:fld id="{B3ECA264-DC97-4EE3-AEA2-F3B8FE5FB51E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94,99%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4C-42D9-A01B-525D87BD89FB}"/>
                </c:ext>
              </c:extLst>
            </c:dLbl>
            <c:dLbl>
              <c:idx val="3"/>
              <c:layout>
                <c:manualLayout>
                  <c:x val="5.7320150322118825E-2"/>
                  <c:y val="-1.3066237858172833E-2"/>
                </c:manualLayout>
              </c:layout>
              <c:tx>
                <c:rich>
                  <a:bodyPr/>
                  <a:lstStyle/>
                  <a:p>
                    <a:fld id="{EFD58B6D-FD1D-463F-829E-F910433C74F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93,40%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4C-42D9-A01B-525D87BD89FB}"/>
                </c:ext>
              </c:extLst>
            </c:dLbl>
            <c:dLbl>
              <c:idx val="4"/>
              <c:layout>
                <c:manualLayout>
                  <c:x val="4.1062395609639701E-2"/>
                  <c:y val="-2.7195794195657666E-2"/>
                </c:manualLayout>
              </c:layout>
              <c:tx>
                <c:rich>
                  <a:bodyPr/>
                  <a:lstStyle/>
                  <a:p>
                    <a:fld id="{A8F6B890-8AA1-464F-B31C-289E7A4570E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75.26%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4C-42D9-A01B-525D87BD89FB}"/>
                </c:ext>
              </c:extLst>
            </c:dLbl>
            <c:dLbl>
              <c:idx val="5"/>
              <c:layout>
                <c:manualLayout>
                  <c:x val="6.1536924361727509E-2"/>
                  <c:y val="2.7866301942098985E-2"/>
                </c:manualLayout>
              </c:layout>
              <c:tx>
                <c:rich>
                  <a:bodyPr/>
                  <a:lstStyle/>
                  <a:p>
                    <a:fld id="{4DA66472-8BBA-4B8B-82F8-F3BF1ED8EFCB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94,79%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64C-42D9-A01B-525D87BD89FB}"/>
                </c:ext>
              </c:extLst>
            </c:dLbl>
            <c:dLbl>
              <c:idx val="6"/>
              <c:layout>
                <c:manualLayout>
                  <c:x val="7.4785552374135048E-2"/>
                  <c:y val="0.142661263046716"/>
                </c:manualLayout>
              </c:layout>
              <c:tx>
                <c:rich>
                  <a:bodyPr/>
                  <a:lstStyle/>
                  <a:p>
                    <a:fld id="{05487308-433D-4C7E-B69B-FF004307488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91.90%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64C-42D9-A01B-525D87BD89FB}"/>
                </c:ext>
              </c:extLst>
            </c:dLbl>
            <c:dLbl>
              <c:idx val="7"/>
              <c:layout>
                <c:manualLayout>
                  <c:x val="-6.570396385110952E-2"/>
                  <c:y val="-5.582398281601386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370DB656-6B88-4D24-88AD-F1B88CF1784E}" type="CATEGORYNAME">
                      <a:rPr lang="sr-Cyrl-RS" smtClean="0"/>
                      <a:pPr>
                        <a:defRPr sz="105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sr-Cyrl-RS" baseline="0" dirty="0"/>
                  </a:p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r>
                      <a:rPr lang="sr-Cyrl-RS" baseline="0" dirty="0"/>
                      <a:t>93.57%</a:t>
                    </a:r>
                  </a:p>
                </c:rich>
              </c:tx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663698997852537"/>
                      <c:h val="0.15771766283547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64C-42D9-A01B-525D87BD89FB}"/>
                </c:ext>
              </c:extLst>
            </c:dLbl>
            <c:dLbl>
              <c:idx val="8"/>
              <c:layout>
                <c:manualLayout>
                  <c:x val="3.4982701026007416E-3"/>
                  <c:y val="8.13865862848529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6185D996-7A77-4CAB-9614-0C866E8AA172}" type="CATEGORYNAME">
                      <a:rPr lang="sr-Cyrl-RS"/>
                      <a:pPr>
                        <a:defRPr sz="105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baseline="0" dirty="0"/>
                      <a:t>
92.83%</a:t>
                    </a:r>
                  </a:p>
                </c:rich>
              </c:tx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68247434979718"/>
                      <c:h val="0.15495113600626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64C-42D9-A01B-525D87BD89FB}"/>
                </c:ext>
              </c:extLst>
            </c:dLbl>
            <c:dLbl>
              <c:idx val="9"/>
              <c:layout>
                <c:manualLayout>
                  <c:x val="5.6818181818181851E-2"/>
                  <c:y val="3.6171816126601357E-2"/>
                </c:manualLayout>
              </c:layout>
              <c:tx>
                <c:rich>
                  <a:bodyPr/>
                  <a:lstStyle/>
                  <a:p>
                    <a:fld id="{9AF9229F-BD61-486E-A989-DE0BEAEF79E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97.23%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64C-42D9-A01B-525D87BD89FB}"/>
                </c:ext>
              </c:extLst>
            </c:dLbl>
            <c:dLbl>
              <c:idx val="10"/>
              <c:layout>
                <c:manualLayout>
                  <c:x val="-4.7348484848484869E-2"/>
                  <c:y val="0.10851544837980417"/>
                </c:manualLayout>
              </c:layout>
              <c:tx>
                <c:rich>
                  <a:bodyPr/>
                  <a:lstStyle/>
                  <a:p>
                    <a:fld id="{15473A1B-8078-4AD3-A0DD-AF78F543682A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98.55%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64C-42D9-A01B-525D87BD89FB}"/>
                </c:ext>
              </c:extLst>
            </c:dLbl>
            <c:dLbl>
              <c:idx val="11"/>
              <c:layout>
                <c:manualLayout>
                  <c:x val="-5.7127457282125441E-2"/>
                  <c:y val="2.1100141328487691E-2"/>
                </c:manualLayout>
              </c:layout>
              <c:tx>
                <c:rich>
                  <a:bodyPr/>
                  <a:lstStyle/>
                  <a:p>
                    <a:fld id="{FEDF8447-73EF-416B-A560-BE8756E5DB18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97.61%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64C-42D9-A01B-525D87BD89FB}"/>
                </c:ext>
              </c:extLst>
            </c:dLbl>
            <c:dLbl>
              <c:idx val="12"/>
              <c:layout>
                <c:manualLayout>
                  <c:x val="-0.10173161390540468"/>
                  <c:y val="2.9281445588532202E-2"/>
                </c:manualLayout>
              </c:layout>
              <c:tx>
                <c:rich>
                  <a:bodyPr/>
                  <a:lstStyle/>
                  <a:p>
                    <a:fld id="{6EE19D4C-CBFA-42E8-8A4C-7ED28E40B20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95.88%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64C-42D9-A01B-525D87BD89FB}"/>
                </c:ext>
              </c:extLst>
            </c:dLbl>
            <c:dLbl>
              <c:idx val="13"/>
              <c:layout>
                <c:manualLayout>
                  <c:x val="-0.13446969696969699"/>
                  <c:y val="-1.2057272042200508E-2"/>
                </c:manualLayout>
              </c:layout>
              <c:tx>
                <c:rich>
                  <a:bodyPr/>
                  <a:lstStyle/>
                  <a:p>
                    <a:fld id="{5E3428C3-41E4-4C11-A1CE-D5580CD3342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77.53%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64C-42D9-A01B-525D87BD89FB}"/>
                </c:ext>
              </c:extLst>
            </c:dLbl>
            <c:dLbl>
              <c:idx val="14"/>
              <c:layout>
                <c:manualLayout>
                  <c:x val="-3.0303030303030304E-2"/>
                  <c:y val="-5.425772418990206E-2"/>
                </c:manualLayout>
              </c:layout>
              <c:tx>
                <c:rich>
                  <a:bodyPr/>
                  <a:lstStyle/>
                  <a:p>
                    <a:fld id="{5BEA19B3-126F-4BFC-B086-873D60A6E7D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91.31%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64C-42D9-A01B-525D87BD89FB}"/>
                </c:ext>
              </c:extLst>
            </c:dLbl>
            <c:dLbl>
              <c:idx val="15"/>
              <c:layout>
                <c:manualLayout>
                  <c:x val="-0.10606060606060606"/>
                  <c:y val="-0.14468726450640543"/>
                </c:manualLayout>
              </c:layout>
              <c:tx>
                <c:rich>
                  <a:bodyPr/>
                  <a:lstStyle/>
                  <a:p>
                    <a:fld id="{9EF1CCC2-AC6D-495F-8842-744FF76CD7D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92.33%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64C-42D9-A01B-525D87BD89FB}"/>
                </c:ext>
              </c:extLst>
            </c:dLbl>
            <c:dLbl>
              <c:idx val="16"/>
              <c:layout>
                <c:manualLayout>
                  <c:x val="2.7404119127966083E-2"/>
                  <c:y val="-9.947244094488189E-2"/>
                </c:manualLayout>
              </c:layout>
              <c:tx>
                <c:rich>
                  <a:bodyPr/>
                  <a:lstStyle/>
                  <a:p>
                    <a:fld id="{278BF1E4-7867-4368-94E8-7853F961C29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18.31%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464C-42D9-A01B-525D87BD89FB}"/>
                </c:ext>
              </c:extLst>
            </c:dLbl>
            <c:spPr>
              <a:solidFill>
                <a:srgbClr val="E5C243">
                  <a:lumMod val="20000"/>
                  <a:lumOff val="80000"/>
                </a:srgbClr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'Расходи и издаци'!$C$6:$C$22</c:f>
              <c:strCache>
                <c:ptCount val="17"/>
                <c:pt idx="0">
                  <c:v>Становање, урбанизам и росторно планирање</c:v>
                </c:pt>
                <c:pt idx="1">
                  <c:v>Комунална делатност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дечија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'Расходи и издаци'!$D$6:$D$22</c:f>
              <c:numCache>
                <c:formatCode>0.00%</c:formatCode>
                <c:ptCount val="17"/>
                <c:pt idx="0">
                  <c:v>0.77249999999999996</c:v>
                </c:pt>
                <c:pt idx="1">
                  <c:v>0.85970000000000002</c:v>
                </c:pt>
                <c:pt idx="2">
                  <c:v>0.94989999999999997</c:v>
                </c:pt>
                <c:pt idx="3">
                  <c:v>0.9304</c:v>
                </c:pt>
                <c:pt idx="4">
                  <c:v>0.75260000000000005</c:v>
                </c:pt>
                <c:pt idx="5">
                  <c:v>0.94789999999999996</c:v>
                </c:pt>
                <c:pt idx="6">
                  <c:v>0.91900000000000004</c:v>
                </c:pt>
                <c:pt idx="7">
                  <c:v>0.93569999999999998</c:v>
                </c:pt>
                <c:pt idx="8">
                  <c:v>0.92830000000000001</c:v>
                </c:pt>
                <c:pt idx="9">
                  <c:v>0.97230000000000005</c:v>
                </c:pt>
                <c:pt idx="10">
                  <c:v>0.98550000000000004</c:v>
                </c:pt>
                <c:pt idx="11">
                  <c:v>0.97609999999999997</c:v>
                </c:pt>
                <c:pt idx="12">
                  <c:v>0.95879999999999999</c:v>
                </c:pt>
                <c:pt idx="13">
                  <c:v>0.77529999999999999</c:v>
                </c:pt>
                <c:pt idx="14">
                  <c:v>0.91310000000000002</c:v>
                </c:pt>
                <c:pt idx="15">
                  <c:v>0.92330000000000001</c:v>
                </c:pt>
                <c:pt idx="16">
                  <c:v>0.18310000000000001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64C-42D9-A01B-525D87BD8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60000"/>
        <a:lumOff val="40000"/>
      </a:schemeClr>
    </a:solidFill>
    <a:ln w="9525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 custT="1"/>
      <dgm:spPr/>
      <dgm:t>
        <a:bodyPr/>
        <a:lstStyle/>
        <a:p>
          <a:pPr algn="ctr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остварени  приходи и примања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1.641.326.963 </a:t>
          </a:r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pPr algn="ctr"/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pPr algn="ctr"/>
          <a:endParaRPr lang="sr-Latn-RS"/>
        </a:p>
      </dgm:t>
    </dgm:pt>
    <dgm:pt modelId="{75D710BC-0A2E-41BA-9079-C991342DE102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Приходи од пореза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994.810.101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pPr algn="ctr"/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pPr algn="ctr"/>
          <a:endParaRPr lang="sr-Latn-RS"/>
        </a:p>
      </dgm:t>
    </dgm:pt>
    <dgm:pt modelId="{5BAC4697-C10A-479C-A467-68E8955B6DA2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392.701.394 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pPr algn="ctr"/>
          <a:endParaRPr lang="sr-Latn-RS"/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pPr algn="ctr"/>
          <a:endParaRPr lang="sr-Latn-RS"/>
        </a:p>
      </dgm:t>
    </dgm:pt>
    <dgm:pt modelId="{997E45C4-D504-4BFF-B09B-E46031442DD7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  239.629.168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pPr algn="ctr"/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pPr algn="ctr"/>
          <a:endParaRPr lang="sr-Latn-RS"/>
        </a:p>
      </dgm:t>
    </dgm:pt>
    <dgm:pt modelId="{A1B2CE3F-5ED6-43A9-8DB8-B8005700C423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продаје нефинансијеске имовине 12.911.004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C92A6-D92C-474B-91DC-A76590C668FC}" type="parTrans" cxnId="{EC699C48-3FEA-4BE1-B6D6-55CA3C1CBC8E}">
      <dgm:prSet/>
      <dgm:spPr/>
      <dgm:t>
        <a:bodyPr/>
        <a:lstStyle/>
        <a:p>
          <a:pPr algn="ctr"/>
          <a:endParaRPr lang="sr-Latn-RS"/>
        </a:p>
      </dgm:t>
    </dgm:pt>
    <dgm:pt modelId="{F9182901-88ED-4E31-9599-5940724B934D}" type="sibTrans" cxnId="{EC699C48-3FEA-4BE1-B6D6-55CA3C1CBC8E}">
      <dgm:prSet/>
      <dgm:spPr/>
      <dgm:t>
        <a:bodyPr/>
        <a:lstStyle/>
        <a:p>
          <a:pPr algn="ctr"/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pPr algn="ctr"/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pPr algn="ctr"/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pPr algn="ctr"/>
          <a:endParaRPr lang="sr-Latn-RS"/>
        </a:p>
      </dgm:t>
    </dgm:pt>
    <dgm:pt modelId="{CB54EAD0-7B79-4F2A-B6F1-C248D89D873C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 1.275.297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31D12-F47E-4716-9372-1BA146C52E22}" type="parTrans" cxnId="{4EEDB805-4310-43A9-8920-A74261D961DD}">
      <dgm:prSet/>
      <dgm:spPr/>
      <dgm:t>
        <a:bodyPr/>
        <a:lstStyle/>
        <a:p>
          <a:pPr algn="ctr"/>
          <a:endParaRPr lang="sr-Latn-RS"/>
        </a:p>
      </dgm:t>
    </dgm:pt>
    <dgm:pt modelId="{4B8E9549-DB7D-4E19-A0AF-C526121D5CC1}" type="sibTrans" cxnId="{4EEDB805-4310-43A9-8920-A74261D961DD}">
      <dgm:prSet/>
      <dgm:spPr/>
      <dgm:t>
        <a:bodyPr/>
        <a:lstStyle/>
        <a:p>
          <a:pPr algn="ctr"/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</dgm:pt>
    <dgm:pt modelId="{6240F709-AB07-42B9-B8EB-1B2E8746EE72}" type="pres">
      <dgm:prSet presAssocID="{0F7D09EA-D198-4367-BBE2-E9E89FB19D0B}" presName="centerShape" presStyleLbl="vennNode1" presStyleIdx="0" presStyleCnt="6"/>
      <dgm:spPr/>
    </dgm:pt>
    <dgm:pt modelId="{1E48DC28-EBDC-4BE0-9094-D51E4D1A8576}" type="pres">
      <dgm:prSet presAssocID="{75D710BC-0A2E-41BA-9079-C991342DE102}" presName="node" presStyleLbl="vennNode1" presStyleIdx="1" presStyleCnt="6">
        <dgm:presLayoutVars>
          <dgm:bulletEnabled val="1"/>
        </dgm:presLayoutVars>
      </dgm:prSet>
      <dgm:spPr/>
    </dgm:pt>
    <dgm:pt modelId="{EB89CB60-213E-431F-B611-84321B4647B1}" type="pres">
      <dgm:prSet presAssocID="{5BAC4697-C10A-479C-A467-68E8955B6DA2}" presName="node" presStyleLbl="vennNode1" presStyleIdx="2" presStyleCnt="6">
        <dgm:presLayoutVars>
          <dgm:bulletEnabled val="1"/>
        </dgm:presLayoutVars>
      </dgm:prSet>
      <dgm:spPr/>
    </dgm:pt>
    <dgm:pt modelId="{5E756D5E-9AFF-4693-AE03-CDC062CA5968}" type="pres">
      <dgm:prSet presAssocID="{997E45C4-D504-4BFF-B09B-E46031442DD7}" presName="node" presStyleLbl="vennNode1" presStyleIdx="3" presStyleCnt="6" custRadScaleRad="99019" custRadScaleInc="-2721">
        <dgm:presLayoutVars>
          <dgm:bulletEnabled val="1"/>
        </dgm:presLayoutVars>
      </dgm:prSet>
      <dgm:spPr/>
    </dgm:pt>
    <dgm:pt modelId="{6E2D8596-3A8B-4B87-841E-D772DEAFF40C}" type="pres">
      <dgm:prSet presAssocID="{A1B2CE3F-5ED6-43A9-8DB8-B8005700C423}" presName="node" presStyleLbl="vennNode1" presStyleIdx="4" presStyleCnt="6" custScaleX="107843">
        <dgm:presLayoutVars>
          <dgm:bulletEnabled val="1"/>
        </dgm:presLayoutVars>
      </dgm:prSet>
      <dgm:spPr/>
    </dgm:pt>
    <dgm:pt modelId="{4EA1A295-1EDC-4064-B557-66F8000DB0EC}" type="pres">
      <dgm:prSet presAssocID="{CB54EAD0-7B79-4F2A-B6F1-C248D89D873C}" presName="node" presStyleLbl="vennNode1" presStyleIdx="5" presStyleCnt="6" custScaleX="109117" custScaleY="120271">
        <dgm:presLayoutVars>
          <dgm:bulletEnabled val="1"/>
        </dgm:presLayoutVars>
      </dgm:prSet>
      <dgm:spPr/>
    </dgm:pt>
  </dgm:ptLst>
  <dgm:cxnLst>
    <dgm:cxn modelId="{4EEDB805-4310-43A9-8920-A74261D961DD}" srcId="{0F7D09EA-D198-4367-BBE2-E9E89FB19D0B}" destId="{CB54EAD0-7B79-4F2A-B6F1-C248D89D873C}" srcOrd="4" destOrd="0" parTransId="{5C631D12-F47E-4716-9372-1BA146C52E22}" sibTransId="{4B8E9549-DB7D-4E19-A0AF-C526121D5CC1}"/>
    <dgm:cxn modelId="{FE18AE14-C60B-45BD-9093-B0DC77E2A84C}" type="presOf" srcId="{CB54EAD0-7B79-4F2A-B6F1-C248D89D873C}" destId="{4EA1A295-1EDC-4064-B557-66F8000DB0EC}" srcOrd="0" destOrd="0" presId="urn:microsoft.com/office/officeart/2005/8/layout/radial3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EC699C48-3FEA-4BE1-B6D6-55CA3C1CBC8E}" srcId="{0F7D09EA-D198-4367-BBE2-E9E89FB19D0B}" destId="{A1B2CE3F-5ED6-43A9-8DB8-B8005700C423}" srcOrd="3" destOrd="0" parTransId="{4A4C92A6-D92C-474B-91DC-A76590C668FC}" sibTransId="{F9182901-88ED-4E31-9599-5940724B934D}"/>
    <dgm:cxn modelId="{48784A77-CAD8-4E0D-8F0A-18876071C06D}" type="presOf" srcId="{A1B2CE3F-5ED6-43A9-8DB8-B8005700C423}" destId="{6E2D8596-3A8B-4B87-841E-D772DEAFF40C}" srcOrd="0" destOrd="0" presId="urn:microsoft.com/office/officeart/2005/8/layout/radial3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5622F9BE-B9B1-424B-AED7-DE53710D4493}" type="presOf" srcId="{5BAC4697-C10A-479C-A467-68E8955B6DA2}" destId="{EB89CB60-213E-431F-B611-84321B4647B1}" srcOrd="0" destOrd="0" presId="urn:microsoft.com/office/officeart/2005/8/layout/radial3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D66AF488-82A3-4479-B426-C6518DFA686E}" type="presParOf" srcId="{29FB5735-0E39-4B45-B5D6-888866646622}" destId="{EB89CB60-213E-431F-B611-84321B4647B1}" srcOrd="2" destOrd="0" presId="urn:microsoft.com/office/officeart/2005/8/layout/radial3"/>
    <dgm:cxn modelId="{718A1636-F86D-4873-98DC-DF0274B4AC78}" type="presParOf" srcId="{29FB5735-0E39-4B45-B5D6-888866646622}" destId="{5E756D5E-9AFF-4693-AE03-CDC062CA5968}" srcOrd="3" destOrd="0" presId="urn:microsoft.com/office/officeart/2005/8/layout/radial3"/>
    <dgm:cxn modelId="{4483379F-6C39-4E96-ADE9-7D70A0B1CEE6}" type="presParOf" srcId="{29FB5735-0E39-4B45-B5D6-888866646622}" destId="{6E2D8596-3A8B-4B87-841E-D772DEAFF40C}" srcOrd="4" destOrd="0" presId="urn:microsoft.com/office/officeart/2005/8/layout/radial3"/>
    <dgm:cxn modelId="{646F9086-162D-4666-B31D-F86285C5176D}" type="presParOf" srcId="{29FB5735-0E39-4B45-B5D6-888866646622}" destId="{4EA1A295-1EDC-4064-B557-66F8000DB0E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 custT="1"/>
      <dgm:spPr/>
      <dgm:t>
        <a:bodyPr/>
        <a:lstStyle/>
        <a:p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извршени расходи и издаци износе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1.573.777.340</a:t>
          </a:r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302.954.411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417.838.996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15.356.251 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180.963.587 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194.514.661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 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71.044.718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391.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104.717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861F8CDF-092B-4004-AC6C-2EB5544071E4}">
      <dgm:prSet phldrT="[Text]" custT="1"/>
      <dgm:spPr/>
      <dgm:t>
        <a:bodyPr/>
        <a:lstStyle/>
        <a:p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B52BD-7362-4D7F-BE20-3B6CDEEB5B38}" type="parTrans" cxnId="{B078792D-AA4B-4801-B0A3-69DA37D44ECC}">
      <dgm:prSet/>
      <dgm:spPr/>
      <dgm:t>
        <a:bodyPr/>
        <a:lstStyle/>
        <a:p>
          <a:endParaRPr lang="en-US"/>
        </a:p>
      </dgm:t>
    </dgm:pt>
    <dgm:pt modelId="{3531F3FC-4C17-49CB-9A92-524240CF0B2D}" type="sibTrans" cxnId="{B078792D-AA4B-4801-B0A3-69DA37D44ECC}">
      <dgm:prSet/>
      <dgm:spPr/>
      <dgm:t>
        <a:bodyPr/>
        <a:lstStyle/>
        <a:p>
          <a:endParaRPr lang="en-US"/>
        </a:p>
      </dgm:t>
    </dgm:pt>
    <dgm:pt modelId="{4F99185D-1B6A-45CD-A7AD-F009A42E9382}">
      <dgm:prSet phldrT="[Text]" custT="1"/>
      <dgm:spPr/>
      <dgm:t>
        <a:bodyPr/>
        <a:lstStyle/>
        <a:p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849F6-1ACF-463F-9031-9CB26807BB9B}" type="parTrans" cxnId="{9232DE4B-A94A-45C7-9717-7A344C74895E}">
      <dgm:prSet/>
      <dgm:spPr/>
      <dgm:t>
        <a:bodyPr/>
        <a:lstStyle/>
        <a:p>
          <a:endParaRPr lang="en-US"/>
        </a:p>
      </dgm:t>
    </dgm:pt>
    <dgm:pt modelId="{8738D6FA-A612-4CC9-A32E-43B9DFEE8097}" type="sibTrans" cxnId="{9232DE4B-A94A-45C7-9717-7A344C74895E}">
      <dgm:prSet/>
      <dgm:spPr/>
      <dgm:t>
        <a:bodyPr/>
        <a:lstStyle/>
        <a:p>
          <a:endParaRPr lang="en-US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</dgm:pt>
    <dgm:pt modelId="{23F30694-D224-4AFD-83D0-A9B26CD4AE63}" type="pres">
      <dgm:prSet presAssocID="{3AEAB1B5-D9EF-4981-86BF-BCD6908D01E5}" presName="centerShape" presStyleLbl="vennNode1" presStyleIdx="0" presStyleCnt="8"/>
      <dgm:spPr/>
    </dgm:pt>
    <dgm:pt modelId="{581D9C24-D691-4644-99EB-4A6B1D74C269}" type="pres">
      <dgm:prSet presAssocID="{2885F644-5E9D-46B6-8CAF-6E5B22E43DBC}" presName="node" presStyleLbl="vennNode1" presStyleIdx="1" presStyleCnt="8">
        <dgm:presLayoutVars>
          <dgm:bulletEnabled val="1"/>
        </dgm:presLayoutVars>
      </dgm:prSet>
      <dgm:spPr/>
    </dgm:pt>
    <dgm:pt modelId="{00760FBC-BB29-4E8F-A3FA-0B8C20635B76}" type="pres">
      <dgm:prSet presAssocID="{66BFF05E-3F6D-4EED-9D30-10583093E473}" presName="node" presStyleLbl="vennNode1" presStyleIdx="2" presStyleCnt="8">
        <dgm:presLayoutVars>
          <dgm:bulletEnabled val="1"/>
        </dgm:presLayoutVars>
      </dgm:prSet>
      <dgm:spPr/>
    </dgm:pt>
    <dgm:pt modelId="{34B43685-141A-4461-AE6A-301BAC908C60}" type="pres">
      <dgm:prSet presAssocID="{6CDE4B7E-694A-4CC6-9380-C110FA4F3107}" presName="node" presStyleLbl="vennNode1" presStyleIdx="3" presStyleCnt="8">
        <dgm:presLayoutVars>
          <dgm:bulletEnabled val="1"/>
        </dgm:presLayoutVars>
      </dgm:prSet>
      <dgm:spPr/>
    </dgm:pt>
    <dgm:pt modelId="{EEF973BF-B90E-4D0F-AC07-BB28F004C6A7}" type="pres">
      <dgm:prSet presAssocID="{A7E4F091-602A-4737-8CA1-3DFC1E61B9AF}" presName="node" presStyleLbl="vennNode1" presStyleIdx="4" presStyleCnt="8">
        <dgm:presLayoutVars>
          <dgm:bulletEnabled val="1"/>
        </dgm:presLayoutVars>
      </dgm:prSet>
      <dgm:spPr/>
    </dgm:pt>
    <dgm:pt modelId="{281404DC-9187-40D0-97FF-0D818AB2F366}" type="pres">
      <dgm:prSet presAssocID="{D74D097A-7206-4D6A-8D6E-A923AB420E95}" presName="node" presStyleLbl="vennNode1" presStyleIdx="5" presStyleCnt="8">
        <dgm:presLayoutVars>
          <dgm:bulletEnabled val="1"/>
        </dgm:presLayoutVars>
      </dgm:prSet>
      <dgm:spPr/>
    </dgm:pt>
    <dgm:pt modelId="{ADDA55F8-68B2-4192-A0FF-92D5AADED3EF}" type="pres">
      <dgm:prSet presAssocID="{25554638-F945-433E-8CB2-C5E67290A396}" presName="node" presStyleLbl="vennNode1" presStyleIdx="6" presStyleCnt="8">
        <dgm:presLayoutVars>
          <dgm:bulletEnabled val="1"/>
        </dgm:presLayoutVars>
      </dgm:prSet>
      <dgm:spPr/>
    </dgm:pt>
    <dgm:pt modelId="{68D8E666-A4BC-49C9-9193-F48DBF84BB6B}" type="pres">
      <dgm:prSet presAssocID="{65514349-6E86-492D-AE52-BDECF778D345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49602602-2F55-48B2-A2B2-AF9AB75568E0}" srcId="{3AEAB1B5-D9EF-4981-86BF-BCD6908D01E5}" destId="{25554638-F945-433E-8CB2-C5E67290A396}" srcOrd="5" destOrd="0" parTransId="{03AAF2B2-8D4E-4D7C-8F0D-98B044737E9F}" sibTransId="{CF5804E1-87A2-44DF-AE5F-825E27D96A8B}"/>
    <dgm:cxn modelId="{B078792D-AA4B-4801-B0A3-69DA37D44ECC}" srcId="{4080E6FE-75F8-455F-B00D-388A62CAD878}" destId="{861F8CDF-092B-4004-AC6C-2EB5544071E4}" srcOrd="2" destOrd="0" parTransId="{E02B52BD-7362-4D7F-BE20-3B6CDEEB5B38}" sibTransId="{3531F3FC-4C17-49CB-9A92-524240CF0B2D}"/>
    <dgm:cxn modelId="{76783F61-67EF-4F78-BF97-9BF8CB5CED0A}" srcId="{3AEAB1B5-D9EF-4981-86BF-BCD6908D01E5}" destId="{6CDE4B7E-694A-4CC6-9380-C110FA4F3107}" srcOrd="2" destOrd="0" parTransId="{F6B9A79C-4C1D-4A52-B265-8E3F0143E45F}" sibTransId="{89616386-E022-453E-A834-B06CA95E8124}"/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9232DE4B-A94A-45C7-9717-7A344C74895E}" srcId="{4080E6FE-75F8-455F-B00D-388A62CAD878}" destId="{4F99185D-1B6A-45CD-A7AD-F009A42E9382}" srcOrd="1" destOrd="0" parTransId="{66F849F6-1ACF-463F-9031-9CB26807BB9B}" sibTransId="{8738D6FA-A612-4CC9-A32E-43B9DFEE8097}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2FF1A183-6CB5-43CC-8F11-299D5784FBF3}" srcId="{3AEAB1B5-D9EF-4981-86BF-BCD6908D01E5}" destId="{65514349-6E86-492D-AE52-BDECF778D345}" srcOrd="6" destOrd="0" parTransId="{9D13D754-8EFF-4461-87F5-0789000F4CA0}" sibTransId="{1C13DFA0-7027-4362-B1FB-F4C7A5444917}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D527AE9A-7BB9-4E10-A508-F823D8C489D0}" srcId="{3AEAB1B5-D9EF-4981-86BF-BCD6908D01E5}" destId="{D74D097A-7206-4D6A-8D6E-A923AB420E95}" srcOrd="4" destOrd="0" parTransId="{A57142E9-F6A0-4AF0-8C02-A76885714A5D}" sibTransId="{3A8BD741-66ED-49AE-BA0C-5557DF1FE861}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AF2685DF-4E71-4D0F-9415-6CB502DCD77E}" srcId="{3AEAB1B5-D9EF-4981-86BF-BCD6908D01E5}" destId="{A7E4F091-602A-4737-8CA1-3DFC1E61B9AF}" srcOrd="3" destOrd="0" parTransId="{54791C53-C18A-486B-AD6A-B58EA3B2E4EC}" sibTransId="{6B2E87BA-09CD-44D4-A2CB-E7F84771F039}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BE06B7FE-A648-498D-81D2-75F3B296AB16}" type="presParOf" srcId="{6A03509E-2D2C-4701-877A-3DD8C8C452B3}" destId="{34B43685-141A-4461-AE6A-301BAC908C60}" srcOrd="3" destOrd="0" presId="urn:microsoft.com/office/officeart/2005/8/layout/radial3"/>
    <dgm:cxn modelId="{32F88B08-7BD0-4127-9E14-7398407FFCE9}" type="presParOf" srcId="{6A03509E-2D2C-4701-877A-3DD8C8C452B3}" destId="{EEF973BF-B90E-4D0F-AC07-BB28F004C6A7}" srcOrd="4" destOrd="0" presId="urn:microsoft.com/office/officeart/2005/8/layout/radial3"/>
    <dgm:cxn modelId="{5AD81E39-7627-4175-B642-6A9D4809AD7F}" type="presParOf" srcId="{6A03509E-2D2C-4701-877A-3DD8C8C452B3}" destId="{281404DC-9187-40D0-97FF-0D818AB2F366}" srcOrd="5" destOrd="0" presId="urn:microsoft.com/office/officeart/2005/8/layout/radial3"/>
    <dgm:cxn modelId="{4162099C-ED6A-4DC2-90CD-57057E83C620}" type="presParOf" srcId="{6A03509E-2D2C-4701-877A-3DD8C8C452B3}" destId="{ADDA55F8-68B2-4192-A0FF-92D5AADED3EF}" srcOrd="6" destOrd="0" presId="urn:microsoft.com/office/officeart/2005/8/layout/radial3"/>
    <dgm:cxn modelId="{B05B0BCB-BCC2-45B0-8800-5DB2D7671FBB}" type="presParOf" srcId="{6A03509E-2D2C-4701-877A-3DD8C8C452B3}" destId="{68D8E666-A4BC-49C9-9193-F48DBF84BB6B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>
        <a:xfrm>
          <a:off x="2387758" y="1020233"/>
          <a:ext cx="2364987" cy="23649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остварени  приходи и примања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1.641.326.963 </a:t>
          </a: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102" y="1366577"/>
        <a:ext cx="1672299" cy="1672299"/>
      </dsp:txXfrm>
    </dsp:sp>
    <dsp:sp modelId="{1E48DC28-EBDC-4BE0-9094-D51E4D1A8576}">
      <dsp:nvSpPr>
        <dsp:cNvPr id="0" name=""/>
        <dsp:cNvSpPr/>
      </dsp:nvSpPr>
      <dsp:spPr>
        <a:xfrm>
          <a:off x="2979005" y="72965"/>
          <a:ext cx="1182493" cy="1182493"/>
        </a:xfrm>
        <a:prstGeom prst="ellipse">
          <a:avLst/>
        </a:prstGeom>
        <a:solidFill>
          <a:schemeClr val="accent2">
            <a:alpha val="50000"/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Приходи од пореза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994.810.101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2177" y="246137"/>
        <a:ext cx="836149" cy="836149"/>
      </dsp:txXfrm>
    </dsp:sp>
    <dsp:sp modelId="{EB89CB60-213E-431F-B611-84321B4647B1}">
      <dsp:nvSpPr>
        <dsp:cNvPr id="0" name=""/>
        <dsp:cNvSpPr/>
      </dsp:nvSpPr>
      <dsp:spPr>
        <a:xfrm>
          <a:off x="4442220" y="1136053"/>
          <a:ext cx="1182493" cy="1182493"/>
        </a:xfrm>
        <a:prstGeom prst="ellipse">
          <a:avLst/>
        </a:prstGeom>
        <a:solidFill>
          <a:schemeClr val="accent2">
            <a:alpha val="50000"/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392.701.394 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5392" y="1309225"/>
        <a:ext cx="836149" cy="836149"/>
      </dsp:txXfrm>
    </dsp:sp>
    <dsp:sp modelId="{5E756D5E-9AFF-4693-AE03-CDC062CA5968}">
      <dsp:nvSpPr>
        <dsp:cNvPr id="0" name=""/>
        <dsp:cNvSpPr/>
      </dsp:nvSpPr>
      <dsp:spPr>
        <a:xfrm>
          <a:off x="3916060" y="2812622"/>
          <a:ext cx="1182493" cy="1182493"/>
        </a:xfrm>
        <a:prstGeom prst="ellipse">
          <a:avLst/>
        </a:prstGeom>
        <a:solidFill>
          <a:schemeClr val="accent2">
            <a:alpha val="50000"/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  239.629.168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9232" y="2985794"/>
        <a:ext cx="836149" cy="836149"/>
      </dsp:txXfrm>
    </dsp:sp>
    <dsp:sp modelId="{6E2D8596-3A8B-4B87-841E-D772DEAFF40C}">
      <dsp:nvSpPr>
        <dsp:cNvPr id="0" name=""/>
        <dsp:cNvSpPr/>
      </dsp:nvSpPr>
      <dsp:spPr>
        <a:xfrm>
          <a:off x="2028317" y="2856165"/>
          <a:ext cx="1275236" cy="1182493"/>
        </a:xfrm>
        <a:prstGeom prst="ellipse">
          <a:avLst/>
        </a:prstGeom>
        <a:solidFill>
          <a:schemeClr val="accent2">
            <a:alpha val="50000"/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продаје нефинансијеске имовине 12.911.004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5071" y="3029337"/>
        <a:ext cx="901728" cy="836149"/>
      </dsp:txXfrm>
    </dsp:sp>
    <dsp:sp modelId="{4EA1A295-1EDC-4064-B557-66F8000DB0EC}">
      <dsp:nvSpPr>
        <dsp:cNvPr id="0" name=""/>
        <dsp:cNvSpPr/>
      </dsp:nvSpPr>
      <dsp:spPr>
        <a:xfrm>
          <a:off x="1461886" y="1016201"/>
          <a:ext cx="1290301" cy="1422197"/>
        </a:xfrm>
        <a:prstGeom prst="ellipse">
          <a:avLst/>
        </a:prstGeom>
        <a:solidFill>
          <a:schemeClr val="accent2">
            <a:alpha val="50000"/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 1.275.297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0846" y="1224477"/>
        <a:ext cx="912381" cy="1005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0694-D224-4AFD-83D0-A9B26CD4AE63}">
      <dsp:nvSpPr>
        <dsp:cNvPr id="0" name=""/>
        <dsp:cNvSpPr/>
      </dsp:nvSpPr>
      <dsp:spPr>
        <a:xfrm>
          <a:off x="2775573" y="1024228"/>
          <a:ext cx="2449853" cy="244985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извршени расходи и издаци износе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1.573.777.340</a:t>
          </a: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346" y="1383001"/>
        <a:ext cx="1732307" cy="1732307"/>
      </dsp:txXfrm>
    </dsp:sp>
    <dsp:sp modelId="{581D9C24-D691-4644-99EB-4A6B1D74C269}">
      <dsp:nvSpPr>
        <dsp:cNvPr id="0" name=""/>
        <dsp:cNvSpPr/>
      </dsp:nvSpPr>
      <dsp:spPr>
        <a:xfrm>
          <a:off x="3388036" y="40373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64556"/>
            <a:satOff val="-3461"/>
            <a:lumOff val="44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302.954.411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7422" y="219759"/>
        <a:ext cx="866154" cy="866154"/>
      </dsp:txXfrm>
    </dsp:sp>
    <dsp:sp modelId="{00760FBC-BB29-4E8F-A3FA-0B8C20635B76}">
      <dsp:nvSpPr>
        <dsp:cNvPr id="0" name=""/>
        <dsp:cNvSpPr/>
      </dsp:nvSpPr>
      <dsp:spPr>
        <a:xfrm>
          <a:off x="4636088" y="641403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129111"/>
            <a:satOff val="-6922"/>
            <a:lumOff val="88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417.838.996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5474" y="820789"/>
        <a:ext cx="866154" cy="866154"/>
      </dsp:txXfrm>
    </dsp:sp>
    <dsp:sp modelId="{34B43685-141A-4461-AE6A-301BAC908C60}">
      <dsp:nvSpPr>
        <dsp:cNvPr id="0" name=""/>
        <dsp:cNvSpPr/>
      </dsp:nvSpPr>
      <dsp:spPr>
        <a:xfrm>
          <a:off x="4944331" y="1991905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193667"/>
            <a:satOff val="-10383"/>
            <a:lumOff val="13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15.356.251 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3717" y="2171291"/>
        <a:ext cx="866154" cy="866154"/>
      </dsp:txXfrm>
    </dsp:sp>
    <dsp:sp modelId="{EEF973BF-B90E-4D0F-AC07-BB28F004C6A7}">
      <dsp:nvSpPr>
        <dsp:cNvPr id="0" name=""/>
        <dsp:cNvSpPr/>
      </dsp:nvSpPr>
      <dsp:spPr>
        <a:xfrm>
          <a:off x="4080653" y="3074924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258222"/>
            <a:satOff val="-13843"/>
            <a:lumOff val="176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180.963.587 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0039" y="3254310"/>
        <a:ext cx="866154" cy="866154"/>
      </dsp:txXfrm>
    </dsp:sp>
    <dsp:sp modelId="{281404DC-9187-40D0-97FF-0D818AB2F366}">
      <dsp:nvSpPr>
        <dsp:cNvPr id="0" name=""/>
        <dsp:cNvSpPr/>
      </dsp:nvSpPr>
      <dsp:spPr>
        <a:xfrm>
          <a:off x="2695420" y="3074924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322778"/>
            <a:satOff val="-17304"/>
            <a:lumOff val="220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194.514.661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806" y="3254310"/>
        <a:ext cx="866154" cy="866154"/>
      </dsp:txXfrm>
    </dsp:sp>
    <dsp:sp modelId="{ADDA55F8-68B2-4192-A0FF-92D5AADED3EF}">
      <dsp:nvSpPr>
        <dsp:cNvPr id="0" name=""/>
        <dsp:cNvSpPr/>
      </dsp:nvSpPr>
      <dsp:spPr>
        <a:xfrm>
          <a:off x="1831741" y="1991905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387334"/>
            <a:satOff val="-20765"/>
            <a:lumOff val="265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 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71.044.718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1127" y="2171291"/>
        <a:ext cx="866154" cy="866154"/>
      </dsp:txXfrm>
    </dsp:sp>
    <dsp:sp modelId="{68D8E666-A4BC-49C9-9193-F48DBF84BB6B}">
      <dsp:nvSpPr>
        <dsp:cNvPr id="0" name=""/>
        <dsp:cNvSpPr/>
      </dsp:nvSpPr>
      <dsp:spPr>
        <a:xfrm>
          <a:off x="2139984" y="641403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451889"/>
            <a:satOff val="-24226"/>
            <a:lumOff val="309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391.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104.717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370" y="820789"/>
        <a:ext cx="866154" cy="86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10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  <p:sldLayoutId id="2147484765" r:id="rId12"/>
    <p:sldLayoutId id="2147484766" r:id="rId13"/>
    <p:sldLayoutId id="2147484767" r:id="rId14"/>
    <p:sldLayoutId id="2147484768" r:id="rId15"/>
    <p:sldLayoutId id="2147484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60463"/>
            <a:ext cx="6348413" cy="1989137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ОПШТИНА КОВИН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ГРАЂАНСКИ ВОДИЧ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КРОЗ ОДЛУКУ О ЗАВРШНОМ РАЧУНУ БУЏЕТА  ЗА 20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ГОДИНУ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4022725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pPr marL="685800" lvl="2" indent="0">
              <a:buNone/>
            </a:pPr>
            <a:endParaRPr lang="sr-Cyrl-RS" dirty="0"/>
          </a:p>
          <a:p>
            <a:pPr lvl="2"/>
            <a:endParaRPr lang="sr-Cyrl-RS" dirty="0"/>
          </a:p>
          <a:p>
            <a:pPr marL="342202" lvl="2" indent="0">
              <a:buNone/>
            </a:pPr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878DD-97FE-4B0C-830D-1CB27879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382630" cy="2325688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ЗАВРШНИ РАЧУН 2020 - Branko Dragaš">
            <a:extLst>
              <a:ext uri="{FF2B5EF4-FFF2-40B4-BE49-F238E27FC236}">
                <a16:creationId xmlns:a16="http://schemas.microsoft.com/office/drawing/2014/main" id="{8A93FBAC-0CE6-14C8-8888-CCC77928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89424"/>
            <a:ext cx="45529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ИЗВРШЕНИХ РАСХОДА И ИЗДАТАКА БУЏЕТА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6603276"/>
              </p:ext>
            </p:extLst>
          </p:nvPr>
        </p:nvGraphicFramePr>
        <p:xfrm>
          <a:off x="419100" y="1484190"/>
          <a:ext cx="67056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98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543800" cy="987425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ИЗВРШЕЊЕ РАСХОДА И ИЗДАТАКА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ПЛАН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75F6CB-328C-4702-A975-F9083C9F0E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2365859"/>
              </p:ext>
            </p:extLst>
          </p:nvPr>
        </p:nvGraphicFramePr>
        <p:xfrm>
          <a:off x="0" y="2069978"/>
          <a:ext cx="86868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7543800" cy="1008063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ИЗВРШЕЊА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КОРИСНИЦИМА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74B5A6-93DA-8967-9D45-90D6FF549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199"/>
              </p:ext>
            </p:extLst>
          </p:nvPr>
        </p:nvGraphicFramePr>
        <p:xfrm>
          <a:off x="1371600" y="1671638"/>
          <a:ext cx="6400799" cy="366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434">
                  <a:extLst>
                    <a:ext uri="{9D8B030D-6E8A-4147-A177-3AD203B41FA5}">
                      <a16:colId xmlns:a16="http://schemas.microsoft.com/office/drawing/2014/main" val="795569252"/>
                    </a:ext>
                  </a:extLst>
                </a:gridCol>
                <a:gridCol w="2919830">
                  <a:extLst>
                    <a:ext uri="{9D8B030D-6E8A-4147-A177-3AD203B41FA5}">
                      <a16:colId xmlns:a16="http://schemas.microsoft.com/office/drawing/2014/main" val="1080083632"/>
                    </a:ext>
                  </a:extLst>
                </a:gridCol>
                <a:gridCol w="913041">
                  <a:extLst>
                    <a:ext uri="{9D8B030D-6E8A-4147-A177-3AD203B41FA5}">
                      <a16:colId xmlns:a16="http://schemas.microsoft.com/office/drawing/2014/main" val="996638227"/>
                    </a:ext>
                  </a:extLst>
                </a:gridCol>
                <a:gridCol w="599183">
                  <a:extLst>
                    <a:ext uri="{9D8B030D-6E8A-4147-A177-3AD203B41FA5}">
                      <a16:colId xmlns:a16="http://schemas.microsoft.com/office/drawing/2014/main" val="3782325198"/>
                    </a:ext>
                  </a:extLst>
                </a:gridCol>
                <a:gridCol w="989128">
                  <a:extLst>
                    <a:ext uri="{9D8B030D-6E8A-4147-A177-3AD203B41FA5}">
                      <a16:colId xmlns:a16="http://schemas.microsoft.com/office/drawing/2014/main" val="1895706144"/>
                    </a:ext>
                  </a:extLst>
                </a:gridCol>
                <a:gridCol w="599183">
                  <a:extLst>
                    <a:ext uri="{9D8B030D-6E8A-4147-A177-3AD203B41FA5}">
                      <a16:colId xmlns:a16="http://schemas.microsoft.com/office/drawing/2014/main" val="67342278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Р. бр.</a:t>
                      </a:r>
                      <a:endParaRPr lang="sr-Cyrl-RS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Назив корисника</a:t>
                      </a:r>
                      <a:endParaRPr lang="sr-Cyrl-RS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Одлука о другој измени и допуни Одлуке  о буџету за 2023. годину</a:t>
                      </a:r>
                      <a:endParaRPr lang="ru-RU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Структура</a:t>
                      </a:r>
                      <a:b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sr-Cyrl-RS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Извршење </a:t>
                      </a:r>
                      <a:br>
                        <a:rPr lang="sr-Cyrl-R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I-XII 2023.</a:t>
                      </a:r>
                      <a:endParaRPr lang="en-US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Структура</a:t>
                      </a:r>
                      <a:br>
                        <a:rPr lang="sr-Cyrl-R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sr-Cyrl-R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sr-Cyrl-RS" sz="9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94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Општинска управа Ковин</a:t>
                      </a:r>
                      <a:endParaRPr lang="sr-Cyrl-RS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1,122,828,789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63.47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959,516,028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60.97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616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Скупштина општине Ковин</a:t>
                      </a:r>
                      <a:endParaRPr lang="sr-Cyrl-RS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27,276,609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1.54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26,289,743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1.67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368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Председник општине 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13,611,660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0.77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11,386,970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0.72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35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Општинско веће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2,700,000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0.15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2,567,946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0.16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436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Општинско јавно правобранилаштво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5,160,000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0.29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4,845,099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0.31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818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Месне заједнице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31,185,026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1.76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25,258,557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1.60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161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Основне школе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127,421,500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7.20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120,830,294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7.68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13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Средње школе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27,497,500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1.55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26,027,811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1.65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758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9.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Установе културе (Библиотека и Центар за културу)</a:t>
                      </a:r>
                      <a:endParaRPr lang="ru-RU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77,232,375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4.37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74,817,256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247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Установа социјалне заштите "Ласта" Ковин</a:t>
                      </a:r>
                      <a:endParaRPr lang="ru-RU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41,108,560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2.32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39,893,110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2.53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13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Центар за социјални рад Ковин</a:t>
                      </a:r>
                      <a:endParaRPr lang="ru-RU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104,539,005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5.91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103,476,276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6.58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93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ПУ “Наша радост” Ковин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126,290,031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7.14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118,164,679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7.51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965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Установа за спорт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27,302,183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1.54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27,245,307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1.73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510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14.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Савет за младе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525,000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0.03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403,569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0.03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28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Туристичка организација општине Ковин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17,846,000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1.01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17,003,637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1.08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5595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16.</a:t>
                      </a:r>
                      <a:endParaRPr lang="en-U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Дом здравља</a:t>
                      </a:r>
                      <a:endParaRPr lang="sr-Cyrl-RS" sz="10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16,443,930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0.93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16,051,058</a:t>
                      </a:r>
                      <a:endParaRPr lang="en-US" sz="9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1.02</a:t>
                      </a:r>
                      <a:endParaRPr lang="en-US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29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 К У П Н О: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1,768,968,168</a:t>
                      </a:r>
                      <a:endParaRPr lang="en-US" sz="9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100.00</a:t>
                      </a:r>
                      <a:endParaRPr lang="en-US" sz="9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1,573,777,340</a:t>
                      </a:r>
                      <a:endParaRPr lang="en-US" sz="9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100.00</a:t>
                      </a:r>
                      <a:endParaRPr lang="en-US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0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4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58732"/>
            <a:ext cx="6348412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ГРАФИЧКИ ПРИКАЗ ИЗВРШЕЊА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КОРИСНИЦИМА 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0036990"/>
              </p:ext>
            </p:extLst>
          </p:nvPr>
        </p:nvGraphicFramePr>
        <p:xfrm>
          <a:off x="1371600" y="1600200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437548"/>
              </p:ext>
            </p:extLst>
          </p:nvPr>
        </p:nvGraphicFramePr>
        <p:xfrm>
          <a:off x="1447800" y="1701800"/>
          <a:ext cx="7448550" cy="426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C525F5DD-DD7E-A154-77B4-B4EC52B36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3142"/>
              </p:ext>
            </p:extLst>
          </p:nvPr>
        </p:nvGraphicFramePr>
        <p:xfrm>
          <a:off x="1295400" y="1350902"/>
          <a:ext cx="6711885" cy="426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348413" cy="8382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ГРАФИЧКИ ПРИКАЗ ИЗВРШЕЊА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ПРОГРАМИМА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8B6CCDBE-0775-E45C-33BE-72124DF599F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13692"/>
              </p:ext>
            </p:extLst>
          </p:nvPr>
        </p:nvGraphicFramePr>
        <p:xfrm>
          <a:off x="0" y="11430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90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8061" y="1543050"/>
            <a:ext cx="8410575" cy="507523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је утрошено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4.554.275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</a:p>
          <a:p>
            <a:endParaRPr lang="sr-Cyrl-R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Израђене су измене плана генералне регулације, просторног планирања, плана детаљне регулације Блока 66 и плана детаљне регулације Блока 120.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Израђена је пројектно-техничка документација са геодетским подлогама за озакоњење јавних и инфраструктурних објеката у општини Ковин, као и документација за санацију – реконструкцију јавне водоводне мреже и јавне канализационе мреже. Израђена је пројектно-техничка документација за санацију пешачких стаза и саобраћајница.</a:t>
            </a:r>
          </a:p>
          <a:p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2023. години радила се санација кров на </a:t>
            </a:r>
            <a:r>
              <a:rPr lang="sr-Cyrl-RS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стамбеној 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згради у Гају.</a:t>
            </a:r>
          </a:p>
          <a:p>
            <a:endParaRPr lang="ru-RU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циљу 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унапређења услова становања Рома и Ромкиња</a:t>
            </a:r>
            <a:r>
              <a:rPr lang="sr-Latn-RS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4 кућe набављен је грађевински материјал, а у 10 домаћинстaва уграђена је ПВЦ столарија (прозори и врата)</a:t>
            </a:r>
            <a:r>
              <a:rPr lang="en-US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endParaRPr lang="sr-Cyrl-RS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indent="0" algn="just">
              <a:buNone/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циљу 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унапређења услова живота,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купљене су четири куће, и то: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две  на територији КО Гај и по једна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територији КО Делиблато и  КО Баваниште,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средстава дозначених од стране Министарства за бригу о селу.</a:t>
            </a:r>
            <a:endParaRPr lang="ru-RU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r-Cyrl-R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5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7543800" cy="974725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Становање, урбанизам и просторно планирање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10972E-D17F-D826-DB88-D5CE0BD6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6354"/>
            <a:ext cx="2619375" cy="1766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A3739-002B-7DA2-1256-123ABEF7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17735"/>
            <a:ext cx="1729427" cy="12954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4037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0013"/>
            <a:ext cx="73723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2.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Комуналне делатности 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43000"/>
            <a:ext cx="8767763" cy="5105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119.112.413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5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56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Вршено  је одржавање система јавног осветљења, применом мера уштеде енергије на територији општине    Ковин.  </a:t>
            </a:r>
            <a:endParaRPr lang="en-US" sz="56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6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рограмска активност која се односи на одржавање јавних површина, подразумевала је одржавање објеката и то следеће активности: уклањање објеката по налогу инспекције, непредвиђене активности по налогу инспекције, прање јавних површина, партерно уређење јавних зелених површина у Ковину и насељеним местима, поправку клупа у седам паркова  на територији Општине. Издато је решење за третирање стршљена, за сузбијање лисних ваши, за поправку дела тротоара у улици Дејана Бранка у Ковину, за ископавање упојног канала у Мраморку, за садњу биљки на територији општине Ковин,  профилисање канала у Гају, поправка клупа и опреме на дечијем игралишту испред Ватрогасног дома у Ковину. За садњу, орезивање, кошење и друге активности на уређивању зелених и других површина јавне намене, закључен је уговор са ЈП «Ковински комуналац«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Зоохигијенске службе, редовно су вршиле  збрињавање паса и мачака луталица у прихватилишту (576), а уклоњено је и 222 животињских конфиската</a:t>
            </a: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Запрашивање комараца вршено је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пута из ваздуха и четири пута са земље.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Спроведени су радови на изградњи јавног гасовода у улици Ковинска у Ковину (185 м), као и активности на побољшању снабдевање водом за пиће (поправка и уградња хидраната, замена шахти, 82 нова водоводна прикључка и </a:t>
            </a: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замена азбестно-цементних цеви, цевима од полиетилена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улици Карађорђева - 750м, Космајска - 270м и Бранка Радичевића - 440м.</a:t>
            </a:r>
            <a:endParaRPr lang="en-US" sz="2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i="0" u="none" strike="noStrike" baseline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109728" indent="0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0D982F-531D-069D-0D61-170ED327E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58326A-B517-1EFA-B0A7-1EF4CDC0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Uređuje se deo ulice Ive Lole Ribara u Kovinu, u toku radovi na  modernizaciji vodovoda – ePančevo">
            <a:extLst>
              <a:ext uri="{FF2B5EF4-FFF2-40B4-BE49-F238E27FC236}">
                <a16:creationId xmlns:a16="http://schemas.microsoft.com/office/drawing/2014/main" id="{252AD141-F03D-A0E0-9DDF-F1DC08A76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0556" y="5202649"/>
            <a:ext cx="2143126" cy="11569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8" name="Picture 4" descr="Azil za pse u Srnju funkcioniše i u vreme korone bez problema | RTK">
            <a:extLst>
              <a:ext uri="{FF2B5EF4-FFF2-40B4-BE49-F238E27FC236}">
                <a16:creationId xmlns:a16="http://schemas.microsoft.com/office/drawing/2014/main" id="{1822787E-CE87-F1A0-FC13-B9930447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4308"/>
            <a:ext cx="2241307" cy="12864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dzemni hidrant - VAZ">
            <a:extLst>
              <a:ext uri="{FF2B5EF4-FFF2-40B4-BE49-F238E27FC236}">
                <a16:creationId xmlns:a16="http://schemas.microsoft.com/office/drawing/2014/main" id="{17985B84-297E-E2D0-8E4D-14EF4701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24" y="5199419"/>
            <a:ext cx="2241307" cy="16809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9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419975" cy="7620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3.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Локални економски развој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69988"/>
            <a:ext cx="7543800" cy="2640012"/>
          </a:xfrm>
        </p:spPr>
        <p:txBody>
          <a:bodyPr>
            <a:noAutofit/>
          </a:bodyPr>
          <a:lstStyle/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39.127.762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 за ЛЕР је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учествовала у спровођењу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Локалн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акционог плана запошљавања. </a:t>
            </a:r>
            <a:r>
              <a:rPr lang="sr-Cyrl-C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реализацију ЛАП-а запошљавања из буџета Општине је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обезбеђено  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C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450.000,00 динара</a:t>
            </a:r>
            <a:r>
              <a:rPr lang="sr-Cyrl-C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2023. години финансирано је 3 лица на стручној пракси, 28 лица кроз програм јавних радова и 20 незапослених лица да покрену сопствени бизнис. </a:t>
            </a:r>
            <a:r>
              <a:rPr lang="sr-Cyrl-C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Субвенције за запошљавање незапослених лица из категорије теже запошљивих, средства су одобрена за запошљавање 8 лица.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је инфраструктурно опремање блока 96 у Ковину (саобраћајница, тротоар, водовод, канализација, ел.енергија и јавна расвета), као и инфраструктурно опремање - довођење јавних дистрибутивних мрежа до објекта базена у Ковину (канализација, водовод, струја, гас).</a:t>
            </a:r>
          </a:p>
          <a:p>
            <a:pPr marL="109728" indent="0" algn="just">
              <a:buNone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1188" indent="0" algn="just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apošljavanje | GradSubotica">
            <a:extLst>
              <a:ext uri="{FF2B5EF4-FFF2-40B4-BE49-F238E27FC236}">
                <a16:creationId xmlns:a16="http://schemas.microsoft.com/office/drawing/2014/main" id="{8769FABD-5823-4B9D-45ED-E15E05CA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065470"/>
            <a:ext cx="2513227" cy="21795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7B085-0789-30E8-99CA-8B7F7DC26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65469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2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7513638" cy="841375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4.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туризма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587500"/>
            <a:ext cx="6477000" cy="3025775"/>
          </a:xfrm>
        </p:spPr>
        <p:txBody>
          <a:bodyPr>
            <a:noAutofit/>
          </a:bodyPr>
          <a:lstStyle/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21.323.142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динара.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за пројекте из области туризма добило је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удружења грађана.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2023. године, 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Туристичка организација је учествовала на 44. Међународном сајму туризма у Београду, манифестацијама   ''Пливање за часни крст'', ''Ломљење божићне чеснице’’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многим другим</a:t>
            </a:r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Током јесени, одржаване су и штрудлијаде, гулашијаде и сличне сеоске манифестације.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Манифестација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Стари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Лала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одржана је по 12. пут, крајем јуна месеца, као и већ традиционални „Дан Дунава“.</a:t>
            </a:r>
            <a:endParaRPr lang="en-US" sz="13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лета организване су промотивне и комерцијалне вожње шајком Дунавом до Смедерева.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 реализовани су радови на побијању шипова на ковинском Дунавцу, због ојачавања постојећих понтона.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Настављена је зградња објекта, инфраструктурно опремање и партерно уређење градског купалишта Шљункара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AEF74-F218-411B-B345-4C891C731A50}"/>
              </a:ext>
            </a:extLst>
          </p:cNvPr>
          <p:cNvSpPr txBox="1"/>
          <p:nvPr/>
        </p:nvSpPr>
        <p:spPr>
          <a:xfrm>
            <a:off x="6975036" y="5255716"/>
            <a:ext cx="1732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 сајам туризма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BA9B16-570C-C27A-E6AC-F521D2C9B339}"/>
              </a:ext>
            </a:extLst>
          </p:cNvPr>
          <p:cNvSpPr txBox="1"/>
          <p:nvPr/>
        </p:nvSpPr>
        <p:spPr>
          <a:xfrm>
            <a:off x="1219200" y="6449931"/>
            <a:ext cx="50260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Шајка                                                                                 Стари Лала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BDCD6-1929-3BA7-91CB-CF23434A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8" y="5235539"/>
            <a:ext cx="1905000" cy="11652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81587B9-5256-2F2C-3D06-193012BA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036" y="2813749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vdantur 1">
            <a:extLst>
              <a:ext uri="{FF2B5EF4-FFF2-40B4-BE49-F238E27FC236}">
                <a16:creationId xmlns:a16="http://schemas.microsoft.com/office/drawing/2014/main" id="{1DA4FB2E-0131-D84C-6AB6-EB89DB34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72273"/>
            <a:ext cx="1957949" cy="141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E1E6025-B222-CD32-A4EF-15385550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223415"/>
            <a:ext cx="274320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09563"/>
            <a:ext cx="7899400" cy="1020762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5.</a:t>
            </a: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Пољопривреда и рурални развој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93100" cy="2819400"/>
          </a:xfrm>
        </p:spPr>
        <p:txBody>
          <a:bodyPr anchor="ctr">
            <a:noAutofit/>
          </a:bodyPr>
          <a:lstStyle/>
          <a:p>
            <a:pPr marL="0" indent="0">
              <a:buClr>
                <a:srgbClr val="F0A22E"/>
              </a:buClr>
              <a:buNone/>
            </a:pPr>
            <a:r>
              <a:rPr lang="sr-Cyrl-R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sr-Cyrl-R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buClr>
                <a:srgbClr val="F0A22E"/>
              </a:buClr>
              <a:buNone/>
            </a:pP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sr-Cyrl-R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48.248.117 динара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остварена од закупа пољопривредног земљишта и остала буџетска средства утрошена су за                               прочишћавање каналске мреже, пољочуварску службу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ангажовано је 20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пољочувара), плаћање накнаде за одводњавање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за пројекте из области пољопривреде добило је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удружења грађана.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Закључено је 19 уговора са лицима која су поднела захтев за  подстицајна средства за субвенционисање инвестиција у физичка средства пољопривредних газдинстава, 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 са лицима која су поднела захтев за  подстицајна средства за субвенционисање камата на кредите од пољопривреде и 9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 лицима која су поднела захтев за  подстицајна средства за субвенционисање осигурања на усеве и пољопривредну имовину.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E1B14-29F7-41C5-9507-DDC6FE26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4100" name="Picture 4" descr="Пчелари траже да старије колеге могу до пчелињака | Dnevnik">
            <a:extLst>
              <a:ext uri="{FF2B5EF4-FFF2-40B4-BE49-F238E27FC236}">
                <a16:creationId xmlns:a16="http://schemas.microsoft.com/office/drawing/2014/main" id="{1E8B2104-251A-4497-B828-CE0B0060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9" y="3002862"/>
            <a:ext cx="2967142" cy="178028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ED7AB4-6AB4-32A6-8F34-062F3F062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9953"/>
            <a:ext cx="1616267" cy="142150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28" name="Picture 4" descr="Oranice obećavaju dobar rod - Agro saveti">
            <a:extLst>
              <a:ext uri="{FF2B5EF4-FFF2-40B4-BE49-F238E27FC236}">
                <a16:creationId xmlns:a16="http://schemas.microsoft.com/office/drawing/2014/main" id="{98632F3F-D855-F7C0-2FF0-A659D45B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87" y="3002862"/>
            <a:ext cx="3038254" cy="17671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САДРЖАЈ:</a:t>
            </a:r>
            <a:endParaRPr lang="sr-Latn-R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864100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Уводна реч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Остварење прихода и примања 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остварених текућих прихода и примања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Извршење расхода и издатака 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извршених расхода и издатака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извршења по корисницима буџета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извршења по програмима</a:t>
            </a:r>
            <a:endParaRPr lang="sr-Latn-R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8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98450"/>
            <a:ext cx="7677150" cy="6096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6.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животне средине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81025" y="1143000"/>
            <a:ext cx="8562975" cy="5486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50.176.001 динара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r-Cyrl-R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Урађен је Елаборат о пошумљавању.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Вршене су свакодневне контроле квалитета ваздуха.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циљу </a:t>
            </a:r>
            <a:r>
              <a:rPr lang="sr-Cyrl-C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праћења буке у животној средини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извршена су мерења буке </a:t>
            </a:r>
            <a:r>
              <a:rPr lang="sr-Cyrl-C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територији општине Ковин (</a:t>
            </a:r>
            <a:r>
              <a:rPr lang="sr-Latn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sr-Cyrl-C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мерних места).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Вршено је третирање јавних површина и објеката ради сузбијања инсеката и глодара на укупној површини од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Одржавана је постојећа каналска мрежа за прикупљање и одвођење атмосферских вода и урађени су нови прикључци на каналску мрежу. 	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2023. године, очишћено је 7 дивљих депонија и спроведено 64 активности на уређењу депонија по насељеним местима.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за пројекте из ове области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добило је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удружења грађана.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305" y="1828800"/>
            <a:ext cx="83984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13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log: Zašto nam je potrebno Ministarstvo zaštite životne sredine - Zelena  stranka">
            <a:extLst>
              <a:ext uri="{FF2B5EF4-FFF2-40B4-BE49-F238E27FC236}">
                <a16:creationId xmlns:a16="http://schemas.microsoft.com/office/drawing/2014/main" id="{33FB190C-030E-4834-844B-050F2A72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494"/>
            <a:ext cx="2057400" cy="128918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ovin deponija">
            <a:extLst>
              <a:ext uri="{FF2B5EF4-FFF2-40B4-BE49-F238E27FC236}">
                <a16:creationId xmlns:a16="http://schemas.microsoft.com/office/drawing/2014/main" id="{9866A59A-BC63-01F1-C3A6-BEFD8037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90" y="4884789"/>
            <a:ext cx="3352800" cy="188650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CAA39-0B36-CD8C-08B2-BC04DB71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953000"/>
            <a:ext cx="1981200" cy="1765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526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196975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7. </a:t>
            </a:r>
            <a:b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Организација саобраћаја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саобраћајна инфраструктура</a:t>
            </a:r>
            <a:endParaRPr lang="sr-Latn-R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209800"/>
            <a:ext cx="8594725" cy="4941888"/>
          </a:xfrm>
        </p:spPr>
        <p:txBody>
          <a:bodyPr>
            <a:noAutofit/>
          </a:bodyPr>
          <a:lstStyle/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Укупно утрошено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91.514.730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2023. години, на дужини путне мреже од 327 км вршена је санација коловоза и поправка ударних рупа. Уређен је 131 м пешачке стазе и 15 паркинг места. Поправљана је хоризонтална саобраћајна сигнализација, санирани су постојећи лежећи полицајци и крајнице. Такође је постављено је 406 лиснатих смероказа и 3 дисплеја.</a:t>
            </a: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обуку старијих особа и њихово безбедно учествовање у саобраћају </a:t>
            </a:r>
            <a:endParaRPr lang="en-US" sz="13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набављено је 85 кишобрана са флуо штампом. 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 превентивно пропагандне активности, одржано је 3 позоришне представе,</a:t>
            </a:r>
          </a:p>
          <a:p>
            <a:pPr marL="109728" indent="0" algn="just">
              <a:buNone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подељено 337 едукативних поклона за децу и постављено 5 билборда.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Набављена су средства за опремање деце првих разреда ради безбедности у саобраћају. Обезбеђене су награде за  такмичења која се организују са циљем бољег упознавања и веће безбедности деце у саобраћају.  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sr-Cyrl-RS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Набављена је и опрема  за санацију саобраћајних незгода, односно, набављене су маказе за сечење хаварисаних возила.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06693" y="5943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A3CAC-0CBE-BC0F-1D62-A35D82F7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99" y="381000"/>
            <a:ext cx="1943308" cy="12931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Савет за безбедност саобраћаја">
            <a:extLst>
              <a:ext uri="{FF2B5EF4-FFF2-40B4-BE49-F238E27FC236}">
                <a16:creationId xmlns:a16="http://schemas.microsoft.com/office/drawing/2014/main" id="{7F5E94A7-0EC1-DBA6-94E2-ECFFB6883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022481" cy="17059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3779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8585" y="254587"/>
            <a:ext cx="85915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8.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Предшколско васпитање и образовање</a:t>
            </a: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3865" y="1092787"/>
            <a:ext cx="7696200" cy="39052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102.912.782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Обезбеђени су адекватни услови за  васпитно-образовни рад са децом   узраста од 18 месеци до 6 година.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Проценат деце која су уписана у предшколске установе у односу на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укупан број деце у општини: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јаслице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%,  млађа група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%, средња група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%,  старија група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и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припремни предшколски програм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Просечан број деце у групи: 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јаслице 20, млађа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26, средња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старија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припремни предшколски програм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2022. години за предшколце су организоване позоришне представе и пројекције цртаних филмова.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трајања Дечије недеље,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предшколци су учествовали у трци коју је организовао Црвени крст Ковин – „Трка за срећније детињство“. Оргнизоване су посете Општини и Библиотеци „Вук Караџић“, маскенбали, дефилеи, журке, тематске радионице,…</a:t>
            </a:r>
            <a:endParaRPr lang="ru-RU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AutoShape 4" descr="Naša radost Kovin | PREDŠKOLSKA USTANOVA 'NAŠA RADOST'">
            <a:extLst>
              <a:ext uri="{FF2B5EF4-FFF2-40B4-BE49-F238E27FC236}">
                <a16:creationId xmlns:a16="http://schemas.microsoft.com/office/drawing/2014/main" id="{4E5C6BEA-7F86-79C4-F241-CAFF029FA4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2800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59E74-03AB-56CC-6A19-860B795B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45" y="4495800"/>
            <a:ext cx="2676376" cy="19325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DSC_0479">
            <a:extLst>
              <a:ext uri="{FF2B5EF4-FFF2-40B4-BE49-F238E27FC236}">
                <a16:creationId xmlns:a16="http://schemas.microsoft.com/office/drawing/2014/main" id="{FD8F048F-F67D-2724-B4C2-B8E18D29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94" y="4558734"/>
            <a:ext cx="2057401" cy="2057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227107C-767E-E1CC-C47C-65468143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6447"/>
            <a:ext cx="1558925" cy="2161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9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52450" y="152400"/>
            <a:ext cx="85915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9.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Основно образовање и васпитање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66800" y="990600"/>
            <a:ext cx="8077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r-Cyrl-R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endParaRPr lang="sr-Cyrl-R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498645-9DC2-4CF4-BA3B-E16AB0604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24208"/>
              </p:ext>
            </p:extLst>
          </p:nvPr>
        </p:nvGraphicFramePr>
        <p:xfrm>
          <a:off x="192231" y="975946"/>
          <a:ext cx="7543800" cy="531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1896675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987511115"/>
                    </a:ext>
                  </a:extLst>
                </a:gridCol>
              </a:tblGrid>
              <a:tr h="5319349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Char char=""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Укупно утрошено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126.749.352</a:t>
                      </a: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динара.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Char char=""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 усмерена на редовно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функционисање  10 основних школа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на територији општине Ковин.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Општина обезбеђује средства за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финансирање свих материјалних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трошкова, текућих поправки 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одржавања школа, стручног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усавршавања запослених, превоза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запослених и ученика који путују на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удаљености већој од 4 км, исплату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јубиларних награда и помоћи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запосленима, као и опремање 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инвестиционо одржавање школа.	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На територији општине основним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образовањем је био  обухваћен 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2.1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ученик, од чега 1.125 дечака 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1066 девојчица.</a:t>
                      </a:r>
                    </a:p>
                    <a:p>
                      <a:endParaRPr lang="en-US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</a:pP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1000"/>
                        </a:spcBef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буџета Општине у 2023. години, обезбеђена су средства за смештај 11 ученика са посебним потребама, као и за превоз 3 ученика из ове категорије.</a:t>
                      </a:r>
                    </a:p>
                    <a:p>
                      <a:pPr algn="just">
                        <a:spcBef>
                          <a:spcPts val="1000"/>
                        </a:spcBef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Обезбеђене су награде за вуковце, ђаке генерације, као и ученике који су били успешни на школским, општинским, окружним и републичким такмичењима.</a:t>
                      </a:r>
                    </a:p>
                    <a:p>
                      <a:pPr algn="just"/>
                      <a:r>
                        <a:rPr lang="sr-Cyrl-RS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У оквиру о</a:t>
                      </a:r>
                      <a:r>
                        <a:rPr lang="ru-RU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бележавања дечије недеље, организоване су позоришне представе за децу и младе, "Трка за срећније детињство", као и посета код председнице општине Ковин.	</a:t>
                      </a:r>
                    </a:p>
                    <a:p>
                      <a:pPr algn="just"/>
                      <a:r>
                        <a:rPr lang="ru-RU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Спровођене су активности у циљу унапређења положаја Рома и Ромкиња и смањивања разлика између Ромске популације и осталог становништва.</a:t>
                      </a:r>
                      <a:endParaRPr lang="en-US" sz="1200" b="0" i="0" u="none" strike="noStrike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sr-Cyrl-RS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Реализовани су радови на замени столарије на згради ОШ „Ђура Јакшић“.</a:t>
                      </a:r>
                      <a:endParaRPr lang="ru-RU" sz="1200" b="0" i="0" u="none" strike="noStrike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61489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text, book, shelf, indoor&#10;&#10;Description automatically generated">
            <a:extLst>
              <a:ext uri="{FF2B5EF4-FFF2-40B4-BE49-F238E27FC236}">
                <a16:creationId xmlns:a16="http://schemas.microsoft.com/office/drawing/2014/main" id="{3CEC8AE3-A2C2-5348-5791-102CF830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97" y="5040012"/>
            <a:ext cx="1180570" cy="13858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A group of cartoon children&#10;&#10;Description automatically generated with medium confidence">
            <a:extLst>
              <a:ext uri="{FF2B5EF4-FFF2-40B4-BE49-F238E27FC236}">
                <a16:creationId xmlns:a16="http://schemas.microsoft.com/office/drawing/2014/main" id="{1A1DCD75-390A-D6F4-70B0-7204A026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263519"/>
            <a:ext cx="2020399" cy="1131424"/>
          </a:xfrm>
          <a:prstGeom prst="rect">
            <a:avLst/>
          </a:prstGeom>
        </p:spPr>
      </p:pic>
      <p:pic>
        <p:nvPicPr>
          <p:cNvPr id="8" name="Picture 7" descr="A group of colorful numbers with eyes&#10;&#10;Description automatically generated with low confidence">
            <a:extLst>
              <a:ext uri="{FF2B5EF4-FFF2-40B4-BE49-F238E27FC236}">
                <a16:creationId xmlns:a16="http://schemas.microsoft.com/office/drawing/2014/main" id="{1C1BF1FB-C2DD-0B83-89D2-9745EEF9E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35" y="5719399"/>
            <a:ext cx="1049867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1089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10.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Средње образовање и васпитање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3700" y="1371600"/>
            <a:ext cx="8750300" cy="5334000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104.577.438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територији општине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средњим образовањем је било обухваћено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ученика, од чега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дечак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девојчиц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109728" indent="0">
              <a:buNone/>
            </a:pPr>
            <a:endParaRPr lang="sr-Cyrl-RS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109728" indent="0">
              <a:buNone/>
            </a:pPr>
            <a:r>
              <a:rPr lang="sr-Cyrl-R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sr-Cyrl-R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су била усмерена на редовно финансирање две средње школе на територији општине Ковин.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Општина обезбеђује средства за финансирање свих материјалних трошкова, текућих поправки и одржавања школа, стручног усавршавања запослених, превоза запослених, исплату јубиларних награда и помоћи запосленима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Награде за најбоље ђаке обезбеђене су  у виду лап топова и књига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Овим програмом обезбеђена су и средства за смештај и похађање школе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 са сметњама у развоју.</a:t>
            </a:r>
            <a:endParaRPr lang="ru-RU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61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Đaci iz Kovina u Briselu na debati o evropskim vrednostima - JMU  Radio-televizija Vojvodine">
            <a:extLst>
              <a:ext uri="{FF2B5EF4-FFF2-40B4-BE49-F238E27FC236}">
                <a16:creationId xmlns:a16="http://schemas.microsoft.com/office/drawing/2014/main" id="{0BC00648-8F49-E768-7243-9EF8AFF8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17" y="2978323"/>
            <a:ext cx="2689101" cy="13614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7785C-C4AD-3800-C858-80E75491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18" y="2315363"/>
            <a:ext cx="3048000" cy="66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4D915-BBFC-9AD8-D4AD-EEF949B9B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66" y="2362200"/>
            <a:ext cx="3160872" cy="19344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69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82000" cy="1057275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11.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Социјална и дечија заштита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60475"/>
            <a:ext cx="8504238" cy="52927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Укупно утрошено 1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76.254.392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овог програма у 202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години, збринуто је 6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.824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корисника, односно 16,5 % од укупног броја становника.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Једнократне новчане помоћи добило је 3.442 корисника.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Финансијска помоћ незапосленим породиљама исплаћена је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корисница, док су новчане помоћи исплаћене за 656 пензионера у општини Ковин.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Једнократне помоћи за плаћање комуналних услуга добило је 369 корисника, док су накнаде за социјално становање (за струју, комуналије и гас) обезбеђене за 52 корисника и корисница.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Опремљено је 47 старих лица и исплаћено 25 накнада из буџета у случају смрти.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активности Подршка деци и породицама са децом, исплаћено је 269 накнада за новорођену децу, финансирано опремање 430 младих лица, обезбеђена су средства за превоз 41 средњошколца и студента из социјално угрожених породица, бесплатне ужине за 810 ученика и школски прибор за 570 ученика.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Редовном активношћу Црвеног крста, обезбеђена је помоћ за 3.685 угрожених лица.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Latn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Оброци  из Народне кухиње обезбеђени су за више од 440 корисника и корисница, </a:t>
            </a:r>
            <a:endParaRPr lang="sr-Latn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пружање услуге Помоћ и нега у кући</a:t>
            </a:r>
            <a:r>
              <a:rPr lang="en-US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било је ангажовано 11 геронто домаћица.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30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току 2023. године организовано је 22 акције добровољног давања крви.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циљу побољшања здравственог и материјалног положаја Рома и Ромкиња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израђено је 15 здравствених књижица и обезбеђено 15 једнократних помоћи.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Установе социјалне заштите „Ласта“, тј. </a:t>
            </a: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боравка за лица са сметњама у развоју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користио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је 30 корисника, док је 25 деце користило услуге личног пратиоца.</a:t>
            </a:r>
            <a:endParaRPr lang="ru-RU" sz="130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7FC76-6953-DDF8-CF2C-18CDB256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7568"/>
            <a:ext cx="2590800" cy="13493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D564F-F5D8-AEB0-020A-97EAA392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10" y="4191000"/>
            <a:ext cx="2689428" cy="20145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9473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609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12.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Здравствена заштита</a:t>
            </a: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14400"/>
            <a:ext cx="8991600" cy="5943600"/>
          </a:xfrm>
        </p:spPr>
        <p:txBody>
          <a:bodyPr>
            <a:noAutofit/>
          </a:bodyPr>
          <a:lstStyle/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је реализовано 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8.871.695 динара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Здравствена станица Баваниште                      Здравствена станица Гај</a:t>
            </a:r>
          </a:p>
          <a:p>
            <a:endParaRPr lang="ru-RU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 протеклој, 202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 по основу Уговора о  привременим и повременим пословима, ангажовано је 3 лекара 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специјалисте,  2 возача, 4 чистачице и 1 рендген техничар.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-Финансирани су стални трошкови за просторе осам апотека, које су издате у закуп.</a:t>
            </a:r>
          </a:p>
          <a:p>
            <a:pPr marL="109728" indent="0" algn="just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-Утврђивање узрока и времена смрти лица умрлих ван здравствене установе - Мртвозорство, реализује се</a:t>
            </a:r>
          </a:p>
          <a:p>
            <a:pPr marL="109728" indent="0" algn="just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континуитету у току године, а у зависности од потреба. У току 2023. године извршено је 258 мртвозорства. 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 буџета општине Ковин, у  2023. години, и</a:t>
            </a:r>
            <a:r>
              <a:rPr lang="sr-Cyrl-RS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звршено је повезивање агрегата са новосаграђеним објектом у Ковину,</a:t>
            </a:r>
          </a:p>
          <a:p>
            <a:pPr algn="just"/>
            <a:r>
              <a:rPr lang="sr-Cyrl-RS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као и завршни радови у котларници у ЗС Баваниште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300" b="0" i="0" u="none" strike="noStrike" baseline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EB04B-D1BE-88C5-A5D2-D6F01ED03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86" y="1981200"/>
            <a:ext cx="2117969" cy="15884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1F9350-006C-C8F6-C629-7622D924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91" y="2133820"/>
            <a:ext cx="2636418" cy="1447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rganizacija">
            <a:extLst>
              <a:ext uri="{FF2B5EF4-FFF2-40B4-BE49-F238E27FC236}">
                <a16:creationId xmlns:a16="http://schemas.microsoft.com/office/drawing/2014/main" id="{1D6C2885-FCD3-418F-03AE-3FDA5D42D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8" y="1945810"/>
            <a:ext cx="2487295" cy="16592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2" descr="madurai HC gives relief to medical aspirant; directs NTA to revise his NEET  communal rank- Edexlive">
            <a:extLst>
              <a:ext uri="{FF2B5EF4-FFF2-40B4-BE49-F238E27FC236}">
                <a16:creationId xmlns:a16="http://schemas.microsoft.com/office/drawing/2014/main" id="{C164EE05-3C10-3D8A-CC6C-733473B0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6424"/>
            <a:ext cx="1533886" cy="85897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4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8591550" cy="381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13.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Развој културе и информисања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43000"/>
            <a:ext cx="8458200" cy="5715000"/>
          </a:xfrm>
        </p:spPr>
        <p:txBody>
          <a:bodyPr>
            <a:normAutofit/>
          </a:bodyPr>
          <a:lstStyle/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92.611.851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Додељена су новчана средстава на конкурсу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удружења грађана која реализују пројекте везане за културне манифестације, као и средства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корисника (аматерск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позоришт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КУД-ови)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циљу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развој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уметничког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аматеризма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општини Ковин.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Подржано је 1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пројеката верских заједница, а на конкурсу у циљу информисања грађана  подржано је 1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програмских садржаја.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Центру за културу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биоскопске пројекције, позоришне представе, изложбе и остале културне активности.  Одржано је „Ковинско културно лето“, Фестивал „Клинци певају хитове“, „Октобарски салон“, „Мајстори српске фотографије“, Музички фестивал „Бомб“, Позоришни фестивал „КОПС“, а у сарадњи са братском општином Кавадарци из Северне Македоније, организован је и фестивал етно музике „СРМА“. 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манифестацију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 значаја за општину Ковин, Дечији сабор </a:t>
            </a:r>
            <a:r>
              <a:rPr lang="sr-Latn-C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 ћирилице“, која је одрана 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пут, опредељена су средства у износу од 500.000 динара, а реализовано је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99,8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%, односно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498.978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динара. </a:t>
            </a:r>
            <a:endParaRPr lang="en-US" sz="13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Библиотеци са огранцима реализовани су програми књижевних вечери, као и набавка нових књига. 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1028" name="Picture 4" descr="KOVIN: Odložen festival &quot;Klinci pevaju hitove“ - ePančevo">
            <a:extLst>
              <a:ext uri="{FF2B5EF4-FFF2-40B4-BE49-F238E27FC236}">
                <a16:creationId xmlns:a16="http://schemas.microsoft.com/office/drawing/2014/main" id="{FE5F1A6A-3066-4D18-94CE-EC6F91B1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" y="4710347"/>
            <a:ext cx="3160707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vinci na Festivalu „SrMa“ u Severnoj Makedoniji">
            <a:extLst>
              <a:ext uri="{FF2B5EF4-FFF2-40B4-BE49-F238E27FC236}">
                <a16:creationId xmlns:a16="http://schemas.microsoft.com/office/drawing/2014/main" id="{A3469BAD-BD69-EA0D-A8C1-8B37AAA4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97" y="4710347"/>
            <a:ext cx="2435606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1C6793A-B6EE-4978-6304-0F23A4E7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73" y="4710348"/>
            <a:ext cx="2636855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5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6858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14.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Развој спорта и омладине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14400"/>
            <a:ext cx="8686800" cy="5715000"/>
          </a:xfrm>
        </p:spPr>
        <p:txBody>
          <a:bodyPr>
            <a:normAutofit/>
          </a:bodyPr>
          <a:lstStyle/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252.481.106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територији Општине, интерес грађана у области спорта остварује се преко  спортских организација, којима је  пружана   подршка у раду . Укупно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удружења грађана у области спорта, добило је финансијску подршку у 202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години.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Настављена је 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изградње базена на Шљункари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Савет за младе, који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пружа подршку активном укључивању младих у различите друштвене активности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праћен је на друштвеним мрежама од стране младих. Млади су узели учешће у едукативним предавањима и радионицама, на обележавању Дана младих, као и у реализацији еколошких акција.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циљу развоја предшколског и школског спорта и унапређења наставе физичког васпитања,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је  манифестација „Спортско лето“ , у оквиру које је учешће узело преко 150 предшколаца и преко 500 основаца и средњошколаца.</a:t>
            </a:r>
            <a:endParaRPr lang="en-US" sz="13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74A30-0B7D-6A1B-C60A-8215BCAA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96" y="4834854"/>
            <a:ext cx="2755354" cy="128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F8ACC3-487F-84C1-2038-55332298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48200"/>
            <a:ext cx="1752600" cy="175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BAF10D-E91A-CE87-4539-73096C4DEF13}"/>
              </a:ext>
            </a:extLst>
          </p:cNvPr>
          <p:cNvSpPr txBox="1"/>
          <p:nvPr/>
        </p:nvSpPr>
        <p:spPr>
          <a:xfrm>
            <a:off x="3864780" y="5997209"/>
            <a:ext cx="1568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Спортско лето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У ПЕТАК ПОЧИЊЕ ДРУГО „СПОРТСКО ЛЕТО“">
            <a:extLst>
              <a:ext uri="{FF2B5EF4-FFF2-40B4-BE49-F238E27FC236}">
                <a16:creationId xmlns:a16="http://schemas.microsoft.com/office/drawing/2014/main" id="{0AFFAA68-C3A0-CE28-687C-F67BFD10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4" y="4651131"/>
            <a:ext cx="2701932" cy="1652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0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914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15.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Опште услуге локалне самоуправе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1298575"/>
            <a:ext cx="8458200" cy="319722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је утрошено 25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0.334.464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континуирано функционисање органа јединице локалне самоуправе. </a:t>
            </a:r>
          </a:p>
          <a:p>
            <a:pPr algn="just"/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Овај програм обухвата и трошкове инспекцијских послова, управљање у ванредним ситуацијама, средства намењена националним саветима националних мањина, као и средства која се одвајају у буџетске резерве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текућу и сталну.</a:t>
            </a:r>
          </a:p>
          <a:p>
            <a:pPr algn="just"/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Фунционисање 10 месних заједница на територији општине Ковин, финансира се овим програмом. У 202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 </a:t>
            </a:r>
            <a:r>
              <a:rPr lang="ru-RU" sz="52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 послова локалне самоуправе који су поверени и организовани у оквиру месне заједнице износио 16.</a:t>
            </a:r>
          </a:p>
          <a:p>
            <a:pPr algn="just"/>
            <a:r>
              <a:rPr lang="ru-RU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је санација фасаде и крова на згради МЗ Плочица.</a:t>
            </a:r>
            <a:endParaRPr lang="ru-RU" sz="520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Манифестације реализоване кроз овај програм су : „Дани мађарске кухиње“, „Дани Делиблата“, прослава Божића у МЗ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Плочица, „Гајачки котлић“, турнир у малом фудбалу, „Заборављене игре и вештине“ у Плочици.</a:t>
            </a:r>
          </a:p>
          <a:p>
            <a:pPr algn="just"/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године, реализовано је и два пројекта националних мањина.</a:t>
            </a:r>
          </a:p>
          <a:p>
            <a:pPr algn="just"/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Локалног акционог плана за Роме и Ромкиње</a:t>
            </a:r>
            <a:endParaRPr lang="sr-Latn-RS" sz="5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реализовани су  планирани пројекти.</a:t>
            </a:r>
            <a:endParaRPr lang="sr-Cyrl-CS" sz="5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28ED-27E2-B6AB-5679-1721E64A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23" y="53716"/>
            <a:ext cx="1192400" cy="119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85804-39D7-556A-E6C4-DB950491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5029200"/>
            <a:ext cx="2145741" cy="120161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14468-13EC-2831-24E0-6020DB0E6E85}"/>
              </a:ext>
            </a:extLst>
          </p:cNvPr>
          <p:cNvSpPr txBox="1"/>
          <p:nvPr/>
        </p:nvSpPr>
        <p:spPr>
          <a:xfrm>
            <a:off x="914400" y="6248400"/>
            <a:ext cx="1990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Заборављене игре и вештине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ani mađarske kuhinje u Sokrenovcu - Agro TV">
            <a:extLst>
              <a:ext uri="{FF2B5EF4-FFF2-40B4-BE49-F238E27FC236}">
                <a16:creationId xmlns:a16="http://schemas.microsoft.com/office/drawing/2014/main" id="{C614D09C-6FB2-81FF-1571-EFDA9D186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1638300" cy="122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F29243-B34A-E390-CC93-5790FD39C55C}"/>
              </a:ext>
            </a:extLst>
          </p:cNvPr>
          <p:cNvSpPr txBox="1"/>
          <p:nvPr/>
        </p:nvSpPr>
        <p:spPr>
          <a:xfrm>
            <a:off x="3737094" y="6230815"/>
            <a:ext cx="1828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 мађарске кухиње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0F2CA8F-7E44-AF93-E3D7-5968AF76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60" y="5025187"/>
            <a:ext cx="2850589" cy="128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9743-2157-0351-BEFD-339AB7A88580}"/>
              </a:ext>
            </a:extLst>
          </p:cNvPr>
          <p:cNvSpPr txBox="1"/>
          <p:nvPr/>
        </p:nvSpPr>
        <p:spPr>
          <a:xfrm>
            <a:off x="6201775" y="6271882"/>
            <a:ext cx="25648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Радови на згради МЗ Плочица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68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Уводна реч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95400"/>
            <a:ext cx="8594725" cy="49403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Поштовани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Презентација која је пред вама има за циљ да вам на што једноставнији и приступачнији начин прикаже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је претходне године утрошен новац из буџета наше општине. 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програмима.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Презентација, на једноставан начин, приказује Консолидовани завршни рачун за 20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годину, што заначи да приказује све приходе и примања и расходе и издатке из буџета општине, од суфицита из ранијих година, донација и добровољних трансфера, трансфера са виших нивоа власти (Републике и Покрајине), родитељског динара и сопствених прихода буџетских корисника.  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Циљ нам је да у будућности даље унапредимо сарадњу локалне самоуправе и грађана како у креирању буџета тако и у другим сегментима живота у локалној заједници. Један од начина је и транспарентност трошења буџетских средстава чији приказ је пред Вама. </a:t>
            </a:r>
          </a:p>
          <a:p>
            <a:pPr marL="0" indent="0" algn="r">
              <a:buNone/>
            </a:pPr>
            <a:r>
              <a:rPr lang="sr-Cyrl-RS" sz="3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8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123947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16.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Политички систем локалне самоуправе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9875" y="1560516"/>
            <a:ext cx="7924800" cy="1201127"/>
          </a:xfrm>
        </p:spPr>
        <p:txBody>
          <a:bodyPr>
            <a:normAutofit fontScale="25000" lnSpcReduction="20000"/>
          </a:bodyPr>
          <a:lstStyle/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40.244.660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године, у складу са Законом о локалној самоуправи и Статутом општине, одржано је 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седница Скупштине општине, док је Општинско веће заседало 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пута.</a:t>
            </a:r>
          </a:p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бележени су  значајни  датуми у Општини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C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38736-177A-454E-A384-406FDFE2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5788F-5BA1-4323-98B1-E98E75A0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CD46D2-5F67-EB37-BCE8-6FD71A2D8C9D}"/>
              </a:ext>
            </a:extLst>
          </p:cNvPr>
          <p:cNvSpPr txBox="1"/>
          <p:nvPr/>
        </p:nvSpPr>
        <p:spPr>
          <a:xfrm>
            <a:off x="1727877" y="4191000"/>
            <a:ext cx="272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Заседање СО Ковин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2ED5E5-E0F8-3305-F9AC-3F1E77E4CBCA}"/>
              </a:ext>
            </a:extLst>
          </p:cNvPr>
          <p:cNvSpPr txBox="1"/>
          <p:nvPr/>
        </p:nvSpPr>
        <p:spPr>
          <a:xfrm>
            <a:off x="1066800" y="6091619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Обележавање Дана ослобођења</a:t>
            </a:r>
            <a:r>
              <a:rPr lang="sr-Latn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4. </a:t>
            </a:r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октобра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ABAAE-3CC1-7BF7-02D3-9504C80A532D}"/>
              </a:ext>
            </a:extLst>
          </p:cNvPr>
          <p:cNvSpPr txBox="1"/>
          <p:nvPr/>
        </p:nvSpPr>
        <p:spPr>
          <a:xfrm>
            <a:off x="4915681" y="5132079"/>
            <a:ext cx="2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бележавањ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 Дана ослобођења Ковина у Првом светском рату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513A6-319F-C7BB-DB0D-3EED7110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6592" y="2623531"/>
            <a:ext cx="2089959" cy="15674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 descr="Dan oslobođenja opštine Kovin">
            <a:extLst>
              <a:ext uri="{FF2B5EF4-FFF2-40B4-BE49-F238E27FC236}">
                <a16:creationId xmlns:a16="http://schemas.microsoft.com/office/drawing/2014/main" id="{AF65419E-0BCD-531F-9799-255E8D915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6" y="4599027"/>
            <a:ext cx="2607310" cy="14662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Kovin — Википедија">
            <a:extLst>
              <a:ext uri="{FF2B5EF4-FFF2-40B4-BE49-F238E27FC236}">
                <a16:creationId xmlns:a16="http://schemas.microsoft.com/office/drawing/2014/main" id="{DF4C79BF-1451-DA41-54DD-F5D733391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1014"/>
            <a:ext cx="1971040" cy="131381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7E8E71-AAEF-3A33-039E-AE86146F87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6" y="3281857"/>
            <a:ext cx="2729887" cy="1818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042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255395-951C-9C55-1A64-8E3F683A8C7A}"/>
              </a:ext>
            </a:extLst>
          </p:cNvPr>
          <p:cNvSpPr txBox="1"/>
          <p:nvPr/>
        </p:nvSpPr>
        <p:spPr>
          <a:xfrm>
            <a:off x="1371600" y="30480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17.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ефикасност и обновљиви извори енергије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7CF83-E383-FE20-B427-AFEFC6EFB3A9}"/>
              </a:ext>
            </a:extLst>
          </p:cNvPr>
          <p:cNvSpPr txBox="1"/>
          <p:nvPr/>
        </p:nvSpPr>
        <p:spPr>
          <a:xfrm>
            <a:off x="533400" y="1584697"/>
            <a:ext cx="81534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2.251.902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циљу унапређења енергетске ефикасности, а по основу јавног конкурса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грађанима су </a:t>
            </a:r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додељена средства за замену столарије, набавку и уградњу гасног котла  и инсталације, као и за набавку соларних панела.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KAKO DA U 7 KORAKA POVEĆATE ENERGETSKU EFIKASNOST - E2 Portal">
            <a:extLst>
              <a:ext uri="{FF2B5EF4-FFF2-40B4-BE49-F238E27FC236}">
                <a16:creationId xmlns:a16="http://schemas.microsoft.com/office/drawing/2014/main" id="{21DEB4ED-0800-5636-BDBA-B829E070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4196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7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87FE2-244C-4352-94A7-A7FD925DF2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66977"/>
            <a:ext cx="7543800" cy="1008063"/>
          </a:xfrm>
        </p:spPr>
        <p:txBody>
          <a:bodyPr>
            <a:normAutofit/>
          </a:bodyPr>
          <a:lstStyle/>
          <a:p>
            <a:pPr algn="ctr"/>
            <a:r>
              <a:rPr lang="ru-RU" sz="24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УЧИНАК НА УНАПРЕЂЕЊУ РОДНЕ РАВНОПРАВНОСТИ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EE5EB-555F-ED21-ECF0-F97ECFB951F8}"/>
              </a:ext>
            </a:extLst>
          </p:cNvPr>
          <p:cNvSpPr txBox="1"/>
          <p:nvPr/>
        </p:nvSpPr>
        <p:spPr>
          <a:xfrm>
            <a:off x="457200" y="1679331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реализацији циљева у 2023. години, водило се рачуна о родној равноправности, односно побољшању положаја жена у општини Ковин, и то: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куповине сеоске куће са окућницом, као и код унапређења                                 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становања  Рома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Ромкиња;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додели субвенција из буџета за подстицај пољопривредне производње, 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пољопривредним газдинствима која воде жене;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кроз обезбеђивање бесплатног превоза ученика                                              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средњих школа са територије Општине;</a:t>
            </a: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унапређењем квалитета и доступности социјалне заштите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грађана из вишеструко маргинализованих група;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обезбеђивњем средстава за школовање и смештај деце са посебним потребама;</a:t>
            </a: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ангажовањем личних пратилаца за децу и ученике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са сметњама у развоју и инвалидитетом;                                     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повећањем доступности спортских активности и садржаја, 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промоцијом важности спорта за девојчице и жене.</a:t>
            </a:r>
          </a:p>
          <a:p>
            <a:pPr marL="285750" indent="-285750">
              <a:buFontTx/>
              <a:buChar char="-"/>
            </a:pPr>
            <a:endParaRPr lang="sr-Cyrl-R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r-Cyrl-R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DF0D8-01F4-884E-2D6A-798C730A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26" y="2057400"/>
            <a:ext cx="1141837" cy="114183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E292A-C59F-73E3-F4F8-680B544D5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3" y="5072501"/>
            <a:ext cx="1669227" cy="11084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67C28-7024-93C3-DAAF-A4DBDB4B3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1" y="5056662"/>
            <a:ext cx="2024026" cy="1117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BDB59-4BDF-578A-593A-4A806B3E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611" y="3577306"/>
            <a:ext cx="1669226" cy="10800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06946-4C1D-2148-BDB3-3A1F2E210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68" y="5099377"/>
            <a:ext cx="1669227" cy="102101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757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6934200" cy="10668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Захваљујемо Вам се што сте издвојили време и пажљиво прегледали презентацију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74431" y="2057400"/>
            <a:ext cx="7239000" cy="3778250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сте заинтересовани да погледате Одлуку о завршном рачуну општине Ковин за 2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023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годину, са свим пратећим документима у целини, исту можете преузети на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страници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општине Ковин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Буџетском порталу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имате питања у вези са  Водичем/презентацијом или Одлуком о завршном рачуну, можете нам писати на адресу: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trezor@kovin.rs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оставити контакт податке за достављање одговора.</a:t>
            </a:r>
            <a:endParaRPr lang="sr-Latn-R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ОСТВАРЕНИ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ТЕКУЋИ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ПРИХОДИ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И ПРИМАЊА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5200793"/>
              </p:ext>
            </p:extLst>
          </p:nvPr>
        </p:nvGraphicFramePr>
        <p:xfrm>
          <a:off x="0" y="1905000"/>
          <a:ext cx="7086600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7543800" cy="1449388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ОСТВАРЕНИХ ТЕКУЋИХ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ПРИХОДА И ПРИМАЊА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3448836"/>
              </p:ext>
            </p:extLst>
          </p:nvPr>
        </p:nvGraphicFramePr>
        <p:xfrm>
          <a:off x="858227" y="1293812"/>
          <a:ext cx="6711950" cy="42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543800" cy="987425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ОСТВАРЕЊЕ ТЕКУЋИХ ПРИХОДА И ПРИМАЊА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ПЛАН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75F6CB-328C-4702-A975-F9083C9F0E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7096575"/>
              </p:ext>
            </p:extLst>
          </p:nvPr>
        </p:nvGraphicFramePr>
        <p:xfrm>
          <a:off x="457200" y="1554163"/>
          <a:ext cx="86868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7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543800" cy="98742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УПОРЕДНИ ПРИКАЗ ОСТВАРЕЊА ТЕКУЋИХ ПРИХОДА И ПРИМАЊА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 2023. ГОДИНИ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75F6CB-328C-4702-A975-F9083C9F0E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7207113"/>
              </p:ext>
            </p:extLst>
          </p:nvPr>
        </p:nvGraphicFramePr>
        <p:xfrm>
          <a:off x="457200" y="1554163"/>
          <a:ext cx="86868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70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02CA-25E1-4859-B412-C672BD740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ОСТВАРЕНИ ПРИХОДИ И ПРИМАЊА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AD286-5922-41BA-A6BA-35A8114FC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36700"/>
            <a:ext cx="8686800" cy="4694238"/>
          </a:xfrm>
        </p:spPr>
        <p:txBody>
          <a:bodyPr>
            <a:normAutofit/>
          </a:bodyPr>
          <a:lstStyle/>
          <a:p>
            <a:pPr algn="just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остварених текућих прихода и примања у 20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години у износу од 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641.326.963 динара, општина Ковин је из ранијих година пренела неутрошена средства, или суфицит, у износу од 133.633.161 динара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 да је током 20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године општина располагала са укупним средствима од 1.774.960.124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Текући приходи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    Суфицит из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УКУПНО</a:t>
            </a:r>
          </a:p>
          <a:p>
            <a:pPr algn="just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примања     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ранијих година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остварена средства   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25036A-03FD-44DD-9732-172F8C33289D}"/>
              </a:ext>
            </a:extLst>
          </p:cNvPr>
          <p:cNvSpPr/>
          <p:nvPr/>
        </p:nvSpPr>
        <p:spPr>
          <a:xfrm>
            <a:off x="304800" y="3009900"/>
            <a:ext cx="1828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1.641.326.963 </a:t>
            </a:r>
            <a:endParaRPr lang="sr-Latn-R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DBD174-E418-44EC-AAE3-15E044F9170E}"/>
              </a:ext>
            </a:extLst>
          </p:cNvPr>
          <p:cNvSpPr/>
          <p:nvPr/>
        </p:nvSpPr>
        <p:spPr>
          <a:xfrm>
            <a:off x="3304938" y="3009900"/>
            <a:ext cx="176479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133.633.161</a:t>
            </a:r>
            <a:endParaRPr lang="sr-Latn-R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A7593BC-793F-4C10-837F-93E4471EFACB}"/>
              </a:ext>
            </a:extLst>
          </p:cNvPr>
          <p:cNvSpPr/>
          <p:nvPr/>
        </p:nvSpPr>
        <p:spPr>
          <a:xfrm>
            <a:off x="2207697" y="3195054"/>
            <a:ext cx="911643" cy="467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+</a:t>
            </a:r>
            <a:endParaRPr lang="sr-Latn-R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9C6AB-F518-4036-90B6-99075B64389E}"/>
              </a:ext>
            </a:extLst>
          </p:cNvPr>
          <p:cNvSpPr/>
          <p:nvPr/>
        </p:nvSpPr>
        <p:spPr>
          <a:xfrm>
            <a:off x="6241068" y="2981949"/>
            <a:ext cx="176479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1.774.960.124</a:t>
            </a:r>
            <a:r>
              <a:rPr lang="en-US" dirty="0"/>
              <a:t> </a:t>
            </a:r>
            <a:endParaRPr lang="sr-Latn-R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280268-402A-4B5B-8818-48B6891097EE}"/>
              </a:ext>
            </a:extLst>
          </p:cNvPr>
          <p:cNvSpPr/>
          <p:nvPr/>
        </p:nvSpPr>
        <p:spPr>
          <a:xfrm>
            <a:off x="5181600" y="3167103"/>
            <a:ext cx="911643" cy="467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+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24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ИЗВРШЕНИ  РАСХОДИ И ИЗДАЦИ БУЏЕТА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9446867"/>
              </p:ext>
            </p:extLst>
          </p:nvPr>
        </p:nvGraphicFramePr>
        <p:xfrm>
          <a:off x="0" y="1258887"/>
          <a:ext cx="80010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5435</TotalTime>
  <Words>3815</Words>
  <Application>Microsoft Office PowerPoint</Application>
  <PresentationFormat>On-screen Show (4:3)</PresentationFormat>
  <Paragraphs>452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ОПШТИНА КОВИН   ГРАЂАНСКИ ВОДИЧ  КРОЗ ОДЛУКУ О ЗАВРШНОМ РАЧУНУ БУЏЕТА  ЗА 2023. ГОДИНУ</vt:lpstr>
      <vt:lpstr>САДРЖАЈ:</vt:lpstr>
      <vt:lpstr>  Уводна реч</vt:lpstr>
      <vt:lpstr>  ОСТВАРЕНИ  ТЕКУЋИ  ПРИХОДИ   И ПРИМАЊА</vt:lpstr>
      <vt:lpstr>СТРУКТУРА ОСТВАРЕНИХ ТЕКУЋИХ  ПРИХОДА И ПРИМАЊА</vt:lpstr>
      <vt:lpstr>ОСТВАРЕЊЕ ТЕКУЋИХ ПРИХОДА И ПРИМАЊА  У ОДНОСУ НА ПЛАН</vt:lpstr>
      <vt:lpstr>УПОРЕДНИ ПРИКАЗ ОСТВАРЕЊА ТЕКУЋИХ ПРИХОДА И ПРИМАЊА У 2022. И 2023. ГОДИНИ</vt:lpstr>
      <vt:lpstr>УКУПНО ОСТВАРЕНИ ПРИХОДИ И ПРИМАЊА</vt:lpstr>
      <vt:lpstr>   ИЗВРШЕНИ  РАСХОДИ И ИЗДАЦИ БУЏЕТА</vt:lpstr>
      <vt:lpstr>СТРУКТУРА ИЗВРШЕНИХ РАСХОДА И ИЗДАТАКА БУЏЕТА</vt:lpstr>
      <vt:lpstr>ИЗВРШЕЊЕ РАСХОДА И ИЗДАТАКА  У ОДНОСУ НА ПЛАН</vt:lpstr>
      <vt:lpstr>ПРЕГЛЕД ИЗВРШЕЊА ПО КОРИСНИЦИМА</vt:lpstr>
      <vt:lpstr>ГРАФИЧКИ ПРИКАЗ ИЗВРШЕЊА  ПО КОРИСНИЦИМА </vt:lpstr>
      <vt:lpstr>ГРАФИЧКИ ПРИКАЗ ИЗВРШЕЊА  ПО ПРОГРАМИМА</vt:lpstr>
      <vt:lpstr>ПРОГРАМ 1. Становање, урбанизам и просторно планирање</vt:lpstr>
      <vt:lpstr>ПРОГРАМ 2.  Комуналне делатности </vt:lpstr>
      <vt:lpstr>ПРОГРАМ 3.  Локални економски развој</vt:lpstr>
      <vt:lpstr>ПРОГРАМ 4.  Развој туризма</vt:lpstr>
      <vt:lpstr>ПРОГРАМ 5. Пољопривреда и рурални развој </vt:lpstr>
      <vt:lpstr>ПРОГРАМ 6. Заштита животне средине</vt:lpstr>
      <vt:lpstr>             ПРОГРАМ 7.               Организација саобраћаја               и саобраћајна инфраструктура</vt:lpstr>
      <vt:lpstr> ПРОГРАМ 8.  Предшколско васпитање и образовање     </vt:lpstr>
      <vt:lpstr>              ПРОГРАМ 9.                Основно образовање и васпитање</vt:lpstr>
      <vt:lpstr>ПРОГРАМ 10. Средње образовање и васпитање</vt:lpstr>
      <vt:lpstr>ПРОГРАМ 11. Социјална и дечија заштита </vt:lpstr>
      <vt:lpstr>  ПРОГРАМ 12.    Здравствена заштита  </vt:lpstr>
      <vt:lpstr>  ПРОГРАМ 13.   Развој културе и информисања</vt:lpstr>
      <vt:lpstr> ПРОГРАМ 14.   Развој спорта и омладине</vt:lpstr>
      <vt:lpstr>    ПРОГРАМ 15.      Опште услуге локалне самоуправе</vt:lpstr>
      <vt:lpstr>ПРОГРАМ 16.   Политички систем локалне самоуправе                    </vt:lpstr>
      <vt:lpstr>PowerPoint Presentation</vt:lpstr>
      <vt:lpstr>УЧИНАК НА УНАПРЕЂЕЊУ РОДНЕ РАВНОПРАВНОСТИ</vt:lpstr>
      <vt:lpstr>         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   ГРАЂАНСКИ ВОДИЧ  КРОЗ ОДЛУКУ О ЗАВРШНОМ РАЧУНУ БУЏЕТА  ЗА 2022. ГОДИНУ</dc:title>
  <dc:creator>Jelena S</dc:creator>
  <cp:lastModifiedBy>Opstinska Uprava Kovin</cp:lastModifiedBy>
  <cp:revision>501</cp:revision>
  <cp:lastPrinted>2024-05-10T08:55:46Z</cp:lastPrinted>
  <dcterms:created xsi:type="dcterms:W3CDTF">2006-08-16T00:00:00Z</dcterms:created>
  <dcterms:modified xsi:type="dcterms:W3CDTF">2024-05-21T11:40:24Z</dcterms:modified>
</cp:coreProperties>
</file>