
<file path=[Content_Types].xml><?xml version="1.0" encoding="utf-8"?>
<Types xmlns="http://schemas.openxmlformats.org/package/2006/content-types">
  <Default Extension="heic" ContentType="image/heic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  <p:sldMasterId id="2147483892" r:id="rId5"/>
  </p:sldMasterIdLst>
  <p:notesMasterIdLst>
    <p:notesMasterId r:id="rId30"/>
  </p:notesMasterIdLst>
  <p:handoutMasterIdLst>
    <p:handoutMasterId r:id="rId31"/>
  </p:handoutMasterIdLst>
  <p:sldIdLst>
    <p:sldId id="256" r:id="rId6"/>
    <p:sldId id="259" r:id="rId7"/>
    <p:sldId id="275" r:id="rId8"/>
    <p:sldId id="262" r:id="rId9"/>
    <p:sldId id="287" r:id="rId10"/>
    <p:sldId id="261" r:id="rId11"/>
    <p:sldId id="263" r:id="rId12"/>
    <p:sldId id="284" r:id="rId13"/>
    <p:sldId id="264" r:id="rId14"/>
    <p:sldId id="277" r:id="rId15"/>
    <p:sldId id="279" r:id="rId16"/>
    <p:sldId id="266" r:id="rId17"/>
    <p:sldId id="285" r:id="rId18"/>
    <p:sldId id="268" r:id="rId19"/>
    <p:sldId id="280" r:id="rId20"/>
    <p:sldId id="271" r:id="rId21"/>
    <p:sldId id="272" r:id="rId22"/>
    <p:sldId id="273" r:id="rId23"/>
    <p:sldId id="274" r:id="rId24"/>
    <p:sldId id="258" r:id="rId25"/>
    <p:sldId id="292" r:id="rId26"/>
    <p:sldId id="293" r:id="rId27"/>
    <p:sldId id="294" r:id="rId28"/>
    <p:sldId id="278" r:id="rId2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:p15="http://schemas.microsoft.com/office/powerpoint/2012/main" userId="S-1-5-21-3988269000-3947341290-2979681626-1339" providerId="AD"/>
      </p:ext>
    </p:extLst>
  </p:cmAuthor>
  <p:cmAuthor id="4" name="Opstinska Uprava Kovin" initials="OUK" lastIdx="2" clrIdx="4">
    <p:extLst>
      <p:ext uri="{19B8F6BF-5375-455C-9EA6-DF929625EA0E}">
        <p15:presenceInfo xmlns:p15="http://schemas.microsoft.com/office/powerpoint/2012/main" userId="986af186f68b03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9" autoAdjust="0"/>
    <p:restoredTop sz="89216" autoAdjust="0"/>
  </p:normalViewPr>
  <p:slideViewPr>
    <p:cSldViewPr>
      <p:cViewPr varScale="1">
        <p:scale>
          <a:sx n="95" d="100"/>
          <a:sy n="95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Budzet%202023\KONACNI%20%20%207.12\&#1079;&#1072;%20&#1054;&#1073;&#1088;&#1072;&#1079;&#1083;&#1086;&#1078;&#1077;&#1114;&#1077;\Grafikon%20prihoda%20za%20obrazlozenj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Budzet%202023\KONACNI%20%20%207.12\&#1079;&#1072;%20&#1054;&#1073;&#1088;&#1072;&#1079;&#1083;&#1086;&#1078;&#1077;&#1114;&#1077;\Grafikon%20prihoda%20za%20obrazlozenj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II%20Rebalans%202022\Grafik%20po%20programim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78901024468717"/>
          <c:y val="0.3668401539493662"/>
          <c:w val="0.42961907591633347"/>
          <c:h val="0.2746485169282683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37E6-47DE-8354-F366A55E32D1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37E6-47DE-8354-F366A55E32D1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37E6-47DE-8354-F366A55E32D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37E6-47DE-8354-F366A55E32D1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37E6-47DE-8354-F366A55E32D1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37E6-47DE-8354-F366A55E32D1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37E6-47DE-8354-F366A55E32D1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37E6-47DE-8354-F366A55E32D1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37E6-47DE-8354-F366A55E32D1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37E6-47DE-8354-F366A55E32D1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37E6-47DE-8354-F366A55E32D1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37E6-47DE-8354-F366A55E32D1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8-37E6-47DE-8354-F366A55E32D1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A-37E6-47DE-8354-F366A55E32D1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1B-37E6-47DE-8354-F366A55E32D1}"/>
              </c:ext>
            </c:extLst>
          </c:dPt>
          <c:dLbls>
            <c:dLbl>
              <c:idx val="0"/>
              <c:layout>
                <c:manualLayout>
                  <c:x val="3.4471011854463107E-2"/>
                  <c:y val="-6.64692692612542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E6-47DE-8354-F366A55E32D1}"/>
                </c:ext>
              </c:extLst>
            </c:dLbl>
            <c:dLbl>
              <c:idx val="1"/>
              <c:layout>
                <c:manualLayout>
                  <c:x val="1.4260281247835222E-2"/>
                  <c:y val="0.114842088400921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E6-47DE-8354-F366A55E32D1}"/>
                </c:ext>
              </c:extLst>
            </c:dLbl>
            <c:dLbl>
              <c:idx val="2"/>
              <c:layout>
                <c:manualLayout>
                  <c:x val="0.13027778419193203"/>
                  <c:y val="0.2306325839704818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E6-47DE-8354-F366A55E32D1}"/>
                </c:ext>
              </c:extLst>
            </c:dLbl>
            <c:dLbl>
              <c:idx val="3"/>
              <c:layout>
                <c:manualLayout>
                  <c:x val="4.4283834022213496E-2"/>
                  <c:y val="0.2693871961656965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7E6-47DE-8354-F366A55E32D1}"/>
                </c:ext>
              </c:extLst>
            </c:dLbl>
            <c:dLbl>
              <c:idx val="4"/>
              <c:layout>
                <c:manualLayout>
                  <c:x val="-5.5034982797238355E-2"/>
                  <c:y val="0.1675380577427820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7E6-47DE-8354-F366A55E32D1}"/>
                </c:ext>
              </c:extLst>
            </c:dLbl>
            <c:dLbl>
              <c:idx val="5"/>
              <c:layout>
                <c:manualLayout>
                  <c:x val="-0.10239653327791508"/>
                  <c:y val="3.698436608467419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7E6-47DE-8354-F366A55E32D1}"/>
                </c:ext>
              </c:extLst>
            </c:dLbl>
            <c:dLbl>
              <c:idx val="6"/>
              <c:layout>
                <c:manualLayout>
                  <c:x val="-4.7856234998009367E-2"/>
                  <c:y val="4.28105142571065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7E6-47DE-8354-F366A55E32D1}"/>
                </c:ext>
              </c:extLst>
            </c:dLbl>
            <c:dLbl>
              <c:idx val="7"/>
              <c:layout>
                <c:manualLayout>
                  <c:x val="-8.3559191555503842E-2"/>
                  <c:y val="-4.605599737744198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7E6-47DE-8354-F366A55E32D1}"/>
                </c:ext>
              </c:extLst>
            </c:dLbl>
            <c:dLbl>
              <c:idx val="8"/>
              <c:layout>
                <c:manualLayout>
                  <c:x val="-0.18924608031034243"/>
                  <c:y val="-9.486867153653985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7E6-47DE-8354-F366A55E32D1}"/>
                </c:ext>
              </c:extLst>
            </c:dLbl>
            <c:dLbl>
              <c:idx val="9"/>
              <c:layout>
                <c:manualLayout>
                  <c:x val="-0.2210426336004187"/>
                  <c:y val="-0.1937984251968503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7E6-47DE-8354-F366A55E32D1}"/>
                </c:ext>
              </c:extLst>
            </c:dLbl>
            <c:dLbl>
              <c:idx val="10"/>
              <c:layout>
                <c:manualLayout>
                  <c:x val="-0.11809386507289102"/>
                  <c:y val="-0.310029369825530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7E6-47DE-8354-F366A55E32D1}"/>
                </c:ext>
              </c:extLst>
            </c:dLbl>
            <c:dLbl>
              <c:idx val="11"/>
              <c:layout>
                <c:manualLayout>
                  <c:x val="0.12849138781662173"/>
                  <c:y val="-0.3207422961972663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7E6-47DE-8354-F366A55E32D1}"/>
                </c:ext>
              </c:extLst>
            </c:dLbl>
            <c:dLbl>
              <c:idx val="12"/>
              <c:layout>
                <c:manualLayout>
                  <c:x val="0.28589674606927012"/>
                  <c:y val="-0.2545639550690129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7E6-47DE-8354-F366A55E32D1}"/>
                </c:ext>
              </c:extLst>
            </c:dLbl>
            <c:dLbl>
              <c:idx val="13"/>
              <c:layout>
                <c:manualLayout>
                  <c:x val="0.27917318986153117"/>
                  <c:y val="-0.147661688028906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7E6-47DE-8354-F366A55E32D1}"/>
                </c:ext>
              </c:extLst>
            </c:dLbl>
            <c:dLbl>
              <c:idx val="14"/>
              <c:layout>
                <c:manualLayout>
                  <c:x val="0.23338120858059899"/>
                  <c:y val="-2.930803529076937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7E6-47DE-8354-F366A55E32D1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'2023 график прихода'!$C$110:$C$124</c:f>
              <c:strCache>
                <c:ptCount val="14"/>
                <c:pt idx="0">
                  <c:v>Порези на доходак, добит и капиталне добитке</c:v>
                </c:pt>
                <c:pt idx="2">
                  <c:v>Порез на имовину</c:v>
                </c:pt>
                <c:pt idx="3">
                  <c:v>Порез на добра и услуге</c:v>
                </c:pt>
                <c:pt idx="4">
                  <c:v>Други порези</c:v>
                </c:pt>
                <c:pt idx="6">
                  <c:v>Трансфери од других нивоа власти</c:v>
                </c:pt>
                <c:pt idx="7">
                  <c:v>Приходи од имовине</c:v>
                </c:pt>
                <c:pt idx="8">
                  <c:v>Приходи од продаје добара и услуга</c:v>
                </c:pt>
                <c:pt idx="9">
                  <c:v>Новчане казне и одузета имовинска корист</c:v>
                </c:pt>
                <c:pt idx="10">
                  <c:v>Добровољни трансфери од физичких и правних лица</c:v>
                </c:pt>
                <c:pt idx="11">
                  <c:v>Мешовити и неодређени приходи</c:v>
                </c:pt>
                <c:pt idx="12">
                  <c:v>Меморандумске ставке за рафундацију расхода </c:v>
                </c:pt>
                <c:pt idx="13">
                  <c:v>Примања од продаје нефинансијске имовине</c:v>
                </c:pt>
              </c:strCache>
            </c:strRef>
          </c:cat>
          <c:val>
            <c:numRef>
              <c:f>'2023 график прихода'!$D$110:$D$124</c:f>
              <c:numCache>
                <c:formatCode>#,##0</c:formatCode>
                <c:ptCount val="15"/>
                <c:pt idx="0">
                  <c:v>614750000</c:v>
                </c:pt>
                <c:pt idx="2">
                  <c:v>268480000</c:v>
                </c:pt>
                <c:pt idx="3">
                  <c:v>23644800</c:v>
                </c:pt>
                <c:pt idx="4">
                  <c:v>12540000</c:v>
                </c:pt>
                <c:pt idx="6">
                  <c:v>249524766</c:v>
                </c:pt>
                <c:pt idx="7">
                  <c:v>71000800</c:v>
                </c:pt>
                <c:pt idx="8">
                  <c:v>43491000</c:v>
                </c:pt>
                <c:pt idx="9">
                  <c:v>8900000</c:v>
                </c:pt>
                <c:pt idx="10">
                  <c:v>43264884</c:v>
                </c:pt>
                <c:pt idx="11">
                  <c:v>8966150</c:v>
                </c:pt>
                <c:pt idx="12">
                  <c:v>1592600</c:v>
                </c:pt>
                <c:pt idx="13">
                  <c:v>6470000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37E6-47DE-8354-F366A55E32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449884724357689"/>
          <c:y val="0.38666750578885806"/>
          <c:w val="0.41262201124786868"/>
          <c:h val="0.22444493152111875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A22-4490-A93B-8DF912317422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A22-4490-A93B-8DF912317422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A22-4490-A93B-8DF91231742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A22-4490-A93B-8DF912317422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9A22-4490-A93B-8DF91231742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9A22-4490-A93B-8DF91231742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9A22-4490-A93B-8DF912317422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9A22-4490-A93B-8DF912317422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9A22-4490-A93B-8DF912317422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9A22-4490-A93B-8DF912317422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9A22-4490-A93B-8DF912317422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9A22-4490-A93B-8DF912317422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17-9A22-4490-A93B-8DF912317422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18-9A22-4490-A93B-8DF912317422}"/>
              </c:ext>
            </c:extLst>
          </c:dPt>
          <c:dLbls>
            <c:dLbl>
              <c:idx val="0"/>
              <c:layout>
                <c:manualLayout>
                  <c:x val="7.4419075074455901E-2"/>
                  <c:y val="4.440455901916368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22-4490-A93B-8DF912317422}"/>
                </c:ext>
              </c:extLst>
            </c:dLbl>
            <c:dLbl>
              <c:idx val="1"/>
              <c:layout>
                <c:manualLayout>
                  <c:x val="4.8896971428784665E-2"/>
                  <c:y val="0.1306948549239563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22-4490-A93B-8DF912317422}"/>
                </c:ext>
              </c:extLst>
            </c:dLbl>
            <c:dLbl>
              <c:idx val="3"/>
              <c:layout>
                <c:manualLayout>
                  <c:x val="4.5994173333515728E-2"/>
                  <c:y val="0.2101244741667565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22-4490-A93B-8DF912317422}"/>
                </c:ext>
              </c:extLst>
            </c:dLbl>
            <c:dLbl>
              <c:idx val="4"/>
              <c:layout>
                <c:manualLayout>
                  <c:x val="-9.2328961860762365E-2"/>
                  <c:y val="5.774105634056013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22-4490-A93B-8DF912317422}"/>
                </c:ext>
              </c:extLst>
            </c:dLbl>
            <c:dLbl>
              <c:idx val="5"/>
              <c:layout>
                <c:manualLayout>
                  <c:x val="-8.6483825399549005E-2"/>
                  <c:y val="1.38165606011576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A22-4490-A93B-8DF912317422}"/>
                </c:ext>
              </c:extLst>
            </c:dLbl>
            <c:dLbl>
              <c:idx val="6"/>
              <c:layout>
                <c:manualLayout>
                  <c:x val="-0.10120177479189683"/>
                  <c:y val="1.65528350052134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A22-4490-A93B-8DF912317422}"/>
                </c:ext>
              </c:extLst>
            </c:dLbl>
            <c:dLbl>
              <c:idx val="7"/>
              <c:layout>
                <c:manualLayout>
                  <c:x val="-0.17212357123343502"/>
                  <c:y val="-5.434753532520765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A22-4490-A93B-8DF912317422}"/>
                </c:ext>
              </c:extLst>
            </c:dLbl>
            <c:dLbl>
              <c:idx val="8"/>
              <c:layout>
                <c:manualLayout>
                  <c:x val="-0.16761065168819819"/>
                  <c:y val="-0.202486031711789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A22-4490-A93B-8DF912317422}"/>
                </c:ext>
              </c:extLst>
            </c:dLbl>
            <c:dLbl>
              <c:idx val="9"/>
              <c:layout>
                <c:manualLayout>
                  <c:x val="4.7823258670698233E-2"/>
                  <c:y val="-0.2470338330996296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A22-4490-A93B-8DF912317422}"/>
                </c:ext>
              </c:extLst>
            </c:dLbl>
            <c:dLbl>
              <c:idx val="10"/>
              <c:layout>
                <c:manualLayout>
                  <c:x val="0.2073457701699207"/>
                  <c:y val="-0.2634721892640132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A22-4490-A93B-8DF912317422}"/>
                </c:ext>
              </c:extLst>
            </c:dLbl>
            <c:dLbl>
              <c:idx val="11"/>
              <c:layout>
                <c:manualLayout>
                  <c:x val="0.33156464130789404"/>
                  <c:y val="-0.1038558947254880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A22-4490-A93B-8DF91231742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'ГРАФИК РАСХОДА ПО НАМЕНИ 2023.'!$B$110:$B$123</c:f>
              <c:strCache>
                <c:ptCount val="10"/>
                <c:pt idx="0">
                  <c:v>Расходи за запослене</c:v>
                </c:pt>
                <c:pt idx="1">
                  <c:v>Коришење роба и услуга</c:v>
                </c:pt>
                <c:pt idx="2">
                  <c:v>Отплата камата</c:v>
                </c:pt>
                <c:pt idx="3">
                  <c:v>Субвенције</c:v>
                </c:pt>
                <c:pt idx="4">
                  <c:v>Донације и трансфери</c:v>
                </c:pt>
                <c:pt idx="5">
                  <c:v>Социјална помоћ</c:v>
                </c:pt>
                <c:pt idx="6">
                  <c:v>Остали расходи</c:v>
                </c:pt>
                <c:pt idx="7">
                  <c:v>Административни трансфери</c:v>
                </c:pt>
                <c:pt idx="8">
                  <c:v>Основна средства</c:v>
                </c:pt>
                <c:pt idx="9">
                  <c:v>Природна имовина</c:v>
                </c:pt>
              </c:strCache>
            </c:strRef>
          </c:cat>
          <c:val>
            <c:numRef>
              <c:f>'ГРАФИК РАСХОДА ПО НАМЕНИ 2023.'!$C$110:$C$123</c:f>
              <c:numCache>
                <c:formatCode>#,##0.00</c:formatCode>
                <c:ptCount val="14"/>
                <c:pt idx="0">
                  <c:v>299764560</c:v>
                </c:pt>
                <c:pt idx="1">
                  <c:v>455923501</c:v>
                </c:pt>
                <c:pt idx="2">
                  <c:v>40000</c:v>
                </c:pt>
                <c:pt idx="3">
                  <c:v>23000000</c:v>
                </c:pt>
                <c:pt idx="4">
                  <c:v>182610000</c:v>
                </c:pt>
                <c:pt idx="5">
                  <c:v>177413052</c:v>
                </c:pt>
                <c:pt idx="6">
                  <c:v>68522000</c:v>
                </c:pt>
                <c:pt idx="7">
                  <c:v>14934688</c:v>
                </c:pt>
                <c:pt idx="8">
                  <c:v>259792199</c:v>
                </c:pt>
                <c:pt idx="9">
                  <c:v>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9A22-4490-A93B-8DF9123174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24819027921405"/>
          <c:y val="0.3559322033898305"/>
          <c:w val="0.43950361944157185"/>
          <c:h val="0.28644067796610168"/>
        </c:manualLayout>
      </c:layout>
      <c:pie3DChart>
        <c:varyColors val="1"/>
        <c:ser>
          <c:idx val="0"/>
          <c:order val="0"/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235-4828-BCF5-3259AE4CE976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235-4828-BCF5-3259AE4CE976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235-4828-BCF5-3259AE4CE976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235-4828-BCF5-3259AE4CE976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235-4828-BCF5-3259AE4CE976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9235-4828-BCF5-3259AE4CE976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9235-4828-BCF5-3259AE4CE976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9235-4828-BCF5-3259AE4CE976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9235-4828-BCF5-3259AE4CE976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9235-4828-BCF5-3259AE4CE976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9235-4828-BCF5-3259AE4CE976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9235-4828-BCF5-3259AE4CE976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9235-4828-BCF5-3259AE4CE976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B-9235-4828-BCF5-3259AE4CE976}"/>
              </c:ext>
            </c:extLst>
          </c:dPt>
          <c:dPt>
            <c:idx val="14"/>
            <c:bubble3D val="0"/>
            <c:spPr>
              <a:solidFill>
                <a:srgbClr val="00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D-9235-4828-BCF5-3259AE4CE976}"/>
              </c:ext>
            </c:extLst>
          </c:dPt>
          <c:dPt>
            <c:idx val="15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F-9235-4828-BCF5-3259AE4CE976}"/>
              </c:ext>
            </c:extLst>
          </c:dPt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20-9235-4828-BCF5-3259AE4CE976}"/>
              </c:ext>
            </c:extLst>
          </c:dPt>
          <c:dLbls>
            <c:dLbl>
              <c:idx val="0"/>
              <c:layout>
                <c:manualLayout>
                  <c:x val="0.17443335787176842"/>
                  <c:y val="-0.12650053897744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35-4828-BCF5-3259AE4CE976}"/>
                </c:ext>
              </c:extLst>
            </c:dLbl>
            <c:dLbl>
              <c:idx val="1"/>
              <c:layout>
                <c:manualLayout>
                  <c:x val="0.229973606272731"/>
                  <c:y val="-0.1021874575105373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35-4828-BCF5-3259AE4CE976}"/>
                </c:ext>
              </c:extLst>
            </c:dLbl>
            <c:dLbl>
              <c:idx val="2"/>
              <c:layout>
                <c:manualLayout>
                  <c:x val="0.10626996594221355"/>
                  <c:y val="-5.901896329710231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235-4828-BCF5-3259AE4CE976}"/>
                </c:ext>
              </c:extLst>
            </c:dLbl>
            <c:dLbl>
              <c:idx val="3"/>
              <c:layout>
                <c:manualLayout>
                  <c:x val="0.13641399219210859"/>
                  <c:y val="-1.113308833495918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235-4828-BCF5-3259AE4CE976}"/>
                </c:ext>
              </c:extLst>
            </c:dLbl>
            <c:dLbl>
              <c:idx val="4"/>
              <c:layout>
                <c:manualLayout>
                  <c:x val="6.1232124378962249E-2"/>
                  <c:y val="5.985822182765340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235-4828-BCF5-3259AE4CE976}"/>
                </c:ext>
              </c:extLst>
            </c:dLbl>
            <c:dLbl>
              <c:idx val="5"/>
              <c:layout>
                <c:manualLayout>
                  <c:x val="3.0289624015439921E-2"/>
                  <c:y val="0.249614717772214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235-4828-BCF5-3259AE4CE976}"/>
                </c:ext>
              </c:extLst>
            </c:dLbl>
            <c:dLbl>
              <c:idx val="6"/>
              <c:layout>
                <c:manualLayout>
                  <c:x val="0.11800254752979925"/>
                  <c:y val="0.1601183350973402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235-4828-BCF5-3259AE4CE976}"/>
                </c:ext>
              </c:extLst>
            </c:dLbl>
            <c:dLbl>
              <c:idx val="7"/>
              <c:layout>
                <c:manualLayout>
                  <c:x val="1.4459568346915136E-3"/>
                  <c:y val="0.188564613753566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235-4828-BCF5-3259AE4CE976}"/>
                </c:ext>
              </c:extLst>
            </c:dLbl>
            <c:dLbl>
              <c:idx val="8"/>
              <c:layout>
                <c:manualLayout>
                  <c:x val="-5.5238749864865121E-2"/>
                  <c:y val="0.2130440539635059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235-4828-BCF5-3259AE4CE976}"/>
                </c:ext>
              </c:extLst>
            </c:dLbl>
            <c:dLbl>
              <c:idx val="9"/>
              <c:layout>
                <c:manualLayout>
                  <c:x val="-0.16041630544854102"/>
                  <c:y val="0.150235808186236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235-4828-BCF5-3259AE4CE976}"/>
                </c:ext>
              </c:extLst>
            </c:dLbl>
            <c:dLbl>
              <c:idx val="10"/>
              <c:layout>
                <c:manualLayout>
                  <c:x val="-2.9895389463585442E-2"/>
                  <c:y val="4.5824787618395701E-2"/>
                </c:manualLayout>
              </c:layout>
              <c:tx>
                <c:rich>
                  <a:bodyPr/>
                  <a:lstStyle/>
                  <a:p>
                    <a:pPr>
                      <a:defRPr sz="89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sr-Cyrl-RS"/>
                      <a:t>Социјална и
 дечја заштита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9235-4828-BCF5-3259AE4CE976}"/>
                </c:ext>
              </c:extLst>
            </c:dLbl>
            <c:dLbl>
              <c:idx val="11"/>
              <c:layout>
                <c:manualLayout>
                  <c:x val="-0.1240885782205178"/>
                  <c:y val="5.382682872425416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235-4828-BCF5-3259AE4CE976}"/>
                </c:ext>
              </c:extLst>
            </c:dLbl>
            <c:dLbl>
              <c:idx val="12"/>
              <c:layout>
                <c:manualLayout>
                  <c:x val="-0.11124249601535068"/>
                  <c:y val="4.013760143040081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9235-4828-BCF5-3259AE4CE976}"/>
                </c:ext>
              </c:extLst>
            </c:dLbl>
            <c:dLbl>
              <c:idx val="13"/>
              <c:layout>
                <c:manualLayout>
                  <c:x val="-2.0450393895678431E-2"/>
                  <c:y val="-3.167248270074973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9235-4828-BCF5-3259AE4CE976}"/>
                </c:ext>
              </c:extLst>
            </c:dLbl>
            <c:dLbl>
              <c:idx val="14"/>
              <c:layout>
                <c:manualLayout>
                  <c:x val="4.0167997738517255E-3"/>
                  <c:y val="-6.831408033030031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235-4828-BCF5-3259AE4CE976}"/>
                </c:ext>
              </c:extLst>
            </c:dLbl>
            <c:dLbl>
              <c:idx val="15"/>
              <c:layout>
                <c:manualLayout>
                  <c:x val="-6.2979633966355562E-3"/>
                  <c:y val="-8.92050771408690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9235-4828-BCF5-3259AE4CE976}"/>
                </c:ext>
              </c:extLst>
            </c:dLbl>
            <c:dLbl>
              <c:idx val="16"/>
              <c:layout>
                <c:manualLayout>
                  <c:x val="-7.3177235055112222E-3"/>
                  <c:y val="-0.2556749037349848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235-4828-BCF5-3259AE4CE976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9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Програмска!$A$605:$A$621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Комуналне делатности</c:v>
                </c:pt>
                <c:pt idx="2">
                  <c:v>Локални економски развој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 </c:v>
                </c:pt>
                <c:pt idx="9">
                  <c:v>Средње образовање </c:v>
                </c:pt>
                <c:pt idx="10">
                  <c:v>Социјална и дечја заштита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Програмска!$C$605:$C$621</c:f>
              <c:numCache>
                <c:formatCode>#,##0</c:formatCode>
                <c:ptCount val="17"/>
                <c:pt idx="0">
                  <c:v>28368801</c:v>
                </c:pt>
                <c:pt idx="1">
                  <c:v>98014000</c:v>
                </c:pt>
                <c:pt idx="2">
                  <c:v>39946199</c:v>
                </c:pt>
                <c:pt idx="3">
                  <c:v>16446000</c:v>
                </c:pt>
                <c:pt idx="4">
                  <c:v>59966500</c:v>
                </c:pt>
                <c:pt idx="5">
                  <c:v>58497000</c:v>
                </c:pt>
                <c:pt idx="6">
                  <c:v>61562000</c:v>
                </c:pt>
                <c:pt idx="7">
                  <c:v>121961100</c:v>
                </c:pt>
                <c:pt idx="8">
                  <c:v>127239000</c:v>
                </c:pt>
                <c:pt idx="9">
                  <c:v>98700000</c:v>
                </c:pt>
                <c:pt idx="10">
                  <c:v>166015052</c:v>
                </c:pt>
                <c:pt idx="11">
                  <c:v>15975000</c:v>
                </c:pt>
                <c:pt idx="12">
                  <c:v>90709860</c:v>
                </c:pt>
                <c:pt idx="13">
                  <c:v>184186000</c:v>
                </c:pt>
                <c:pt idx="14">
                  <c:v>269554488</c:v>
                </c:pt>
                <c:pt idx="15">
                  <c:v>42859000</c:v>
                </c:pt>
                <c:pt idx="16">
                  <c:v>7000000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9235-4828-BCF5-3259AE4CE9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Спортске установе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Туристичка организација </a:t>
          </a: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>
              <a:solidFill>
                <a:schemeClr val="tx1"/>
              </a:solidFill>
            </a:rPr>
            <a:t>Основне школе </a:t>
          </a:r>
        </a:p>
        <a:p>
          <a:r>
            <a:rPr lang="sr-Cyrl-RS" sz="1200" dirty="0">
              <a:solidFill>
                <a:schemeClr val="tx1"/>
              </a:solidFill>
            </a:rPr>
            <a:t>Средње школе</a:t>
          </a:r>
        </a:p>
        <a:p>
          <a:r>
            <a:rPr lang="sr-Cyrl-RS" sz="1200" dirty="0">
              <a:solidFill>
                <a:schemeClr val="tx1"/>
              </a:solidFill>
            </a:rPr>
            <a:t>Дом здравља</a:t>
          </a:r>
          <a:endParaRPr lang="en-US" sz="1200" dirty="0">
            <a:solidFill>
              <a:schemeClr val="tx1"/>
            </a:solidFill>
          </a:endParaRPr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r>
            <a:rPr lang="sr-Cyrl-RS" sz="1600" dirty="0"/>
            <a:t>Општинска управа</a:t>
          </a:r>
        </a:p>
        <a:p>
          <a:r>
            <a:rPr lang="sr-Cyrl-RS" sz="1600" dirty="0"/>
            <a:t>Председница општине</a:t>
          </a:r>
        </a:p>
        <a:p>
          <a:r>
            <a:rPr lang="sr-Cyrl-RS" sz="1600" dirty="0"/>
            <a:t>Општинско  веће </a:t>
          </a:r>
        </a:p>
        <a:p>
          <a:r>
            <a:rPr lang="sr-Cyrl-RS" sz="1600" dirty="0"/>
            <a:t>Скупштина општине</a:t>
          </a:r>
        </a:p>
        <a:p>
          <a:r>
            <a:rPr lang="sr-Cyrl-RS" sz="1600" dirty="0"/>
            <a:t>Правобранилаштво </a:t>
          </a:r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</dgm:pt>
    <dgm:pt modelId="{36B03C56-E57D-489D-BAA9-78BCBCF466C2}" type="pres">
      <dgm:prSet presAssocID="{BDD04F37-85A8-4736-987B-C65A16E753DF}" presName="Parent" presStyleLbl="node0" presStyleIdx="0" presStyleCnt="1" custLinFactNeighborX="1527" custLinFactNeighborY="-7171">
        <dgm:presLayoutVars>
          <dgm:chMax val="5"/>
          <dgm:chPref val="5"/>
        </dgm:presLayoutVars>
      </dgm:prSet>
      <dgm:spPr/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 custLinFactNeighborX="-75730" custLinFactNeighborY="79866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 custLinFactNeighborX="-11308" custLinFactNeighborY="29446">
        <dgm:presLayoutVars>
          <dgm:chMax val="0"/>
          <dgm:chPref val="0"/>
        </dgm:presLayoutVars>
      </dgm:prSet>
      <dgm:spPr/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 custLinFactNeighborX="-43578" custLinFactNeighborY="-16196">
        <dgm:presLayoutVars>
          <dgm:chMax val="0"/>
          <dgm:chPref val="0"/>
        </dgm:presLayoutVars>
      </dgm:prSet>
      <dgm:spPr/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2023. 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EFC32170-A22A-2643-9D66-AD77C165B669}">
      <dgm:prSet phldrT="[Text]" custT="1"/>
      <dgm:spPr/>
      <dgm:t>
        <a:bodyPr/>
        <a:lstStyle/>
        <a:p>
          <a:pPr algn="l"/>
          <a:r>
            <a:rPr lang="sr-Cyrl-RS" sz="1400" dirty="0"/>
            <a:t>Потребе и предлози грађана</a:t>
          </a:r>
          <a:endParaRPr lang="en-US" sz="1400" dirty="0"/>
        </a:p>
      </dgm:t>
    </dgm:pt>
    <dgm:pt modelId="{4F79B7F7-06CC-E44B-AFD1-D3E4A049D2CF}" type="parTrans" cxnId="{DDC12055-BD81-F844-87F0-168302A9B84C}">
      <dgm:prSet/>
      <dgm:spPr/>
      <dgm:t>
        <a:bodyPr/>
        <a:lstStyle/>
        <a:p>
          <a:endParaRPr lang="en-GB"/>
        </a:p>
      </dgm:t>
    </dgm:pt>
    <dgm:pt modelId="{61FFD487-A771-4249-A846-2EE0D60C58ED}" type="sibTrans" cxnId="{DDC12055-BD81-F844-87F0-168302A9B84C}">
      <dgm:prSet/>
      <dgm:spPr/>
      <dgm:t>
        <a:bodyPr/>
        <a:lstStyle/>
        <a:p>
          <a:endParaRPr lang="en-GB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6"/>
      <dgm:spPr/>
    </dgm:pt>
    <dgm:pt modelId="{61AA8207-A6A4-4905-9FD1-93C90724B340}" type="pres">
      <dgm:prSet presAssocID="{F2167233-387A-4C2A-92FA-201B800AF2E5}" presName="connTx" presStyleLbl="parChTrans1D2" presStyleIdx="0" presStyleCnt="6"/>
      <dgm:spPr/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6" custScaleX="189790" custScaleY="230123" custLinFactNeighborX="924" custLinFactNeighborY="6005">
        <dgm:presLayoutVars>
          <dgm:chPref val="3"/>
        </dgm:presLayoutVars>
      </dgm:prSet>
      <dgm:spPr/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6"/>
      <dgm:spPr/>
    </dgm:pt>
    <dgm:pt modelId="{D23E054D-0742-441B-9D09-9EB576968A6E}" type="pres">
      <dgm:prSet presAssocID="{346E9DC4-0947-473F-AED9-9AECED92978F}" presName="connTx" presStyleLbl="parChTrans1D2" presStyleIdx="1" presStyleCnt="6"/>
      <dgm:spPr/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6" custScaleX="188329" custScaleY="95383">
        <dgm:presLayoutVars>
          <dgm:chPref val="3"/>
        </dgm:presLayoutVars>
      </dgm:prSet>
      <dgm:spPr/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6"/>
      <dgm:spPr/>
    </dgm:pt>
    <dgm:pt modelId="{92BF821D-14E3-40BB-B3C5-212A94A9CA22}" type="pres">
      <dgm:prSet presAssocID="{9324F21A-CF22-404B-991C-F0FAD04F1E1A}" presName="connTx" presStyleLbl="parChTrans1D2" presStyleIdx="2" presStyleCnt="6"/>
      <dgm:spPr/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6" custScaleX="188642" custScaleY="48152">
        <dgm:presLayoutVars>
          <dgm:chPref val="3"/>
        </dgm:presLayoutVars>
      </dgm:prSet>
      <dgm:spPr/>
    </dgm:pt>
    <dgm:pt modelId="{83F1B72F-BD92-4E4B-8B73-2DBC7440818F}" type="pres">
      <dgm:prSet presAssocID="{12F72430-90C8-46E7-9363-A8933111BAFD}" presName="level3hierChild" presStyleCnt="0"/>
      <dgm:spPr/>
    </dgm:pt>
    <dgm:pt modelId="{FCC7B010-1FCB-BB4B-A409-9CD1420FA046}" type="pres">
      <dgm:prSet presAssocID="{4F79B7F7-06CC-E44B-AFD1-D3E4A049D2CF}" presName="conn2-1" presStyleLbl="parChTrans1D2" presStyleIdx="3" presStyleCnt="6"/>
      <dgm:spPr/>
    </dgm:pt>
    <dgm:pt modelId="{A98C3E8A-D2B7-0B4C-868F-0B12B3833BF3}" type="pres">
      <dgm:prSet presAssocID="{4F79B7F7-06CC-E44B-AFD1-D3E4A049D2CF}" presName="connTx" presStyleLbl="parChTrans1D2" presStyleIdx="3" presStyleCnt="6"/>
      <dgm:spPr/>
    </dgm:pt>
    <dgm:pt modelId="{2F6C05EE-5F54-144C-8F5A-15EFF899779A}" type="pres">
      <dgm:prSet presAssocID="{EFC32170-A22A-2643-9D66-AD77C165B669}" presName="root2" presStyleCnt="0"/>
      <dgm:spPr/>
    </dgm:pt>
    <dgm:pt modelId="{FEC42879-5F29-BF4B-9AF5-9DD4C12CC286}" type="pres">
      <dgm:prSet presAssocID="{EFC32170-A22A-2643-9D66-AD77C165B669}" presName="LevelTwoTextNode" presStyleLbl="node2" presStyleIdx="3" presStyleCnt="6" custScaleX="98363" custScaleY="46365">
        <dgm:presLayoutVars>
          <dgm:chPref val="3"/>
        </dgm:presLayoutVars>
      </dgm:prSet>
      <dgm:spPr/>
    </dgm:pt>
    <dgm:pt modelId="{75DC9E8C-93C8-4547-B3CD-7948E5CA5747}" type="pres">
      <dgm:prSet presAssocID="{EFC32170-A22A-2643-9D66-AD77C165B669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4" presStyleCnt="6"/>
      <dgm:spPr/>
    </dgm:pt>
    <dgm:pt modelId="{7E8E6685-0078-4B86-BC52-3A0FBAF76686}" type="pres">
      <dgm:prSet presAssocID="{F68F9F1A-A0AC-4627-BB76-A21CB9C16ACA}" presName="connTx" presStyleLbl="parChTrans1D2" presStyleIdx="4" presStyleCnt="6"/>
      <dgm:spPr/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4" presStyleCnt="6" custScaleX="188676" custScaleY="48056">
        <dgm:presLayoutVars>
          <dgm:chPref val="3"/>
        </dgm:presLayoutVars>
      </dgm:prSet>
      <dgm:spPr/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5" presStyleCnt="6"/>
      <dgm:spPr/>
    </dgm:pt>
    <dgm:pt modelId="{EE9BE54A-48D2-43A6-AD4C-394C0EDDA292}" type="pres">
      <dgm:prSet presAssocID="{B764CED6-B38C-4590-855F-1F4460EB1A27}" presName="connTx" presStyleLbl="parChTrans1D2" presStyleIdx="5" presStyleCnt="6"/>
      <dgm:spPr/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5" presStyleCnt="6" custScaleX="189623" custScaleY="49763">
        <dgm:presLayoutVars>
          <dgm:chPref val="3"/>
        </dgm:presLayoutVars>
      </dgm:prSet>
      <dgm:spPr/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68C0852F-3B62-104F-86DC-80326F4B62A0}" type="presOf" srcId="{4F79B7F7-06CC-E44B-AFD1-D3E4A049D2CF}" destId="{A98C3E8A-D2B7-0B4C-868F-0B12B3833BF3}" srcOrd="1" destOrd="0" presId="urn:microsoft.com/office/officeart/2008/layout/HorizontalMultiLevelHierarchy"/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04C92B63-107A-49B7-9300-E9098DE5DF6A}" srcId="{00360BBF-6709-42DA-A6DE-B8193ABE792F}" destId="{24C9F698-7D4E-4709-8117-FB7CF1BB6ECA}" srcOrd="5" destOrd="0" parTransId="{B764CED6-B38C-4590-855F-1F4460EB1A27}" sibTransId="{F823D820-3815-46B0-8D53-E3C09C351FFB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6844B771-7264-814A-84CA-97FF2F94FAAA}" type="presOf" srcId="{EFC32170-A22A-2643-9D66-AD77C165B669}" destId="{FEC42879-5F29-BF4B-9AF5-9DD4C12CC286}" srcOrd="0" destOrd="0" presId="urn:microsoft.com/office/officeart/2008/layout/HorizontalMultiLevelHierarchy"/>
    <dgm:cxn modelId="{DDC12055-BD81-F844-87F0-168302A9B84C}" srcId="{00360BBF-6709-42DA-A6DE-B8193ABE792F}" destId="{EFC32170-A22A-2643-9D66-AD77C165B669}" srcOrd="3" destOrd="0" parTransId="{4F79B7F7-06CC-E44B-AFD1-D3E4A049D2CF}" sibTransId="{61FFD487-A771-4249-A846-2EE0D60C58ED}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F0E829A3-F246-2040-BB18-D885B2333DD1}" type="presOf" srcId="{4F79B7F7-06CC-E44B-AFD1-D3E4A049D2CF}" destId="{FCC7B010-1FCB-BB4B-A409-9CD1420FA046}" srcOrd="0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C3F3E9EA-BE7C-42FA-A974-B6909D195A40}" srcId="{00360BBF-6709-42DA-A6DE-B8193ABE792F}" destId="{CACC7C31-0A19-4B77-8109-9AAB9EC25D20}" srcOrd="4" destOrd="0" parTransId="{F68F9F1A-A0AC-4627-BB76-A21CB9C16ACA}" sibTransId="{D22C3584-0D16-4A12-B343-F9C335256014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4E9BE4FB-C6A5-8449-A546-4FEC5D2AEB01}" type="presParOf" srcId="{CFBE3A7D-7CD3-413D-AA64-9100FA79E8D0}" destId="{FCC7B010-1FCB-BB4B-A409-9CD1420FA046}" srcOrd="6" destOrd="0" presId="urn:microsoft.com/office/officeart/2008/layout/HorizontalMultiLevelHierarchy"/>
    <dgm:cxn modelId="{270F0E58-D968-BB45-8C32-2DED12BE03EF}" type="presParOf" srcId="{FCC7B010-1FCB-BB4B-A409-9CD1420FA046}" destId="{A98C3E8A-D2B7-0B4C-868F-0B12B3833BF3}" srcOrd="0" destOrd="0" presId="urn:microsoft.com/office/officeart/2008/layout/HorizontalMultiLevelHierarchy"/>
    <dgm:cxn modelId="{3E78767B-61CC-F64B-A60C-54E653F6E147}" type="presParOf" srcId="{CFBE3A7D-7CD3-413D-AA64-9100FA79E8D0}" destId="{2F6C05EE-5F54-144C-8F5A-15EFF899779A}" srcOrd="7" destOrd="0" presId="urn:microsoft.com/office/officeart/2008/layout/HorizontalMultiLevelHierarchy"/>
    <dgm:cxn modelId="{7CD6316D-747F-2F4B-B7F6-AFFBB624042F}" type="presParOf" srcId="{2F6C05EE-5F54-144C-8F5A-15EFF899779A}" destId="{FEC42879-5F29-BF4B-9AF5-9DD4C12CC286}" srcOrd="0" destOrd="0" presId="urn:microsoft.com/office/officeart/2008/layout/HorizontalMultiLevelHierarchy"/>
    <dgm:cxn modelId="{7EF43038-9185-3548-955E-828FAAE51313}" type="presParOf" srcId="{2F6C05EE-5F54-144C-8F5A-15EFF899779A}" destId="{75DC9E8C-93C8-4547-B3CD-7948E5CA5747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8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9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10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11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</dgm:pt>
  </dgm:ptLst>
  <dgm:cxnLst>
    <dgm:cxn modelId="{9C6BB78E-EFB3-4041-AD67-F0BF8DC2C140}" type="presOf" srcId="{028ECFAC-63B3-40F0-9E03-B31D365E432C}" destId="{688A0EC4-0F6D-4987-959D-CA5F27B3CF24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</dgm:pt>
  </dgm:ptLst>
  <dgm:cxnLst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F0833111-710A-438D-8DAD-39E1E37FCCA2}" type="presOf" srcId="{E1AD8724-28DC-48C5-B75E-B0D1F33E6279}" destId="{939B76D1-BB33-4E50-9ECD-839FB5787B95}" srcOrd="0" destOrd="0" presId="urn:diagrams.loki3.com/BracketList"/>
    <dgm:cxn modelId="{1D90891A-5CA6-46E0-9B94-066929D862D5}" type="presOf" srcId="{28888755-727E-436B-B2F2-DA7896544A65}" destId="{9312B733-3AEB-49F6-8245-08553BA2949B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021894C-289A-4B28-BA0D-6767C27230B8}" type="presOf" srcId="{D45E583C-4AAD-40D2-9D24-9A0A68141567}" destId="{7BB6658A-32E0-42C7-B82A-240BF45CF27D}" srcOrd="0" destOrd="0" presId="urn:diagrams.loki3.com/BracketList"/>
    <dgm:cxn modelId="{C1188A4E-FB96-4E8F-9307-7C6CDB28AD6E}" type="presOf" srcId="{4B4A2A45-FFA7-47F5-A99D-A2DFD7698107}" destId="{9A05939C-6B40-4C32-897A-4A6DC3E71E5B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B07D637A-714A-406B-993E-0E5A5B39956B}" type="presOf" srcId="{E1B79EE1-1157-4302-AB0B-8FEDC81165FD}" destId="{F40D94EA-52E0-4740-A924-EAF350BDF213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39B6D187-F738-494F-864B-824768F311FC}" type="presOf" srcId="{6B14159D-5902-471E-9F91-CEA86CA18597}" destId="{FFFD7BD8-195B-4FA4-9414-4F4C582F5570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87FAF999-9E08-4A6A-A6D7-11D7E30AC118}" type="presOf" srcId="{EEA47F19-311D-44B3-AAA4-35C98BD4844B}" destId="{EFEB1020-9C17-48DC-BBE0-54FA743F9F75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53E397A2-7CAD-4A4C-ABDE-885D92961EB2}" type="presOf" srcId="{FE2BA0E8-81AC-463B-B498-EF464F5BCE06}" destId="{9893D59A-7FEC-486D-89C4-D28135F6121C}" srcOrd="0" destOrd="0" presId="urn:diagrams.loki3.com/BracketList"/>
    <dgm:cxn modelId="{28FEEFA5-6DE3-40CA-B954-F6DBC6F9FAD9}" type="presOf" srcId="{26EF48C7-6381-4355-B03F-DD441AE957C7}" destId="{EFAACCF6-3A6A-4536-89B0-F0A7C44F6BE1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E9154DB6-8B71-4C47-A778-19BA49538396}" type="presOf" srcId="{92FD0664-EE76-4121-BE7B-68FC1EE5F4D7}" destId="{C6BA9D27-2D60-4BA7-98A9-E18E57FDB6CB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F06063E2-D018-4F42-A342-274E0902DE34}" type="presOf" srcId="{A22D28D0-C0EE-4FAC-9411-A8A4995FB17B}" destId="{B43D6F8D-5103-4DCA-8971-053A6B7A987B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Укупни буџетски приходи и примања </a:t>
          </a:r>
          <a:r>
            <a:rPr lang="en-RS" b="0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sr-Latn-RS" b="0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.487.000.000</a:t>
          </a:r>
          <a:r>
            <a:rPr lang="en-RS" b="1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sr-Cyrl-R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динара</a:t>
          </a:r>
          <a:endParaRPr lang="en-US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Приходи од  пореза </a:t>
          </a:r>
          <a:r>
            <a:rPr lang="sr-Latn-RS" sz="1200" b="0" i="0" u="none" dirty="0">
              <a:solidFill>
                <a:schemeClr val="bg1"/>
              </a:solidFill>
            </a:rPr>
            <a:t>919.414.800</a:t>
          </a:r>
          <a:endParaRPr lang="en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Трансфери </a:t>
          </a:r>
          <a:r>
            <a:rPr lang="sr-Latn-RS" sz="1200" b="0" i="0" u="none" dirty="0">
              <a:solidFill>
                <a:schemeClr val="bg1"/>
              </a:solidFill>
            </a:rPr>
            <a:t>249.524.766</a:t>
          </a:r>
          <a:endParaRPr lang="en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Други приходи</a:t>
          </a:r>
          <a:endParaRPr lang="sr-Latn-RS" sz="1200" dirty="0">
            <a:solidFill>
              <a:schemeClr val="bg1"/>
            </a:solidFill>
          </a:endParaRPr>
        </a:p>
        <a:p>
          <a:pPr algn="ctr"/>
          <a:r>
            <a:rPr lang="sr-Latn-RS" sz="1200" b="0" i="0" u="none" dirty="0">
              <a:solidFill>
                <a:schemeClr val="bg1"/>
              </a:solidFill>
            </a:rPr>
            <a:t>175.622.834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Примања од продаје нефинансијске имовине   </a:t>
          </a:r>
          <a:r>
            <a:rPr lang="sr-Latn-RS" sz="1200" dirty="0">
              <a:solidFill>
                <a:schemeClr val="bg1"/>
              </a:solidFill>
            </a:rPr>
            <a:t>6.470.000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en-RS" sz="1200" b="0" i="0" u="none" dirty="0">
              <a:solidFill>
                <a:schemeClr val="bg1"/>
              </a:solidFill>
            </a:rPr>
            <a:t>M</a:t>
          </a:r>
          <a:r>
            <a:rPr lang="sr-Cyrl-RS" sz="1200" b="0" i="0" u="none" dirty="0" err="1">
              <a:solidFill>
                <a:schemeClr val="bg1"/>
              </a:solidFill>
            </a:rPr>
            <a:t>еморандумске</a:t>
          </a:r>
          <a:r>
            <a:rPr lang="sr-Cyrl-RS" sz="1200" b="0" i="0" u="none" dirty="0">
              <a:solidFill>
                <a:schemeClr val="bg1"/>
              </a:solidFill>
            </a:rPr>
            <a:t> ставке </a:t>
          </a:r>
        </a:p>
        <a:p>
          <a:pPr algn="ctr"/>
          <a:r>
            <a:rPr lang="sr-Latn-RS" sz="1200" b="0" i="0" u="none" dirty="0">
              <a:solidFill>
                <a:schemeClr val="bg1"/>
              </a:solidFill>
            </a:rPr>
            <a:t>1.592.600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Пренета средства из ранијих година</a:t>
          </a:r>
          <a:r>
            <a:rPr lang="sr-Latn-RS" sz="1200" dirty="0">
              <a:solidFill>
                <a:schemeClr val="bg1"/>
              </a:solidFill>
            </a:rPr>
            <a:t> </a:t>
          </a:r>
          <a:r>
            <a:rPr lang="sr-Latn-RS" sz="1200" b="0" i="0" u="none" dirty="0">
              <a:solidFill>
                <a:schemeClr val="bg1"/>
              </a:solidFill>
            </a:rPr>
            <a:t>134.375.000</a:t>
          </a:r>
          <a:r>
            <a:rPr lang="sr-Latn-RS" sz="1200" dirty="0">
              <a:solidFill>
                <a:schemeClr val="bg1"/>
              </a:solidFill>
            </a:rPr>
            <a:t> </a:t>
          </a:r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</dgm:pt>
    <dgm:pt modelId="{449BFEB2-6844-4A2C-8DC2-780280CBA079}" type="pres">
      <dgm:prSet presAssocID="{AEA7499A-114B-4146-9776-CDD8ACEC6B39}" presName="node" presStyleLbl="vennNode1" presStyleIdx="2" presStyleCnt="7">
        <dgm:presLayoutVars>
          <dgm:bulletEnabled val="1"/>
        </dgm:presLayoutVars>
      </dgm:prSet>
      <dgm:spPr/>
    </dgm:pt>
    <dgm:pt modelId="{9DDE88A7-5745-4E4F-A7A8-F71A4DA0D5F2}" type="pres">
      <dgm:prSet presAssocID="{BF71EFAE-EC9F-46E9-BD2A-1686637595DA}" presName="node" presStyleLbl="vennNode1" presStyleIdx="3" presStyleCnt="7" custRadScaleRad="97327" custRadScaleInc="486">
        <dgm:presLayoutVars>
          <dgm:bulletEnabled val="1"/>
        </dgm:presLayoutVars>
      </dgm:prSet>
      <dgm:spPr/>
    </dgm:pt>
    <dgm:pt modelId="{72DE4213-15E1-4436-8045-C055E8A54EDE}" type="pres">
      <dgm:prSet presAssocID="{40EF3D92-C4CB-4CBC-8AED-087234C53764}" presName="node" presStyleLbl="vennNode1" presStyleIdx="4" presStyleCnt="7" custRadScaleRad="98249" custRadScaleInc="866">
        <dgm:presLayoutVars>
          <dgm:bulletEnabled val="1"/>
        </dgm:presLayoutVars>
      </dgm:prSet>
      <dgm:spPr/>
    </dgm:pt>
    <dgm:pt modelId="{91CFC9CD-FF79-40EF-A271-A8DBB0423AC2}" type="pres">
      <dgm:prSet presAssocID="{920F0D4F-6C4C-4BE8-9363-F48FBF034871}" presName="node" presStyleLbl="vennNode1" presStyleIdx="5" presStyleCnt="7" custScaleX="110608">
        <dgm:presLayoutVars>
          <dgm:bulletEnabled val="1"/>
        </dgm:presLayoutVars>
      </dgm:prSet>
      <dgm:spPr/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Расходи за запослене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Коришћење роба и услуга 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Дотације и трансфери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Остали расходи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Субвенције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Социјална заштита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Буџетска резерва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Капитални издаци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</dgm:pt>
  </dgm:ptLst>
  <dgm:cxnLst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913F8910-4C80-476B-BB1A-84CDC766C5E5}" type="presOf" srcId="{EEA47F19-311D-44B3-AAA4-35C98BD4844B}" destId="{EFEB1020-9C17-48DC-BBE0-54FA743F9F75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A66DD3E-AD41-4FBE-A90F-6733EF188F32}" type="presOf" srcId="{26EF48C7-6381-4355-B03F-DD441AE957C7}" destId="{EFAACCF6-3A6A-4536-89B0-F0A7C44F6BE1}" srcOrd="0" destOrd="0" presId="urn:diagrams.loki3.com/BracketList"/>
    <dgm:cxn modelId="{45E7555C-A21A-4EDC-9BCD-7FDE66998A88}" type="presOf" srcId="{4B4A2A45-FFA7-47F5-A99D-A2DFD7698107}" destId="{9A05939C-6B40-4C32-897A-4A6DC3E71E5B}" srcOrd="0" destOrd="0" presId="urn:diagrams.loki3.com/BracketList"/>
    <dgm:cxn modelId="{1EC38B43-666B-4E38-81B7-8A080ED8DA87}" type="presOf" srcId="{0C844461-76DE-4FEA-A87D-23440AD6FC2E}" destId="{C6144CDB-22C1-4337-9F95-C3A522A707D1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CAC21658-3423-481C-AF27-E9996CB921F1}" type="presOf" srcId="{D45E583C-4AAD-40D2-9D24-9A0A68141567}" destId="{7BB6658A-32E0-42C7-B82A-240BF45CF27D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4A72B881-7734-4A48-B974-4165271D16B3}" type="presOf" srcId="{A22D28D0-C0EE-4FAC-9411-A8A4995FB17B}" destId="{B43D6F8D-5103-4DCA-8971-053A6B7A987B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592F709B-0D71-4665-94FE-FCFCC1F99F37}" type="presOf" srcId="{48096665-F98A-4372-9642-AA104F5D458A}" destId="{B471A916-B6F4-4017-A447-E2C98CEE19B9}" srcOrd="0" destOrd="0" presId="urn:diagrams.loki3.com/BracketList"/>
    <dgm:cxn modelId="{C314BF9B-D2C0-49FD-8192-2D4E8F24E524}" type="presOf" srcId="{E1B79EE1-1157-4302-AB0B-8FEDC81165FD}" destId="{F40D94EA-52E0-4740-A924-EAF350BDF213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09EA19A1-AD92-457C-AA02-410DD0335895}" type="presOf" srcId="{E055884F-7426-4921-A0E5-9CA56A76B49A}" destId="{CCB8139E-CA19-491D-9FCD-6BF28923C725}" srcOrd="0" destOrd="0" presId="urn:diagrams.loki3.com/BracketList"/>
    <dgm:cxn modelId="{E8F8E3A6-DE2E-43A3-A54F-79C8F4CD16F2}" type="presOf" srcId="{92FD0664-EE76-4121-BE7B-68FC1EE5F4D7}" destId="{C6BA9D27-2D60-4BA7-98A9-E18E57FDB6CB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6CADC6AF-E4D1-4118-B6AD-2936E20B24E4}" type="presOf" srcId="{E1AD8724-28DC-48C5-B75E-B0D1F33E6279}" destId="{939B76D1-BB33-4E50-9ECD-839FB5787B95}" srcOrd="0" destOrd="0" presId="urn:diagrams.loki3.com/BracketList"/>
    <dgm:cxn modelId="{125639C7-B690-4F53-A1C9-BB18BE26EFFF}" type="presOf" srcId="{FE2BA0E8-81AC-463B-B498-EF464F5BCE06}" destId="{9893D59A-7FEC-486D-89C4-D28135F6121C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EC0075EB-3DC2-4074-AA80-170858192B86}" type="presOf" srcId="{28888755-727E-436B-B2F2-DA7896544A65}" destId="{9312B733-3AEB-49F6-8245-08553BA2949B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319819" y="31716"/>
          <a:ext cx="3277819" cy="3277748"/>
        </a:xfrm>
        <a:prstGeom prst="ellips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Општинска управа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Председница општине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Општинско  веће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Скупштина општине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Правобранилаштво </a:t>
          </a:r>
        </a:p>
      </dsp:txBody>
      <dsp:txXfrm>
        <a:off x="1799844" y="511731"/>
        <a:ext cx="2317769" cy="231771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319809" y="235788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1049118"/>
          <a:ext cx="2063988" cy="1735191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Предшколска установа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Месне заједнице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Установе културе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Спортске установе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Туристичка организација </a:t>
          </a:r>
        </a:p>
      </dsp:txBody>
      <dsp:txXfrm>
        <a:off x="182203" y="1303231"/>
        <a:ext cx="1459460" cy="1226965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302762" y="15779"/>
          <a:ext cx="1332585" cy="1332159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Основне школе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Средње школе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Дом здравља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497915" y="210869"/>
        <a:ext cx="942279" cy="94197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93932" y="2592567"/>
          <a:ext cx="528368" cy="2388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2388448"/>
              </a:lnTo>
              <a:lnTo>
                <a:pt x="528368" y="23884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096962" y="3725636"/>
        <a:ext cx="122309" cy="122309"/>
      </dsp:txXfrm>
    </dsp:sp>
    <dsp:sp modelId="{EE8B77DA-77C5-46AD-80A2-BD307CFE9F0A}">
      <dsp:nvSpPr>
        <dsp:cNvPr id="0" name=""/>
        <dsp:cNvSpPr/>
      </dsp:nvSpPr>
      <dsp:spPr>
        <a:xfrm>
          <a:off x="1893932" y="2592567"/>
          <a:ext cx="528368" cy="179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793151"/>
              </a:lnTo>
              <a:lnTo>
                <a:pt x="528368" y="17931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111382" y="3442408"/>
        <a:ext cx="93468" cy="93468"/>
      </dsp:txXfrm>
    </dsp:sp>
    <dsp:sp modelId="{FCC7B010-1FCB-BB4B-A409-9CD1420FA046}">
      <dsp:nvSpPr>
        <dsp:cNvPr id="0" name=""/>
        <dsp:cNvSpPr/>
      </dsp:nvSpPr>
      <dsp:spPr>
        <a:xfrm>
          <a:off x="1893932" y="2592567"/>
          <a:ext cx="528368" cy="1211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211539"/>
              </a:lnTo>
              <a:lnTo>
                <a:pt x="528368" y="121153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25073" y="3165293"/>
        <a:ext cx="66087" cy="66087"/>
      </dsp:txXfrm>
    </dsp:sp>
    <dsp:sp modelId="{531482B3-13DA-4E77-8EF9-7A508768A321}">
      <dsp:nvSpPr>
        <dsp:cNvPr id="0" name=""/>
        <dsp:cNvSpPr/>
      </dsp:nvSpPr>
      <dsp:spPr>
        <a:xfrm>
          <a:off x="1893932" y="2592567"/>
          <a:ext cx="528368" cy="629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629540"/>
              </a:lnTo>
              <a:lnTo>
                <a:pt x="528368" y="62954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37569" y="2886789"/>
        <a:ext cx="41094" cy="41094"/>
      </dsp:txXfrm>
    </dsp:sp>
    <dsp:sp modelId="{F1903401-CDA9-4777-A04C-F19A89F110A0}">
      <dsp:nvSpPr>
        <dsp:cNvPr id="0" name=""/>
        <dsp:cNvSpPr/>
      </dsp:nvSpPr>
      <dsp:spPr>
        <a:xfrm>
          <a:off x="1893932" y="2442702"/>
          <a:ext cx="528368" cy="149864"/>
        </a:xfrm>
        <a:custGeom>
          <a:avLst/>
          <a:gdLst/>
          <a:ahLst/>
          <a:cxnLst/>
          <a:rect l="0" t="0" r="0" b="0"/>
          <a:pathLst>
            <a:path>
              <a:moveTo>
                <a:pt x="0" y="149864"/>
              </a:moveTo>
              <a:lnTo>
                <a:pt x="264184" y="149864"/>
              </a:lnTo>
              <a:lnTo>
                <a:pt x="264184" y="0"/>
              </a:lnTo>
              <a:lnTo>
                <a:pt x="52836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44386" y="2503904"/>
        <a:ext cx="27460" cy="27460"/>
      </dsp:txXfrm>
    </dsp:sp>
    <dsp:sp modelId="{25CF5DCC-0AE9-4D09-ABC1-8BE4D97FDFCB}">
      <dsp:nvSpPr>
        <dsp:cNvPr id="0" name=""/>
        <dsp:cNvSpPr/>
      </dsp:nvSpPr>
      <dsp:spPr>
        <a:xfrm>
          <a:off x="1893932" y="978831"/>
          <a:ext cx="552779" cy="1613735"/>
        </a:xfrm>
        <a:custGeom>
          <a:avLst/>
          <a:gdLst/>
          <a:ahLst/>
          <a:cxnLst/>
          <a:rect l="0" t="0" r="0" b="0"/>
          <a:pathLst>
            <a:path>
              <a:moveTo>
                <a:pt x="0" y="1613735"/>
              </a:moveTo>
              <a:lnTo>
                <a:pt x="276389" y="1613735"/>
              </a:lnTo>
              <a:lnTo>
                <a:pt x="276389" y="0"/>
              </a:lnTo>
              <a:lnTo>
                <a:pt x="55277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27677" y="1743054"/>
        <a:ext cx="85289" cy="85289"/>
      </dsp:txXfrm>
    </dsp:sp>
    <dsp:sp modelId="{D1C52863-34A6-4E04-9740-6E0567681A8F}">
      <dsp:nvSpPr>
        <dsp:cNvPr id="0" name=""/>
        <dsp:cNvSpPr/>
      </dsp:nvSpPr>
      <dsp:spPr>
        <a:xfrm rot="16200000">
          <a:off x="-758078" y="1851908"/>
          <a:ext cx="3822704" cy="14813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58078" y="1851908"/>
        <a:ext cx="3822704" cy="1481317"/>
      </dsp:txXfrm>
    </dsp:sp>
    <dsp:sp modelId="{AD67EDBF-32B4-495C-A262-4812FBE80932}">
      <dsp:nvSpPr>
        <dsp:cNvPr id="0" name=""/>
        <dsp:cNvSpPr/>
      </dsp:nvSpPr>
      <dsp:spPr>
        <a:xfrm>
          <a:off x="2446711" y="52079"/>
          <a:ext cx="5013955" cy="1853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Закони и прописи: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Упутство Министарства финансија за припрему одлуке о буџету за 2023. годину и др.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46711" y="52079"/>
        <a:ext cx="5013955" cy="1853503"/>
      </dsp:txXfrm>
    </dsp:sp>
    <dsp:sp modelId="{A288E7CD-845A-4B30-8D9E-0FCFF4059FF8}">
      <dsp:nvSpPr>
        <dsp:cNvPr id="0" name=""/>
        <dsp:cNvSpPr/>
      </dsp:nvSpPr>
      <dsp:spPr>
        <a:xfrm>
          <a:off x="2422301" y="2058576"/>
          <a:ext cx="4975358" cy="7682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Стратешки документи: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Стратегија развоја</a:t>
          </a:r>
          <a:endParaRPr lang="sr-Latn-RS" sz="1400" kern="1200" dirty="0">
            <a:solidFill>
              <a:srgbClr val="FF000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422301" y="2058576"/>
        <a:ext cx="4975358" cy="768253"/>
      </dsp:txXfrm>
    </dsp:sp>
    <dsp:sp modelId="{573F9BF2-AC82-43FC-A361-118085DB3D65}">
      <dsp:nvSpPr>
        <dsp:cNvPr id="0" name=""/>
        <dsp:cNvSpPr/>
      </dsp:nvSpPr>
      <dsp:spPr>
        <a:xfrm>
          <a:off x="2422301" y="3028189"/>
          <a:ext cx="4983627" cy="387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422301" y="3028189"/>
        <a:ext cx="4983627" cy="387835"/>
      </dsp:txXfrm>
    </dsp:sp>
    <dsp:sp modelId="{FEC42879-5F29-BF4B-9AF5-9DD4C12CC286}">
      <dsp:nvSpPr>
        <dsp:cNvPr id="0" name=""/>
        <dsp:cNvSpPr/>
      </dsp:nvSpPr>
      <dsp:spPr>
        <a:xfrm>
          <a:off x="2422301" y="3617385"/>
          <a:ext cx="2598597" cy="373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и предлози грађана</a:t>
          </a:r>
          <a:endParaRPr lang="en-US" sz="1400" kern="1200" dirty="0"/>
        </a:p>
      </dsp:txBody>
      <dsp:txXfrm>
        <a:off x="2422301" y="3617385"/>
        <a:ext cx="2598597" cy="373442"/>
      </dsp:txXfrm>
    </dsp:sp>
    <dsp:sp modelId="{B2DE3A8A-BA09-499F-9C72-0630724E4538}">
      <dsp:nvSpPr>
        <dsp:cNvPr id="0" name=""/>
        <dsp:cNvSpPr/>
      </dsp:nvSpPr>
      <dsp:spPr>
        <a:xfrm>
          <a:off x="2422301" y="4192187"/>
          <a:ext cx="4984525" cy="387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422301" y="4192187"/>
        <a:ext cx="4984525" cy="387062"/>
      </dsp:txXfrm>
    </dsp:sp>
    <dsp:sp modelId="{94F14A6F-3CD0-4A17-88D3-6F4D0EB2D4E6}">
      <dsp:nvSpPr>
        <dsp:cNvPr id="0" name=""/>
        <dsp:cNvSpPr/>
      </dsp:nvSpPr>
      <dsp:spPr>
        <a:xfrm>
          <a:off x="2422301" y="4780609"/>
          <a:ext cx="5009543" cy="400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422301" y="4780609"/>
        <a:ext cx="5009543" cy="400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297546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297546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203496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203496"/>
          <a:ext cx="5779306" cy="504900"/>
        </a:xfrm>
        <a:prstGeom prst="rect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03496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150240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150240"/>
        <a:ext cx="2124745" cy="534600"/>
      </dsp:txXfrm>
    </dsp:sp>
    <dsp:sp modelId="{0E930D30-96BC-4D43-B65A-EE88C46DBE48}">
      <dsp:nvSpPr>
        <dsp:cNvPr id="0" name=""/>
        <dsp:cNvSpPr/>
      </dsp:nvSpPr>
      <dsp:spPr>
        <a:xfrm>
          <a:off x="2128898" y="765996"/>
          <a:ext cx="424949" cy="13030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765996"/>
          <a:ext cx="5779306" cy="1303087"/>
        </a:xfrm>
        <a:prstGeom prst="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CS" sz="1400" b="1" i="0" kern="120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kern="12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765996"/>
        <a:ext cx="5779306" cy="1303087"/>
      </dsp:txXfrm>
    </dsp:sp>
    <dsp:sp modelId="{CCB8139E-CA19-491D-9FCD-6BF28923C725}">
      <dsp:nvSpPr>
        <dsp:cNvPr id="0" name=""/>
        <dsp:cNvSpPr/>
      </dsp:nvSpPr>
      <dsp:spPr>
        <a:xfrm>
          <a:off x="4153" y="2314784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314784"/>
        <a:ext cx="2124745" cy="316800"/>
      </dsp:txXfrm>
    </dsp:sp>
    <dsp:sp modelId="{14D1633C-A097-4A5A-8269-B04E98857E56}">
      <dsp:nvSpPr>
        <dsp:cNvPr id="0" name=""/>
        <dsp:cNvSpPr/>
      </dsp:nvSpPr>
      <dsp:spPr>
        <a:xfrm>
          <a:off x="2128898" y="2126684"/>
          <a:ext cx="424949" cy="6930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126684"/>
          <a:ext cx="5779306" cy="693000"/>
        </a:xfrm>
        <a:prstGeom prst="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126684"/>
        <a:ext cx="5779306" cy="693000"/>
      </dsp:txXfrm>
    </dsp:sp>
    <dsp:sp modelId="{9312B733-3AEB-49F6-8245-08553BA2949B}">
      <dsp:nvSpPr>
        <dsp:cNvPr id="0" name=""/>
        <dsp:cNvSpPr/>
      </dsp:nvSpPr>
      <dsp:spPr>
        <a:xfrm>
          <a:off x="4153" y="2877284"/>
          <a:ext cx="2124745" cy="75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877284"/>
        <a:ext cx="2124745" cy="752400"/>
      </dsp:txXfrm>
    </dsp:sp>
    <dsp:sp modelId="{435AB433-2559-485A-A03D-C32F36288071}">
      <dsp:nvSpPr>
        <dsp:cNvPr id="0" name=""/>
        <dsp:cNvSpPr/>
      </dsp:nvSpPr>
      <dsp:spPr>
        <a:xfrm>
          <a:off x="2128898" y="2877284"/>
          <a:ext cx="424949" cy="7524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877284"/>
          <a:ext cx="5779306" cy="752400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kern="12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877284"/>
        <a:ext cx="5779306" cy="752400"/>
      </dsp:txXfrm>
    </dsp:sp>
    <dsp:sp modelId="{EFAACCF6-3A6A-4536-89B0-F0A7C44F6BE1}">
      <dsp:nvSpPr>
        <dsp:cNvPr id="0" name=""/>
        <dsp:cNvSpPr/>
      </dsp:nvSpPr>
      <dsp:spPr>
        <a:xfrm>
          <a:off x="4153" y="3749159"/>
          <a:ext cx="212474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49159"/>
        <a:ext cx="2124745" cy="990000"/>
      </dsp:txXfrm>
    </dsp:sp>
    <dsp:sp modelId="{6497CA82-45EE-4BD1-AEB4-CC3961FBFB74}">
      <dsp:nvSpPr>
        <dsp:cNvPr id="0" name=""/>
        <dsp:cNvSpPr/>
      </dsp:nvSpPr>
      <dsp:spPr>
        <a:xfrm>
          <a:off x="2128898" y="3687284"/>
          <a:ext cx="424949" cy="111375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687284"/>
          <a:ext cx="5779306" cy="111375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0" i="0" kern="120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3687284"/>
        <a:ext cx="5779306" cy="1113750"/>
      </dsp:txXfrm>
    </dsp:sp>
    <dsp:sp modelId="{939B76D1-BB33-4E50-9ECD-839FB5787B95}">
      <dsp:nvSpPr>
        <dsp:cNvPr id="0" name=""/>
        <dsp:cNvSpPr/>
      </dsp:nvSpPr>
      <dsp:spPr>
        <a:xfrm>
          <a:off x="4153" y="4858634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858634"/>
        <a:ext cx="2124745" cy="534600"/>
      </dsp:txXfrm>
    </dsp:sp>
    <dsp:sp modelId="{7845F59F-6101-48DE-ABCC-EC5351843F5B}">
      <dsp:nvSpPr>
        <dsp:cNvPr id="0" name=""/>
        <dsp:cNvSpPr/>
      </dsp:nvSpPr>
      <dsp:spPr>
        <a:xfrm>
          <a:off x="2128898" y="4858634"/>
          <a:ext cx="424949" cy="5346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858634"/>
          <a:ext cx="5779306" cy="5346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4858634"/>
        <a:ext cx="5779306" cy="534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2269752" y="1186444"/>
          <a:ext cx="2955703" cy="2955703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4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Укупни буџетски приходи и примања </a:t>
          </a:r>
          <a:r>
            <a:rPr lang="en-RS" sz="2400" b="0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sr-Latn-RS" sz="2400" b="0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.487.000.000</a:t>
          </a:r>
          <a:r>
            <a:rPr lang="en-RS" sz="2400" b="1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sr-Cyrl-RS" sz="24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динара</a:t>
          </a:r>
          <a:endParaRPr lang="en-US" sz="2400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02605" y="1619297"/>
        <a:ext cx="2089997" cy="2089997"/>
      </dsp:txXfrm>
    </dsp:sp>
    <dsp:sp modelId="{63432802-399F-407F-AC10-7219543A0326}">
      <dsp:nvSpPr>
        <dsp:cNvPr id="0" name=""/>
        <dsp:cNvSpPr/>
      </dsp:nvSpPr>
      <dsp:spPr>
        <a:xfrm>
          <a:off x="3008678" y="527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Приходи од  пореза </a:t>
          </a:r>
          <a:r>
            <a:rPr lang="sr-Latn-RS" sz="1200" b="0" i="0" u="none" kern="1200" dirty="0">
              <a:solidFill>
                <a:schemeClr val="bg1"/>
              </a:solidFill>
            </a:rPr>
            <a:t>919.414.800</a:t>
          </a:r>
          <a:endParaRPr lang="en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225104" y="216953"/>
        <a:ext cx="1044999" cy="1044999"/>
      </dsp:txXfrm>
    </dsp:sp>
    <dsp:sp modelId="{449BFEB2-6844-4A2C-8DC2-780280CBA079}">
      <dsp:nvSpPr>
        <dsp:cNvPr id="0" name=""/>
        <dsp:cNvSpPr/>
      </dsp:nvSpPr>
      <dsp:spPr>
        <a:xfrm>
          <a:off x="4675641" y="962948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Трансфери </a:t>
          </a:r>
          <a:r>
            <a:rPr lang="sr-Latn-RS" sz="1200" b="0" i="0" u="none" kern="1200" dirty="0">
              <a:solidFill>
                <a:schemeClr val="bg1"/>
              </a:solidFill>
            </a:rPr>
            <a:t>249.524.766</a:t>
          </a:r>
          <a:endParaRPr lang="en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892067" y="1179374"/>
        <a:ext cx="1044999" cy="1044999"/>
      </dsp:txXfrm>
    </dsp:sp>
    <dsp:sp modelId="{9DDE88A7-5745-4E4F-A7A8-F71A4DA0D5F2}">
      <dsp:nvSpPr>
        <dsp:cNvPr id="0" name=""/>
        <dsp:cNvSpPr/>
      </dsp:nvSpPr>
      <dsp:spPr>
        <a:xfrm>
          <a:off x="4626295" y="2870310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Други приходи</a:t>
          </a:r>
          <a:endParaRPr lang="sr-Latn-RS" sz="1200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200" b="0" i="0" u="none" kern="1200" dirty="0">
              <a:solidFill>
                <a:schemeClr val="bg1"/>
              </a:solidFill>
            </a:rPr>
            <a:t>175.622.834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842721" y="3086736"/>
        <a:ext cx="1044999" cy="1044999"/>
      </dsp:txXfrm>
    </dsp:sp>
    <dsp:sp modelId="{72DE4213-15E1-4436-8045-C055E8A54EDE}">
      <dsp:nvSpPr>
        <dsp:cNvPr id="0" name=""/>
        <dsp:cNvSpPr/>
      </dsp:nvSpPr>
      <dsp:spPr>
        <a:xfrm>
          <a:off x="2991528" y="3816430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Примања од продаје нефинансијске имовине   </a:t>
          </a:r>
          <a:r>
            <a:rPr lang="sr-Latn-RS" sz="1200" kern="1200" dirty="0">
              <a:solidFill>
                <a:schemeClr val="bg1"/>
              </a:solidFill>
            </a:rPr>
            <a:t>6.470.000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207954" y="4032856"/>
        <a:ext cx="1044999" cy="1044999"/>
      </dsp:txXfrm>
    </dsp:sp>
    <dsp:sp modelId="{91CFC9CD-FF79-40EF-A271-A8DBB0423AC2}">
      <dsp:nvSpPr>
        <dsp:cNvPr id="0" name=""/>
        <dsp:cNvSpPr/>
      </dsp:nvSpPr>
      <dsp:spPr>
        <a:xfrm>
          <a:off x="1263330" y="2887791"/>
          <a:ext cx="1634622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RS" sz="1200" b="0" i="0" u="none" kern="1200" dirty="0">
              <a:solidFill>
                <a:schemeClr val="bg1"/>
              </a:solidFill>
            </a:rPr>
            <a:t>M</a:t>
          </a:r>
          <a:r>
            <a:rPr lang="sr-Cyrl-RS" sz="1200" b="0" i="0" u="none" kern="1200" dirty="0" err="1">
              <a:solidFill>
                <a:schemeClr val="bg1"/>
              </a:solidFill>
            </a:rPr>
            <a:t>еморандумске</a:t>
          </a:r>
          <a:r>
            <a:rPr lang="sr-Cyrl-RS" sz="1200" b="0" i="0" u="none" kern="1200" dirty="0">
              <a:solidFill>
                <a:schemeClr val="bg1"/>
              </a:solidFill>
            </a:rPr>
            <a:t> ставке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200" b="0" i="0" u="none" kern="1200" dirty="0">
              <a:solidFill>
                <a:schemeClr val="bg1"/>
              </a:solidFill>
            </a:rPr>
            <a:t>1.592.600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502715" y="3104217"/>
        <a:ext cx="1155852" cy="1044999"/>
      </dsp:txXfrm>
    </dsp:sp>
    <dsp:sp modelId="{FC69A2CE-A671-47B5-8CD8-544465E52E9C}">
      <dsp:nvSpPr>
        <dsp:cNvPr id="0" name=""/>
        <dsp:cNvSpPr/>
      </dsp:nvSpPr>
      <dsp:spPr>
        <a:xfrm>
          <a:off x="1341716" y="962948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Пренета средства из ранијих година</a:t>
          </a:r>
          <a:r>
            <a:rPr lang="sr-Latn-RS" sz="1200" kern="1200" dirty="0">
              <a:solidFill>
                <a:schemeClr val="bg1"/>
              </a:solidFill>
            </a:rPr>
            <a:t> </a:t>
          </a:r>
          <a:r>
            <a:rPr lang="sr-Latn-RS" sz="1200" b="0" i="0" u="none" kern="1200" dirty="0">
              <a:solidFill>
                <a:schemeClr val="bg1"/>
              </a:solidFill>
            </a:rPr>
            <a:t>134.375.000</a:t>
          </a:r>
          <a:r>
            <a:rPr lang="sr-Latn-RS" sz="1200" kern="1200" dirty="0">
              <a:solidFill>
                <a:schemeClr val="bg1"/>
              </a:solidFill>
            </a:rPr>
            <a:t> </a:t>
          </a: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558142" y="1179374"/>
        <a:ext cx="1044999" cy="10449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0" y="167816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Расходи за запослене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67816"/>
        <a:ext cx="2055390" cy="297000"/>
      </dsp:txXfrm>
    </dsp:sp>
    <dsp:sp modelId="{02385D1D-92EB-445D-B736-940004751C79}">
      <dsp:nvSpPr>
        <dsp:cNvPr id="0" name=""/>
        <dsp:cNvSpPr/>
      </dsp:nvSpPr>
      <dsp:spPr>
        <a:xfrm>
          <a:off x="2055390" y="65722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630900" y="65722"/>
          <a:ext cx="5590663" cy="501187"/>
        </a:xfrm>
        <a:prstGeom prst="rect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Расходи за запослене </a:t>
          </a:r>
          <a:r>
            <a:rPr lang="sr-Cyrl-RS" sz="1400" kern="1200" dirty="0"/>
            <a:t>представљају све трошкове за запослене, како у управи тако и код буџетских корисника</a:t>
          </a:r>
          <a:endParaRPr lang="en-US" sz="1400" kern="1200" dirty="0"/>
        </a:p>
      </dsp:txBody>
      <dsp:txXfrm>
        <a:off x="2630900" y="65722"/>
        <a:ext cx="5590663" cy="501187"/>
      </dsp:txXfrm>
    </dsp:sp>
    <dsp:sp modelId="{F40D94EA-52E0-4740-A924-EAF350BDF213}">
      <dsp:nvSpPr>
        <dsp:cNvPr id="0" name=""/>
        <dsp:cNvSpPr/>
      </dsp:nvSpPr>
      <dsp:spPr>
        <a:xfrm>
          <a:off x="0" y="722714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Коришћење роба и услуга </a:t>
          </a:r>
          <a:endParaRPr lang="en-US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722714"/>
        <a:ext cx="2055390" cy="501187"/>
      </dsp:txXfrm>
    </dsp:sp>
    <dsp:sp modelId="{0E930D30-96BC-4D43-B65A-EE88C46DBE48}">
      <dsp:nvSpPr>
        <dsp:cNvPr id="0" name=""/>
        <dsp:cNvSpPr/>
      </dsp:nvSpPr>
      <dsp:spPr>
        <a:xfrm>
          <a:off x="2055390" y="620910"/>
          <a:ext cx="411078" cy="704794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630900" y="620910"/>
          <a:ext cx="5590663" cy="704794"/>
        </a:xfrm>
        <a:prstGeom prst="rect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Коришћење роба и услуга </a:t>
          </a:r>
          <a:r>
            <a:rPr lang="sr-Cyrl-RS" sz="1400" kern="12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kern="1200" dirty="0"/>
        </a:p>
      </dsp:txBody>
      <dsp:txXfrm>
        <a:off x="2630900" y="620910"/>
        <a:ext cx="5590663" cy="704794"/>
      </dsp:txXfrm>
    </dsp:sp>
    <dsp:sp modelId="{CCB8139E-CA19-491D-9FCD-6BF28923C725}">
      <dsp:nvSpPr>
        <dsp:cNvPr id="0" name=""/>
        <dsp:cNvSpPr/>
      </dsp:nvSpPr>
      <dsp:spPr>
        <a:xfrm>
          <a:off x="0" y="1575481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Дотације и трансфери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575481"/>
        <a:ext cx="2055390" cy="501187"/>
      </dsp:txXfrm>
    </dsp:sp>
    <dsp:sp modelId="{14D1633C-A097-4A5A-8269-B04E98857E56}">
      <dsp:nvSpPr>
        <dsp:cNvPr id="0" name=""/>
        <dsp:cNvSpPr/>
      </dsp:nvSpPr>
      <dsp:spPr>
        <a:xfrm>
          <a:off x="2055390" y="1379705"/>
          <a:ext cx="411078" cy="89274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630900" y="1379705"/>
          <a:ext cx="5590663" cy="892740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Дотације и трансфери </a:t>
          </a:r>
          <a:r>
            <a:rPr lang="sr-Cyrl-RS" sz="1400" kern="1200" dirty="0"/>
            <a:t>су трошкови које локална самоуправа </a:t>
          </a:r>
          <a:r>
            <a:rPr lang="ru-RU" sz="1400" kern="12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kern="1200" dirty="0"/>
            <a:t> као што су школе, центар за социјални рад, дом здравља.</a:t>
          </a:r>
          <a:r>
            <a:rPr lang="en-US" sz="1400" kern="1200" dirty="0"/>
            <a:t> </a:t>
          </a:r>
        </a:p>
      </dsp:txBody>
      <dsp:txXfrm>
        <a:off x="2630900" y="1379705"/>
        <a:ext cx="5590663" cy="892740"/>
      </dsp:txXfrm>
    </dsp:sp>
    <dsp:sp modelId="{9312B733-3AEB-49F6-8245-08553BA2949B}">
      <dsp:nvSpPr>
        <dsp:cNvPr id="0" name=""/>
        <dsp:cNvSpPr/>
      </dsp:nvSpPr>
      <dsp:spPr>
        <a:xfrm>
          <a:off x="0" y="2428539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Остали расходи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2428539"/>
        <a:ext cx="2055390" cy="297000"/>
      </dsp:txXfrm>
    </dsp:sp>
    <dsp:sp modelId="{435AB433-2559-485A-A03D-C32F36288071}">
      <dsp:nvSpPr>
        <dsp:cNvPr id="0" name=""/>
        <dsp:cNvSpPr/>
      </dsp:nvSpPr>
      <dsp:spPr>
        <a:xfrm>
          <a:off x="2055390" y="2326445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630900" y="2326445"/>
          <a:ext cx="5590663" cy="50118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Остали расходи </a:t>
          </a:r>
          <a:r>
            <a:rPr lang="sr-Cyrl-RS" sz="1400" kern="1200" dirty="0"/>
            <a:t>обухватају дотације невладиним организацијама, порезе, таксе, новчане казне.</a:t>
          </a:r>
          <a:endParaRPr lang="en-US" sz="1400" kern="1200" dirty="0"/>
        </a:p>
      </dsp:txBody>
      <dsp:txXfrm>
        <a:off x="2630900" y="2326445"/>
        <a:ext cx="5590663" cy="501187"/>
      </dsp:txXfrm>
    </dsp:sp>
    <dsp:sp modelId="{EFAACCF6-3A6A-4536-89B0-F0A7C44F6BE1}">
      <dsp:nvSpPr>
        <dsp:cNvPr id="0" name=""/>
        <dsp:cNvSpPr/>
      </dsp:nvSpPr>
      <dsp:spPr>
        <a:xfrm>
          <a:off x="0" y="2983726"/>
          <a:ext cx="205740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Субвенције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2983726"/>
        <a:ext cx="2057400" cy="297000"/>
      </dsp:txXfrm>
    </dsp:sp>
    <dsp:sp modelId="{6497CA82-45EE-4BD1-AEB4-CC3961FBFB74}">
      <dsp:nvSpPr>
        <dsp:cNvPr id="0" name=""/>
        <dsp:cNvSpPr/>
      </dsp:nvSpPr>
      <dsp:spPr>
        <a:xfrm>
          <a:off x="2057399" y="2881633"/>
          <a:ext cx="411480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633471" y="2881633"/>
          <a:ext cx="5596128" cy="50118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Субвенције</a:t>
          </a:r>
          <a:r>
            <a:rPr lang="ru-RU" sz="1400" kern="1200" dirty="0"/>
            <a:t> сe одобравају за функционисање међумесног превоза и  пољопривредним произвођачима. </a:t>
          </a:r>
          <a:endParaRPr lang="en-US" sz="1400" kern="1200" dirty="0"/>
        </a:p>
      </dsp:txBody>
      <dsp:txXfrm>
        <a:off x="2633471" y="2881633"/>
        <a:ext cx="5596128" cy="501187"/>
      </dsp:txXfrm>
    </dsp:sp>
    <dsp:sp modelId="{939B76D1-BB33-4E50-9ECD-839FB5787B95}">
      <dsp:nvSpPr>
        <dsp:cNvPr id="0" name=""/>
        <dsp:cNvSpPr/>
      </dsp:nvSpPr>
      <dsp:spPr>
        <a:xfrm>
          <a:off x="0" y="3538914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Социјална заштита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538914"/>
        <a:ext cx="2055390" cy="297000"/>
      </dsp:txXfrm>
    </dsp:sp>
    <dsp:sp modelId="{7845F59F-6101-48DE-ABCC-EC5351843F5B}">
      <dsp:nvSpPr>
        <dsp:cNvPr id="0" name=""/>
        <dsp:cNvSpPr/>
      </dsp:nvSpPr>
      <dsp:spPr>
        <a:xfrm>
          <a:off x="2055390" y="3436820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630900" y="3436820"/>
          <a:ext cx="5590663" cy="50118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Социјална заштита </a:t>
          </a:r>
          <a:r>
            <a:rPr lang="sr-Cyrl-RS" sz="1400" kern="1200" dirty="0"/>
            <a:t>обухвата све трошкове исплате социјалне помоћи за различите категорије грађана.</a:t>
          </a:r>
          <a:endParaRPr lang="en-US" sz="1400" kern="1200" dirty="0"/>
        </a:p>
      </dsp:txBody>
      <dsp:txXfrm>
        <a:off x="2630900" y="3436820"/>
        <a:ext cx="5590663" cy="501187"/>
      </dsp:txXfrm>
    </dsp:sp>
    <dsp:sp modelId="{B471A916-B6F4-4017-A447-E2C98CEE19B9}">
      <dsp:nvSpPr>
        <dsp:cNvPr id="0" name=""/>
        <dsp:cNvSpPr/>
      </dsp:nvSpPr>
      <dsp:spPr>
        <a:xfrm>
          <a:off x="0" y="4214758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Буџетска резерва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4214758"/>
        <a:ext cx="2055390" cy="297000"/>
      </dsp:txXfrm>
    </dsp:sp>
    <dsp:sp modelId="{7F976215-9D17-4223-A92A-D3302071B429}">
      <dsp:nvSpPr>
        <dsp:cNvPr id="0" name=""/>
        <dsp:cNvSpPr/>
      </dsp:nvSpPr>
      <dsp:spPr>
        <a:xfrm>
          <a:off x="2055390" y="3992008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E7D26-6540-4407-AA35-D081FC05F135}">
      <dsp:nvSpPr>
        <dsp:cNvPr id="0" name=""/>
        <dsp:cNvSpPr/>
      </dsp:nvSpPr>
      <dsp:spPr>
        <a:xfrm>
          <a:off x="2630900" y="3992008"/>
          <a:ext cx="5590663" cy="7425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Буџетска резерва </a:t>
          </a:r>
          <a:r>
            <a:rPr lang="sr-Cyrl-RS" sz="1500" kern="1200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sz="1500" kern="1200" dirty="0"/>
        </a:p>
      </dsp:txBody>
      <dsp:txXfrm>
        <a:off x="2630900" y="3992008"/>
        <a:ext cx="5590663" cy="742500"/>
      </dsp:txXfrm>
    </dsp:sp>
    <dsp:sp modelId="{320B77C6-F8A0-4CEB-8B55-79E4A1BAF9E9}">
      <dsp:nvSpPr>
        <dsp:cNvPr id="0" name=""/>
        <dsp:cNvSpPr/>
      </dsp:nvSpPr>
      <dsp:spPr>
        <a:xfrm>
          <a:off x="0" y="5011258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Капитални издаци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5011258"/>
        <a:ext cx="2055390" cy="297000"/>
      </dsp:txXfrm>
    </dsp:sp>
    <dsp:sp modelId="{803A06C6-F698-48F4-A91D-0B2B17EECBA4}">
      <dsp:nvSpPr>
        <dsp:cNvPr id="0" name=""/>
        <dsp:cNvSpPr/>
      </dsp:nvSpPr>
      <dsp:spPr>
        <a:xfrm>
          <a:off x="2055390" y="4788508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0050D-5592-4FFB-BC24-07DF887B3DF2}">
      <dsp:nvSpPr>
        <dsp:cNvPr id="0" name=""/>
        <dsp:cNvSpPr/>
      </dsp:nvSpPr>
      <dsp:spPr>
        <a:xfrm>
          <a:off x="2630900" y="4788508"/>
          <a:ext cx="5590663" cy="7425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Капитални издаци </a:t>
          </a:r>
          <a:r>
            <a:rPr lang="sr-Cyrl-RS" sz="1500" kern="1200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sz="1500" kern="1200" dirty="0"/>
        </a:p>
      </dsp:txBody>
      <dsp:txXfrm>
        <a:off x="2630900" y="4788508"/>
        <a:ext cx="5590663" cy="74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5.8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30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70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96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1.89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43 0,'-4'4,"-3"0,-2 4,-3 0,1-1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15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359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83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0,'3'0,"2"0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29.84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1.42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16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1,'4'0,"0"0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6.4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41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0,'0'4,"0"0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722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1,'0'4,"0"0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94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4.05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4.22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44.02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44.52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59.12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59.64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00.94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6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10.85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5.30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5.959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6.48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6.94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7.41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7.61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7.47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17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8 0,'-3'0,"-2"0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38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7.1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95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14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42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58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7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3:53.51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3:54.57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14.24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14.88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0,'3'0,"2"0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1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41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8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10BBE-970E-465E-8BD0-88963FACAF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5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85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7896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47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2095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73514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2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5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89969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9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673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7506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749187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0617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0679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23326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54218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9296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633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1362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6177A51-6661-464F-AF3F-5F9E5897B61D}" type="datetime1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  <p:sldLayoutId id="2147483907" r:id="rId15"/>
    <p:sldLayoutId id="2147483908" r:id="rId16"/>
    <p:sldLayoutId id="2147483909" r:id="rId17"/>
    <p:sldLayoutId id="2147483910" r:id="rId18"/>
    <p:sldLayoutId id="2147483911" r:id="rId1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26" Type="http://schemas.openxmlformats.org/officeDocument/2006/relationships/image" Target="../media/image17.png"/><Relationship Id="rId39" Type="http://schemas.openxmlformats.org/officeDocument/2006/relationships/image" Target="../media/image170.png"/><Relationship Id="rId21" Type="http://schemas.openxmlformats.org/officeDocument/2006/relationships/customXml" Target="../ink/ink4.xml"/><Relationship Id="rId34" Type="http://schemas.openxmlformats.org/officeDocument/2006/relationships/image" Target="../media/image150.png"/><Relationship Id="rId42" Type="http://schemas.openxmlformats.org/officeDocument/2006/relationships/image" Target="../media/image21.png"/><Relationship Id="rId47" Type="http://schemas.openxmlformats.org/officeDocument/2006/relationships/customXml" Target="../ink/ink19.xml"/><Relationship Id="rId50" Type="http://schemas.openxmlformats.org/officeDocument/2006/relationships/image" Target="../media/image22.png"/><Relationship Id="rId55" Type="http://schemas.openxmlformats.org/officeDocument/2006/relationships/customXml" Target="../ink/ink23.xml"/><Relationship Id="rId63" Type="http://schemas.openxmlformats.org/officeDocument/2006/relationships/customXml" Target="../ink/ink28.xml"/><Relationship Id="rId68" Type="http://schemas.openxmlformats.org/officeDocument/2006/relationships/image" Target="../media/image30.png"/><Relationship Id="rId76" Type="http://schemas.openxmlformats.org/officeDocument/2006/relationships/image" Target="../media/image34.png"/><Relationship Id="rId84" Type="http://schemas.openxmlformats.org/officeDocument/2006/relationships/customXml" Target="../ink/ink39.xml"/><Relationship Id="rId89" Type="http://schemas.openxmlformats.org/officeDocument/2006/relationships/customXml" Target="../ink/ink42.xml"/><Relationship Id="rId7" Type="http://schemas.microsoft.com/office/2007/relationships/hdphoto" Target="../media/hdphoto2.wdp"/><Relationship Id="rId71" Type="http://schemas.openxmlformats.org/officeDocument/2006/relationships/customXml" Target="../ink/ink32.xml"/><Relationship Id="rId2" Type="http://schemas.openxmlformats.org/officeDocument/2006/relationships/notesSlide" Target="../notesSlides/notesSlide6.xml"/><Relationship Id="rId16" Type="http://schemas.microsoft.com/office/2007/relationships/hdphoto" Target="../media/hdphoto5.wdp"/><Relationship Id="rId29" Type="http://schemas.openxmlformats.org/officeDocument/2006/relationships/customXml" Target="../ink/ink9.xml"/><Relationship Id="rId11" Type="http://schemas.openxmlformats.org/officeDocument/2006/relationships/image" Target="../media/image11.png"/><Relationship Id="rId24" Type="http://schemas.openxmlformats.org/officeDocument/2006/relationships/image" Target="../media/image16.png"/><Relationship Id="rId32" Type="http://schemas.openxmlformats.org/officeDocument/2006/relationships/image" Target="../media/image20.png"/><Relationship Id="rId37" Type="http://schemas.openxmlformats.org/officeDocument/2006/relationships/image" Target="../media/image160.png"/><Relationship Id="rId40" Type="http://schemas.openxmlformats.org/officeDocument/2006/relationships/customXml" Target="../ink/ink15.xml"/><Relationship Id="rId45" Type="http://schemas.openxmlformats.org/officeDocument/2006/relationships/customXml" Target="../ink/ink18.xml"/><Relationship Id="rId53" Type="http://schemas.openxmlformats.org/officeDocument/2006/relationships/customXml" Target="../ink/ink22.xml"/><Relationship Id="rId58" Type="http://schemas.openxmlformats.org/officeDocument/2006/relationships/image" Target="../media/image25.png"/><Relationship Id="rId66" Type="http://schemas.openxmlformats.org/officeDocument/2006/relationships/image" Target="../media/image29.png"/><Relationship Id="rId74" Type="http://schemas.openxmlformats.org/officeDocument/2006/relationships/image" Target="../media/image33.png"/><Relationship Id="rId79" Type="http://schemas.openxmlformats.org/officeDocument/2006/relationships/customXml" Target="../ink/ink36.xml"/><Relationship Id="rId87" Type="http://schemas.openxmlformats.org/officeDocument/2006/relationships/image" Target="../media/image39.png"/><Relationship Id="rId5" Type="http://schemas.openxmlformats.org/officeDocument/2006/relationships/image" Target="../media/image8.png"/><Relationship Id="rId61" Type="http://schemas.openxmlformats.org/officeDocument/2006/relationships/customXml" Target="../ink/ink27.xml"/><Relationship Id="rId82" Type="http://schemas.openxmlformats.org/officeDocument/2006/relationships/customXml" Target="../ink/ink38.xml"/><Relationship Id="rId90" Type="http://schemas.openxmlformats.org/officeDocument/2006/relationships/customXml" Target="../ink/ink43.xml"/><Relationship Id="rId19" Type="http://schemas.openxmlformats.org/officeDocument/2006/relationships/customXml" Target="../ink/ink2.xml"/><Relationship Id="rId4" Type="http://schemas.microsoft.com/office/2007/relationships/hdphoto" Target="../media/hdphoto1.wdp"/><Relationship Id="rId9" Type="http://schemas.openxmlformats.org/officeDocument/2006/relationships/image" Target="../media/image10.png"/><Relationship Id="rId14" Type="http://schemas.openxmlformats.org/officeDocument/2006/relationships/image" Target="../media/image13.heic"/><Relationship Id="rId22" Type="http://schemas.openxmlformats.org/officeDocument/2006/relationships/customXml" Target="../ink/ink5.xml"/><Relationship Id="rId27" Type="http://schemas.openxmlformats.org/officeDocument/2006/relationships/customXml" Target="../ink/ink8.xml"/><Relationship Id="rId30" Type="http://schemas.openxmlformats.org/officeDocument/2006/relationships/image" Target="../media/image19.png"/><Relationship Id="rId35" Type="http://schemas.openxmlformats.org/officeDocument/2006/relationships/customXml" Target="../ink/ink12.xml"/><Relationship Id="rId43" Type="http://schemas.openxmlformats.org/officeDocument/2006/relationships/customXml" Target="../ink/ink17.xml"/><Relationship Id="rId48" Type="http://schemas.openxmlformats.org/officeDocument/2006/relationships/image" Target="../media/image210.png"/><Relationship Id="rId56" Type="http://schemas.openxmlformats.org/officeDocument/2006/relationships/customXml" Target="../ink/ink24.xml"/><Relationship Id="rId64" Type="http://schemas.openxmlformats.org/officeDocument/2006/relationships/image" Target="../media/image28.png"/><Relationship Id="rId69" Type="http://schemas.openxmlformats.org/officeDocument/2006/relationships/customXml" Target="../ink/ink31.xml"/><Relationship Id="rId77" Type="http://schemas.openxmlformats.org/officeDocument/2006/relationships/customXml" Target="../ink/ink35.xml"/><Relationship Id="rId8" Type="http://schemas.openxmlformats.org/officeDocument/2006/relationships/hyperlink" Target="http://www.kovin.org.rs/" TargetMode="External"/><Relationship Id="rId51" Type="http://schemas.openxmlformats.org/officeDocument/2006/relationships/customXml" Target="../ink/ink21.xml"/><Relationship Id="rId72" Type="http://schemas.openxmlformats.org/officeDocument/2006/relationships/image" Target="../media/image32.png"/><Relationship Id="rId80" Type="http://schemas.openxmlformats.org/officeDocument/2006/relationships/customXml" Target="../ink/ink37.xml"/><Relationship Id="rId85" Type="http://schemas.openxmlformats.org/officeDocument/2006/relationships/image" Target="../media/image38.png"/><Relationship Id="rId3" Type="http://schemas.openxmlformats.org/officeDocument/2006/relationships/image" Target="../media/image7.png"/><Relationship Id="rId12" Type="http://schemas.microsoft.com/office/2007/relationships/hdphoto" Target="../media/hdphoto4.wdp"/><Relationship Id="rId17" Type="http://schemas.openxmlformats.org/officeDocument/2006/relationships/customXml" Target="../ink/ink1.xml"/><Relationship Id="rId25" Type="http://schemas.openxmlformats.org/officeDocument/2006/relationships/customXml" Target="../ink/ink7.xml"/><Relationship Id="rId33" Type="http://schemas.openxmlformats.org/officeDocument/2006/relationships/customXml" Target="../ink/ink11.xml"/><Relationship Id="rId38" Type="http://schemas.openxmlformats.org/officeDocument/2006/relationships/customXml" Target="../ink/ink14.xml"/><Relationship Id="rId46" Type="http://schemas.openxmlformats.org/officeDocument/2006/relationships/image" Target="../media/image200.png"/><Relationship Id="rId59" Type="http://schemas.openxmlformats.org/officeDocument/2006/relationships/customXml" Target="../ink/ink26.xml"/><Relationship Id="rId67" Type="http://schemas.openxmlformats.org/officeDocument/2006/relationships/customXml" Target="../ink/ink30.xml"/><Relationship Id="rId20" Type="http://schemas.openxmlformats.org/officeDocument/2006/relationships/customXml" Target="../ink/ink3.xml"/><Relationship Id="rId41" Type="http://schemas.openxmlformats.org/officeDocument/2006/relationships/customXml" Target="../ink/ink16.xml"/><Relationship Id="rId54" Type="http://schemas.openxmlformats.org/officeDocument/2006/relationships/image" Target="../media/image24.png"/><Relationship Id="rId62" Type="http://schemas.openxmlformats.org/officeDocument/2006/relationships/image" Target="../media/image27.png"/><Relationship Id="rId70" Type="http://schemas.openxmlformats.org/officeDocument/2006/relationships/image" Target="../media/image31.png"/><Relationship Id="rId75" Type="http://schemas.openxmlformats.org/officeDocument/2006/relationships/customXml" Target="../ink/ink34.xml"/><Relationship Id="rId83" Type="http://schemas.openxmlformats.org/officeDocument/2006/relationships/image" Target="../media/image37.png"/><Relationship Id="rId88" Type="http://schemas.openxmlformats.org/officeDocument/2006/relationships/customXml" Target="../ink/ink4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15" Type="http://schemas.openxmlformats.org/officeDocument/2006/relationships/image" Target="../media/image14.png"/><Relationship Id="rId23" Type="http://schemas.openxmlformats.org/officeDocument/2006/relationships/customXml" Target="../ink/ink6.xml"/><Relationship Id="rId28" Type="http://schemas.openxmlformats.org/officeDocument/2006/relationships/image" Target="../media/image18.png"/><Relationship Id="rId36" Type="http://schemas.openxmlformats.org/officeDocument/2006/relationships/customXml" Target="../ink/ink13.xml"/><Relationship Id="rId49" Type="http://schemas.openxmlformats.org/officeDocument/2006/relationships/customXml" Target="../ink/ink20.xml"/><Relationship Id="rId57" Type="http://schemas.openxmlformats.org/officeDocument/2006/relationships/customXml" Target="../ink/ink25.xml"/><Relationship Id="rId10" Type="http://schemas.microsoft.com/office/2007/relationships/hdphoto" Target="../media/hdphoto3.wdp"/><Relationship Id="rId31" Type="http://schemas.openxmlformats.org/officeDocument/2006/relationships/customXml" Target="../ink/ink10.xml"/><Relationship Id="rId44" Type="http://schemas.openxmlformats.org/officeDocument/2006/relationships/image" Target="../media/image190.png"/><Relationship Id="rId52" Type="http://schemas.openxmlformats.org/officeDocument/2006/relationships/image" Target="../media/image23.png"/><Relationship Id="rId60" Type="http://schemas.openxmlformats.org/officeDocument/2006/relationships/image" Target="../media/image26.png"/><Relationship Id="rId65" Type="http://schemas.openxmlformats.org/officeDocument/2006/relationships/customXml" Target="../ink/ink29.xml"/><Relationship Id="rId73" Type="http://schemas.openxmlformats.org/officeDocument/2006/relationships/customXml" Target="../ink/ink33.xml"/><Relationship Id="rId78" Type="http://schemas.openxmlformats.org/officeDocument/2006/relationships/image" Target="../media/image35.png"/><Relationship Id="rId81" Type="http://schemas.openxmlformats.org/officeDocument/2006/relationships/image" Target="../media/image36.png"/><Relationship Id="rId86" Type="http://schemas.openxmlformats.org/officeDocument/2006/relationships/customXml" Target="../ink/ink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trezor@kovin.org.rs" TargetMode="External"/><Relationship Id="rId2" Type="http://schemas.openxmlformats.org/officeDocument/2006/relationships/hyperlink" Target="https://www.kovin.rs/" TargetMode="Externa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728" y="1700808"/>
            <a:ext cx="6982544" cy="1470025"/>
          </a:xfrm>
        </p:spPr>
        <p:txBody>
          <a:bodyPr>
            <a:normAutofit/>
          </a:bodyPr>
          <a:lstStyle/>
          <a:p>
            <a:pPr algn="ctr"/>
            <a:r>
              <a:rPr lang="sr-Cyrl-RS" sz="4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ОПШТИНА КОВИН</a:t>
            </a:r>
            <a:endParaRPr lang="en-US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1600200"/>
          </a:xfrm>
        </p:spPr>
        <p:txBody>
          <a:bodyPr/>
          <a:lstStyle/>
          <a:p>
            <a:pPr algn="ctr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ВОДИЧ КРОЗ НАЦРТ </a:t>
            </a:r>
          </a:p>
          <a:p>
            <a:pPr algn="ctr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ОДЛУКЕ О БУЏЕТУ за 2023. годину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BF71E7-4509-DF48-BC38-8BC8E0640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1917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842721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700" b="1" dirty="0">
                <a:solidFill>
                  <a:schemeClr val="accent1">
                    <a:lumMod val="75000"/>
                  </a:schemeClr>
                </a:solidFill>
              </a:rPr>
              <a:t>Графички приказ планираних прихода и примања за 202</a:t>
            </a:r>
            <a:r>
              <a:rPr lang="sr-Latn-RS" sz="27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2700" b="1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E63DF07-81EE-E93C-68DD-C5FE23FC53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396334"/>
              </p:ext>
            </p:extLst>
          </p:nvPr>
        </p:nvGraphicFramePr>
        <p:xfrm>
          <a:off x="1187624" y="2132856"/>
          <a:ext cx="6496050" cy="385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CF31A-C414-495D-B6FB-67BE073A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087E60ED-409A-4469-8A69-9AF5DEC571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7260" y="346082"/>
            <a:ext cx="7961313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промене Које се очекују у буџету у односу на текућу 2022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годину: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E797032-4144-4533-8624-B69EB7AFB8A8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0" y="1509713"/>
            <a:ext cx="8459788" cy="11303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algn="just"/>
            <a:r>
              <a:rPr lang="sr-Cyrl-RS" dirty="0"/>
              <a:t>Пројектовано је да ће укупни планирани приходи и примања наше општине у 2023. години бити смањени</a:t>
            </a:r>
            <a:r>
              <a:rPr lang="sr-Cyrl-RS" b="1" dirty="0"/>
              <a:t> </a:t>
            </a:r>
            <a:r>
              <a:rPr lang="sr-Cyrl-RS" dirty="0"/>
              <a:t>у односу на последњу измену Одлуке о буџету за 2022</a:t>
            </a:r>
            <a:r>
              <a:rPr lang="sr-Cyrl-RS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sr-Cyrl-RS" dirty="0"/>
              <a:t>годину за</a:t>
            </a:r>
            <a:r>
              <a:rPr lang="sr-Cyrl-RS" b="1" dirty="0"/>
              <a:t> </a:t>
            </a:r>
            <a:r>
              <a:rPr lang="sr-Cyrl-RS" dirty="0"/>
              <a:t>71.878.000 динара, односно за 2,77 %.</a:t>
            </a:r>
            <a:endParaRPr lang="en-US" dirty="0"/>
          </a:p>
          <a:p>
            <a:endParaRPr 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1664F881-777B-4844-A78D-FC8E175A6529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606550" y="4628780"/>
            <a:ext cx="7308850" cy="13335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Пројектовано је увећање </a:t>
            </a:r>
            <a:r>
              <a:rPr lang="sr-Cyrl-R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пореских прихода</a:t>
            </a:r>
            <a:r>
              <a:rPr lang="sr-Cyrl-R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за 88.376.529</a:t>
            </a: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динара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, а </a:t>
            </a:r>
            <a:r>
              <a:rPr lang="sr-Cyrl-RS" sz="2000" dirty="0"/>
              <a:t> </a:t>
            </a:r>
            <a:r>
              <a:rPr lang="sr-Cyrl-RS" sz="2000" b="1" dirty="0">
                <a:solidFill>
                  <a:srgbClr val="0070C0"/>
                </a:solidFill>
              </a:rPr>
              <a:t>осталих</a:t>
            </a:r>
            <a:r>
              <a:rPr lang="sr-Cyrl-RS" sz="2000" dirty="0">
                <a:solidFill>
                  <a:srgbClr val="0070C0"/>
                </a:solidFill>
              </a:rPr>
              <a:t> </a:t>
            </a:r>
            <a:r>
              <a:rPr lang="sr-Cyrl-RS" sz="2000" b="1" dirty="0">
                <a:solidFill>
                  <a:srgbClr val="0070C0"/>
                </a:solidFill>
              </a:rPr>
              <a:t>прихода </a:t>
            </a:r>
            <a:r>
              <a:rPr lang="sr-Cyrl-RS" sz="2000" dirty="0"/>
              <a:t>за 37.436.000 динара.</a:t>
            </a:r>
            <a:endParaRPr lang="en-US" sz="2000" dirty="0"/>
          </a:p>
          <a:p>
            <a:pPr marL="0" lvl="0" indent="0">
              <a:buNone/>
            </a:pP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D3B117C4-EC32-452E-9A8F-8386B304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40013"/>
            <a:ext cx="6851650" cy="1653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Пројектовано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трансфера</a:t>
            </a:r>
            <a:r>
              <a:rPr lang="sr-Cyrl-RS" sz="2000" dirty="0"/>
              <a:t> за 88.144.625 динара.</a:t>
            </a:r>
            <a:endParaRPr lang="en-US" sz="2000" dirty="0"/>
          </a:p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Очекује се смањење </a:t>
            </a:r>
            <a:r>
              <a:rPr lang="sr-Cyrl-R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примања од продаје нефинансијске имовине</a:t>
            </a:r>
            <a:r>
              <a:rPr lang="sr-Cyrl-R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/>
              <a:t>за 1.390.000 динара.</a:t>
            </a:r>
          </a:p>
          <a:p>
            <a:pPr marL="0" lvl="0" indent="0" algn="just"/>
            <a:r>
              <a:rPr lang="sr-Cyrl-RS" sz="2000" dirty="0"/>
              <a:t>- Очекивано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сопствених прихода </a:t>
            </a:r>
            <a:r>
              <a:rPr lang="sr-Cyrl-RS" sz="2000" dirty="0"/>
              <a:t>за 1.734.539 динара.</a:t>
            </a:r>
            <a:endParaRPr lang="en-US" sz="2000" b="1" dirty="0"/>
          </a:p>
        </p:txBody>
      </p:sp>
      <p:sp>
        <p:nvSpPr>
          <p:cNvPr id="13318" name="AutoShape 7">
            <a:extLst>
              <a:ext uri="{FF2B5EF4-FFF2-40B4-BE49-F238E27FC236}">
                <a16:creationId xmlns:a16="http://schemas.microsoft.com/office/drawing/2014/main" id="{D6A40074-96B9-4BD4-A23E-DED00FC03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965450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9" name="AutoShape 8">
            <a:extLst>
              <a:ext uri="{FF2B5EF4-FFF2-40B4-BE49-F238E27FC236}">
                <a16:creationId xmlns:a16="http://schemas.microsoft.com/office/drawing/2014/main" id="{44DB8CA7-8A08-41B6-B877-2859B67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653136"/>
            <a:ext cx="485775" cy="1080120"/>
          </a:xfrm>
          <a:prstGeom prst="upArrow">
            <a:avLst>
              <a:gd name="adj1" fmla="val 50000"/>
              <a:gd name="adj2" fmla="val 4191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8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>
                <a:solidFill>
                  <a:srgbClr val="0070C0"/>
                </a:solidFill>
              </a:rPr>
              <a:t> НАМЕНА јавнИХ средстАва  :</a:t>
            </a:r>
            <a:endParaRPr lang="en-US" sz="3000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	Буџет мора бити у равнотежи, што значи да расходи морају одговарати приходима. Укупни планирани расходи и издаци за 2023. годину у Нацрту одлуке о буџету  износе: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РАСХОДИ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Расходи представљају све трошкове општине за плате буџетских корисника, набавку роба и услуга, субвенције, дотације и трансфере, социјалну помоћ и остале трошкове које град/општина обезбеђује без директне и непосредне накнаде. </a:t>
            </a:r>
            <a:endParaRPr lang="vi-VN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ИЗДАЦИ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РАСХОДИ И ИЗДАЦИ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морају се исказивати на законом прописан начин, односно морају се исказивати: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програмима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који показују колико се троши за извршавање основних надлежности и стратешких циљева града;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основној намени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која показује за коју врсту трошка се средства издвајају;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функцији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која показује функционалну намену за одређену област и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корисницима буџета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што показује организацију рада града/општине.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b="1" dirty="0">
                <a:solidFill>
                  <a:schemeClr val="bg1"/>
                </a:solidFill>
              </a:rPr>
              <a:t>1.487.000.000 динара</a:t>
            </a:r>
            <a:endParaRPr lang="sr-Latn-R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Расходе и издатке  буџета чине: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103146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Структура пЛАНИРАНИХ расхода и издатака буџета за 2023. годину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CE9C0526-CB52-F58C-052A-FF4523D62E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310865"/>
              </p:ext>
            </p:extLst>
          </p:nvPr>
        </p:nvGraphicFramePr>
        <p:xfrm>
          <a:off x="2555776" y="1340768"/>
          <a:ext cx="4241800" cy="1943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131256531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738657688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578502839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673459952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Конто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u="none" strike="noStrike">
                          <a:effectLst/>
                        </a:rPr>
                        <a:t>Намена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u="none" strike="noStrike">
                          <a:effectLst/>
                        </a:rPr>
                        <a:t>Износ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Структура %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402444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Расходи за запослене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299,764,560.00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20.16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898367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900" u="none" strike="noStrike">
                          <a:effectLst/>
                        </a:rPr>
                        <a:t>Коришење роба и услуга</a:t>
                      </a:r>
                      <a:endParaRPr lang="sr-Cyrl-R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455,923,501.00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30.66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821504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 dirty="0">
                          <a:effectLst/>
                        </a:rPr>
                        <a:t>Отплата камата</a:t>
                      </a:r>
                      <a:endParaRPr lang="sr-Cyrl-R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504632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Субвенције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23,000,000.00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1.55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47275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Донације и трансфери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182,610,000.00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12.28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403412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Социјална помоћ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177,413,052.00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11.93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8879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Остали расходи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68,522,000.00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4.61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826548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49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Административни трансфери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14,934,688.00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11697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Основна средства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259,792,199.00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17.47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86225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Природна имовина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5,000,000.00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0.34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553248"/>
                  </a:ext>
                </a:extLst>
              </a:tr>
            </a:tbl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46C85602-2632-8ED7-FA64-1FF53712E3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20035"/>
              </p:ext>
            </p:extLst>
          </p:nvPr>
        </p:nvGraphicFramePr>
        <p:xfrm>
          <a:off x="2525444" y="3631722"/>
          <a:ext cx="4599409" cy="2594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03470" y="282104"/>
            <a:ext cx="7748588" cy="830262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промене у буџету  у односу на текућу 2022. годину:</a:t>
            </a:r>
            <a:endParaRPr lang="sr-Latn-RS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0" y="1158875"/>
            <a:ext cx="8229600" cy="1130300"/>
          </a:xfrm>
          <a:noFill/>
        </p:spPr>
        <p:txBody>
          <a:bodyPr>
            <a:normAutofit fontScale="77500" lnSpcReduction="20000"/>
          </a:bodyPr>
          <a:lstStyle/>
          <a:p>
            <a:pPr marL="28575" indent="0" algn="just">
              <a:buNone/>
            </a:pP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Пројектовано је да ће укупни планирани трошкови (расходи и издаци)   наше општине за 2023. годину бити смањени у односу на последњу измену Одлуке о буџету за 2022. годину за 71.878.000 динара, односно за 4,61</a:t>
            </a:r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</a:rPr>
              <a:t>%</a:t>
            </a: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" indent="0" eaLnBrk="1" hangingPunct="1">
              <a:buFontTx/>
              <a:buNone/>
            </a:pPr>
            <a:endParaRPr lang="sr-Latn-RS" altLang="en-US" sz="2100" b="1" dirty="0">
              <a:highlight>
                <a:srgbClr val="FFFF00"/>
              </a:highlight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2101850" y="2492375"/>
            <a:ext cx="7042150" cy="1563688"/>
          </a:xfrm>
        </p:spPr>
        <p:txBody>
          <a:bodyPr rtlCol="0"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7.868.000 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донација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15.520.989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АДМИНИСТРАТИВНИХ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11.067.312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ОСНОВНА СРЕДСТВА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111.975.340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капиталних издатака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149.264.672 динара</a:t>
            </a:r>
            <a:endParaRPr lang="sr-Latn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54" y="4149081"/>
            <a:ext cx="7186166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38.188.639 динара;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3.052.052 динара</a:t>
            </a:r>
            <a:r>
              <a:rPr lang="sr-Cyrl-RS" sz="14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социјалне помоћи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28.049.955 динара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пренетих средстава из претходне године у износу од 134.375.000 динара, финансираће се расходи и издаци за које су обавезе преузете у 2022. години, а остале неизвршене.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2" y="2785269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043" y="4179243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60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 dirty="0">
                <a:solidFill>
                  <a:schemeClr val="accent1">
                    <a:lumMod val="75000"/>
                  </a:schemeClr>
                </a:solidFill>
              </a:rPr>
              <a:t>Планирани расходи буџета по програмима</a:t>
            </a:r>
            <a:endParaRPr lang="en-US" sz="3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99AFD84-AA54-780F-BF48-A936CADE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771862"/>
              </p:ext>
            </p:extLst>
          </p:nvPr>
        </p:nvGraphicFramePr>
        <p:xfrm>
          <a:off x="1187624" y="2012703"/>
          <a:ext cx="6210484" cy="4235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7309">
                  <a:extLst>
                    <a:ext uri="{9D8B030D-6E8A-4147-A177-3AD203B41FA5}">
                      <a16:colId xmlns:a16="http://schemas.microsoft.com/office/drawing/2014/main" val="4048981933"/>
                    </a:ext>
                  </a:extLst>
                </a:gridCol>
                <a:gridCol w="1565912">
                  <a:extLst>
                    <a:ext uri="{9D8B030D-6E8A-4147-A177-3AD203B41FA5}">
                      <a16:colId xmlns:a16="http://schemas.microsoft.com/office/drawing/2014/main" val="322738649"/>
                    </a:ext>
                  </a:extLst>
                </a:gridCol>
                <a:gridCol w="1237263">
                  <a:extLst>
                    <a:ext uri="{9D8B030D-6E8A-4147-A177-3AD203B41FA5}">
                      <a16:colId xmlns:a16="http://schemas.microsoft.com/office/drawing/2014/main" val="3745088557"/>
                    </a:ext>
                  </a:extLst>
                </a:gridCol>
              </a:tblGrid>
              <a:tr h="194613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Програм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Износ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Структура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03953222"/>
                  </a:ext>
                </a:extLst>
              </a:tr>
              <a:tr h="36633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Становање, урбанизам и просторно планирање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28,368,801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1.91%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40000492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Комуналне делатности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98,014,000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6.59%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60892643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Локални економски развој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39,946,199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2.69%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87777181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туризма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16,446,000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1.11%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97165772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Пољопривреда и рурални развој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59,966,500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4.03%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9787416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Заштита животне средине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58,497,000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3.93%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9577339"/>
                  </a:ext>
                </a:extLst>
              </a:tr>
              <a:tr h="36633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Организација саобраћаја и саобраћајна инфраструктура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61,562,000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4.14%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7725933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Предшколско васпитање и образовање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121,961,100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8.20%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2826034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Основно образовање  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127,239,000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8.56%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5002004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Средње образовање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98,700,000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6.64%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8996993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Социјална и дечја заштита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166,015,052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11.16%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96604378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Здравствена заштита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15,975,000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1.07%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94098249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културе и информисања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90,709,860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6.10%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02039107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спорта и омладине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184,186,000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12.39%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968596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Опште услуге локалне самоуправе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269,554,488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18.13%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792275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Политички систем локалне самоуправе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42,859,000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2.88%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94948274"/>
                  </a:ext>
                </a:extLst>
              </a:tr>
              <a:tr h="37777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Енергетска ефикасност и обновљиви извори енергије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7,000,000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0.47%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26108991"/>
                  </a:ext>
                </a:extLst>
              </a:tr>
              <a:tr h="20606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900" u="none" strike="noStrike">
                          <a:effectLst/>
                        </a:rPr>
                        <a:t>УКУПНО: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1,487,000,000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100.00%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0217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 dirty="0">
                <a:solidFill>
                  <a:schemeClr val="accent1">
                    <a:lumMod val="75000"/>
                  </a:schemeClr>
                </a:solidFill>
              </a:rPr>
              <a:t>Графички приказ планираних расхода по програмима</a:t>
            </a:r>
            <a:endParaRPr lang="en-US" sz="3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C85C14C-6060-1442-9554-451B3DECC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298400"/>
              </p:ext>
            </p:extLst>
          </p:nvPr>
        </p:nvGraphicFramePr>
        <p:xfrm>
          <a:off x="178201" y="2060848"/>
          <a:ext cx="8787597" cy="4469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770713" cy="1320800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Преглед планираних расхода буџета </a:t>
            </a:r>
            <a:b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у 2023. години по  буџетским корисницима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BAAA186-9026-1D84-51BA-A7639F608C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646950"/>
              </p:ext>
            </p:extLst>
          </p:nvPr>
        </p:nvGraphicFramePr>
        <p:xfrm>
          <a:off x="1187624" y="1988840"/>
          <a:ext cx="6192688" cy="4228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922">
                  <a:extLst>
                    <a:ext uri="{9D8B030D-6E8A-4147-A177-3AD203B41FA5}">
                      <a16:colId xmlns:a16="http://schemas.microsoft.com/office/drawing/2014/main" val="1308702966"/>
                    </a:ext>
                  </a:extLst>
                </a:gridCol>
                <a:gridCol w="3698744">
                  <a:extLst>
                    <a:ext uri="{9D8B030D-6E8A-4147-A177-3AD203B41FA5}">
                      <a16:colId xmlns:a16="http://schemas.microsoft.com/office/drawing/2014/main" val="3454992369"/>
                    </a:ext>
                  </a:extLst>
                </a:gridCol>
                <a:gridCol w="1252995">
                  <a:extLst>
                    <a:ext uri="{9D8B030D-6E8A-4147-A177-3AD203B41FA5}">
                      <a16:colId xmlns:a16="http://schemas.microsoft.com/office/drawing/2014/main" val="2023571224"/>
                    </a:ext>
                  </a:extLst>
                </a:gridCol>
                <a:gridCol w="759027">
                  <a:extLst>
                    <a:ext uri="{9D8B030D-6E8A-4147-A177-3AD203B41FA5}">
                      <a16:colId xmlns:a16="http://schemas.microsoft.com/office/drawing/2014/main" val="545760093"/>
                    </a:ext>
                  </a:extLst>
                </a:gridCol>
              </a:tblGrid>
              <a:tr h="899268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u="none" strike="noStrike" dirty="0">
                          <a:effectLst/>
                        </a:rPr>
                        <a:t>Р. бр.</a:t>
                      </a:r>
                      <a:endParaRPr lang="sr-Cyrl-R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u="none" strike="noStrike" dirty="0">
                          <a:effectLst/>
                        </a:rPr>
                        <a:t>Назив корисника</a:t>
                      </a:r>
                      <a:endParaRPr lang="sr-Cyrl-R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Одлука  о буџету за 2023. годину</a:t>
                      </a:r>
                      <a:endParaRPr lang="ru-RU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900" u="none" strike="noStrike">
                          <a:effectLst/>
                        </a:rPr>
                        <a:t>Структура</a:t>
                      </a:r>
                      <a:br>
                        <a:rPr lang="sr-Cyrl-RS" sz="900" u="none" strike="noStrike">
                          <a:effectLst/>
                        </a:rPr>
                      </a:br>
                      <a:r>
                        <a:rPr lang="sr-Cyrl-RS" sz="900" u="none" strike="noStrike">
                          <a:effectLst/>
                        </a:rPr>
                        <a:t>%</a:t>
                      </a:r>
                      <a:endParaRPr lang="sr-Cyrl-RS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ctr"/>
                </a:tc>
                <a:extLst>
                  <a:ext uri="{0D108BD9-81ED-4DB2-BD59-A6C34878D82A}">
                    <a16:rowId xmlns:a16="http://schemas.microsoft.com/office/drawing/2014/main" val="398187711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Општинска управа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874,154,540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58.79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22254979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Скупштина општине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24,757,000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67781084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Председник општине 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15,602,000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1.05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812690227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Општинско веће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2,500,000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0.17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10055496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Општинско јавно правобранилаштво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5,666,000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0.38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523184738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Месне заједнице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25,618,000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1.72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30319655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Основне школе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120,939,000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8.13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39814274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Средње школе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26,600,000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1.79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24792587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Установе културе (Библиотека и Центар за културу)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72,487,360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4.87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01507848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Установа социјалне заштите "Ласта" Ковин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39,503,000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206169976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Центар за социјални рад Ковин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99,050,000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22632625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ПУ “Наша радост”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121,961,100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8.20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84870272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Установа за спорт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27,329,000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1.84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16785476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Савет за младе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525,000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0.04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831556786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Туристичка организација општине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14,333,000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0.96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87199962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Дом здравља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15,975,000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65389690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У К У П Н О: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1,487,000,000</a:t>
                      </a:r>
                      <a:endParaRPr lang="en-US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100.00</a:t>
                      </a:r>
                      <a:endParaRPr lang="en-U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487004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pPr algn="ctr"/>
            <a:r>
              <a:rPr lang="sr-Cyrl-RS" sz="3000" dirty="0">
                <a:solidFill>
                  <a:schemeClr val="accent1">
                    <a:lumMod val="75000"/>
                  </a:schemeClr>
                </a:solidFill>
              </a:rPr>
              <a:t>Најважнији планирани </a:t>
            </a:r>
            <a:br>
              <a:rPr lang="en-US" sz="3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sz="3000" dirty="0">
                <a:solidFill>
                  <a:schemeClr val="accent1">
                    <a:lumMod val="75000"/>
                  </a:schemeClr>
                </a:solidFill>
              </a:rPr>
              <a:t>капитални пројекти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716A700-EF2C-01C2-7C58-947BBFDF7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030608"/>
              </p:ext>
            </p:extLst>
          </p:nvPr>
        </p:nvGraphicFramePr>
        <p:xfrm>
          <a:off x="1115305" y="1268760"/>
          <a:ext cx="7056784" cy="4914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9465">
                  <a:extLst>
                    <a:ext uri="{9D8B030D-6E8A-4147-A177-3AD203B41FA5}">
                      <a16:colId xmlns:a16="http://schemas.microsoft.com/office/drawing/2014/main" val="3704959224"/>
                    </a:ext>
                  </a:extLst>
                </a:gridCol>
                <a:gridCol w="3290647">
                  <a:extLst>
                    <a:ext uri="{9D8B030D-6E8A-4147-A177-3AD203B41FA5}">
                      <a16:colId xmlns:a16="http://schemas.microsoft.com/office/drawing/2014/main" val="2806585446"/>
                    </a:ext>
                  </a:extLst>
                </a:gridCol>
                <a:gridCol w="788098">
                  <a:extLst>
                    <a:ext uri="{9D8B030D-6E8A-4147-A177-3AD203B41FA5}">
                      <a16:colId xmlns:a16="http://schemas.microsoft.com/office/drawing/2014/main" val="1189603132"/>
                    </a:ext>
                  </a:extLst>
                </a:gridCol>
                <a:gridCol w="1039394">
                  <a:extLst>
                    <a:ext uri="{9D8B030D-6E8A-4147-A177-3AD203B41FA5}">
                      <a16:colId xmlns:a16="http://schemas.microsoft.com/office/drawing/2014/main" val="2461571016"/>
                    </a:ext>
                  </a:extLst>
                </a:gridCol>
                <a:gridCol w="829180">
                  <a:extLst>
                    <a:ext uri="{9D8B030D-6E8A-4147-A177-3AD203B41FA5}">
                      <a16:colId xmlns:a16="http://schemas.microsoft.com/office/drawing/2014/main" val="3605677722"/>
                    </a:ext>
                  </a:extLst>
                </a:gridCol>
              </a:tblGrid>
              <a:tr h="1393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 dirty="0">
                          <a:effectLst/>
                        </a:rPr>
                        <a:t>Редни број</a:t>
                      </a:r>
                      <a:endParaRPr lang="sr-Cyrl-R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 dirty="0">
                          <a:effectLst/>
                        </a:rPr>
                        <a:t>Опис</a:t>
                      </a:r>
                      <a:endParaRPr lang="sr-Cyrl-R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 Износ у динарима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165270"/>
                  </a:ext>
                </a:extLst>
              </a:tr>
              <a:tr h="146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2504724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3551295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КАПИТАЛНИ ПРОЈЕКТИ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209,177,199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6338025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Изградња базена  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    128,580,000    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57305953"/>
                  </a:ext>
                </a:extLst>
              </a:tr>
              <a:tr h="15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Година почетка финансирања пројекта: 2018.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72824588"/>
                  </a:ext>
                </a:extLst>
              </a:tr>
              <a:tr h="1776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58356143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Санација саобраћајница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20,000,000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79448910"/>
                  </a:ext>
                </a:extLst>
              </a:tr>
              <a:tr h="1812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98886296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57947638"/>
                  </a:ext>
                </a:extLst>
              </a:tr>
              <a:tr h="26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Изградња атмосферске канализације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20,000,000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2125620"/>
                  </a:ext>
                </a:extLst>
              </a:tr>
              <a:tr h="468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629564"/>
                  </a:ext>
                </a:extLst>
              </a:tr>
              <a:tr h="110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70734656"/>
                  </a:ext>
                </a:extLst>
              </a:tr>
              <a:tr h="264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Инфраструктурно опремање - довођење електро мреже  до објекта базена у Ковину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15,893,671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01912488"/>
                  </a:ext>
                </a:extLst>
              </a:tr>
              <a:tr h="213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77519569"/>
                  </a:ext>
                </a:extLst>
              </a:tr>
              <a:tr h="2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1453597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Инфраструктурно опремање Блока 96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12,589,528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21638646"/>
                  </a:ext>
                </a:extLst>
              </a:tr>
              <a:tr h="180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49215139"/>
                  </a:ext>
                </a:extLst>
              </a:tr>
              <a:tr h="2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99156329"/>
                  </a:ext>
                </a:extLst>
              </a:tr>
              <a:tr h="2925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Замена азбестних цеви (Утринска, Војвођанска, Његошева и ул. Браће Југовић)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12,114,000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61696720"/>
                  </a:ext>
                </a:extLst>
              </a:tr>
              <a:tr h="14796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78339089"/>
                  </a:ext>
                </a:extLst>
              </a:tr>
              <a:tr h="2677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1876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0794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Cyrl-RS" dirty="0"/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Сврха ове презентације је да на што једноставнији и разумљивији начин објасни на који начин локална самоуправа планира у наредној години да користи јавне ресурсе како би се извршиле обавезе и задовољиле потребе грађана. </a:t>
            </a: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Намера нам је да Вам дамо сажет и јасан приказ Нацрта одлуке о буџету општине Ковин за 2023. 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Настојимо да кроз овај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транспарентан приступ унапредимо Ваше разумевање и интересовање за локалне финансије, а у перспективи очекујемо и унапређење заједничке сарадње у постављању циљева, дефинисању приоритета и планирању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развоја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наше општине. </a:t>
            </a:r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D0D7-1C98-906D-9582-A692B8FC6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140" y="1075115"/>
            <a:ext cx="7178040" cy="605304"/>
          </a:xfrm>
        </p:spPr>
        <p:txBody>
          <a:bodyPr>
            <a:normAutofit/>
          </a:bodyPr>
          <a:lstStyle/>
          <a:p>
            <a:pPr algn="ctr"/>
            <a:r>
              <a:rPr lang="sr-Cyrl-RS" sz="2400" b="1" i="1" dirty="0"/>
              <a:t>АНКЕТА О ПРОЈЕКТИМА - ВАШИМ ИДЕЈАМА</a:t>
            </a:r>
            <a:endParaRPr lang="en-US" sz="2400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F4EA7D-2E24-34D7-B443-BAE359A93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410" y="1587364"/>
            <a:ext cx="1437002" cy="15094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EE3637-14BB-160B-0B8B-03710A4034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767" y="1058521"/>
            <a:ext cx="831004" cy="8114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616A0A-0516-EA91-E209-F4AFBF2F2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44" y="4213526"/>
            <a:ext cx="2840117" cy="16097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D3A2DA8-19F6-2551-0A7F-12C4428FB3DD}"/>
              </a:ext>
            </a:extLst>
          </p:cNvPr>
          <p:cNvSpPr/>
          <p:nvPr/>
        </p:nvSpPr>
        <p:spPr>
          <a:xfrm>
            <a:off x="240489" y="1896042"/>
            <a:ext cx="3430427" cy="72550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Позивамо Вас да у периоду од 02.11.-1</a:t>
            </a:r>
            <a:r>
              <a:rPr lang="sr-Cyrl-RS" sz="1050" b="1" dirty="0">
                <a:solidFill>
                  <a:schemeClr val="tx1"/>
                </a:solidFill>
                <a:latin typeface="+mj-lt"/>
              </a:rPr>
              <a:t>6</a:t>
            </a:r>
            <a:r>
              <a:rPr lang="sr-Cyrl-RS" sz="1050" b="1" dirty="0">
                <a:solidFill>
                  <a:schemeClr val="tx1"/>
                </a:solidFill>
              </a:rPr>
              <a:t>.11.2022.године напишете Вашу идеју за коју сматрате да треба да се нађу у буџету за 2023. годину</a:t>
            </a:r>
            <a:r>
              <a:rPr lang="sr-Latn-RS" sz="1050" b="1" dirty="0">
                <a:solidFill>
                  <a:schemeClr val="tx1"/>
                </a:solidFill>
              </a:rPr>
              <a:t>.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B33D7A-08B9-27AF-8B66-5BD9BA4B3EFF}"/>
              </a:ext>
            </a:extLst>
          </p:cNvPr>
          <p:cNvSpPr/>
          <p:nvPr/>
        </p:nvSpPr>
        <p:spPr>
          <a:xfrm>
            <a:off x="241705" y="2670350"/>
            <a:ext cx="3430027" cy="85775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Електронску анкету можете попунити: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путем линка на сајту општине, на веб адреси </a:t>
            </a:r>
            <a:r>
              <a:rPr lang="en-US" sz="1050" b="1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www.kovin.org.rs</a:t>
            </a:r>
            <a:r>
              <a:rPr lang="sr-Cyrl-RS" sz="1050" b="1" dirty="0">
                <a:solidFill>
                  <a:schemeClr val="tx1"/>
                </a:solidFill>
              </a:rPr>
              <a:t>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преко линка на нашој фејсбук страници </a:t>
            </a:r>
            <a:r>
              <a:rPr lang="en-US" sz="1050" b="1" dirty="0">
                <a:solidFill>
                  <a:schemeClr val="tx1"/>
                </a:solidFill>
              </a:rPr>
              <a:t>www.facebook.com/oukovin/</a:t>
            </a:r>
            <a:r>
              <a:rPr lang="sr-Cyrl-RS" sz="1050" b="1" dirty="0">
                <a:solidFill>
                  <a:schemeClr val="tx1"/>
                </a:solidFill>
              </a:rPr>
              <a:t> 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43EA6E-76CF-3DDF-872C-F0B68B857560}"/>
              </a:ext>
            </a:extLst>
          </p:cNvPr>
          <p:cNvSpPr/>
          <p:nvPr/>
        </p:nvSpPr>
        <p:spPr>
          <a:xfrm>
            <a:off x="240489" y="3580532"/>
            <a:ext cx="3430427" cy="147240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sr-Cyrl-RS" sz="1050" b="1" dirty="0">
                <a:solidFill>
                  <a:schemeClr val="tx1"/>
                </a:solidFill>
              </a:rPr>
            </a:br>
            <a:br>
              <a:rPr lang="sr-Cyrl-RS" sz="1050" b="1" dirty="0">
                <a:solidFill>
                  <a:schemeClr val="tx1"/>
                </a:solidFill>
              </a:rPr>
            </a:br>
            <a:r>
              <a:rPr lang="sr-Cyrl-RS" sz="1050" b="1" dirty="0">
                <a:solidFill>
                  <a:schemeClr val="tx1"/>
                </a:solidFill>
              </a:rPr>
              <a:t>Штампану ручно попуњену анкету можете убацити у кутије за гласање на следећим местима: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Вашим месним заједницама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Хол општине Ковин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Центар за културу Ковин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Библиотека у Ковину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ПУ Наша Радост</a:t>
            </a:r>
            <a:endParaRPr lang="sr-Latn-RS" sz="1050" b="1" dirty="0">
              <a:solidFill>
                <a:schemeClr val="tx1"/>
              </a:solidFill>
            </a:endParaRP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Туристичка организација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Установа за спорт</a:t>
            </a:r>
          </a:p>
          <a:p>
            <a:pPr marL="214313" indent="-214313">
              <a:buFontTx/>
              <a:buChar char="-"/>
            </a:pPr>
            <a:endParaRPr lang="sr-Cyrl-RS" sz="1050" b="1" dirty="0">
              <a:solidFill>
                <a:schemeClr val="tx1"/>
              </a:solidFill>
            </a:endParaRPr>
          </a:p>
          <a:p>
            <a:pPr marL="214313" indent="-214313">
              <a:buFontTx/>
              <a:buChar char="-"/>
            </a:pP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872D5D-6F41-0769-CFEE-BCCA0E6B6C3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334" y="2513095"/>
            <a:ext cx="1787042" cy="1637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2E5EF0-8DC9-D497-7E19-3CFEAB6F4FC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0897">
            <a:off x="4169296" y="2287178"/>
            <a:ext cx="400791" cy="4007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CBD2D3-A174-888D-59A2-1D42F7D16B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77597" y="1914105"/>
            <a:ext cx="480203" cy="4651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77EAFB-1D44-7CB9-349B-25136C8A784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8704">
            <a:off x="5408941" y="2240316"/>
            <a:ext cx="490766" cy="4670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F33A147-0AC7-CB01-54AA-F4E07B211280}"/>
              </a:ext>
            </a:extLst>
          </p:cNvPr>
          <p:cNvSpPr/>
          <p:nvPr/>
        </p:nvSpPr>
        <p:spPr>
          <a:xfrm>
            <a:off x="248767" y="5105363"/>
            <a:ext cx="3430427" cy="605304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Резултати анкете биће објављени 21.11.2022. године на сајту општине, фејсбук страници, огласним таблама месних заједница и установа</a:t>
            </a: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A14D16-2663-6C5C-94DB-2D63B56EE25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838" y="3886200"/>
            <a:ext cx="1320695" cy="126857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D3D97F5-D61B-BEE2-2C65-F248D634D62C}"/>
              </a:ext>
            </a:extLst>
          </p:cNvPr>
          <p:cNvCxnSpPr/>
          <p:nvPr/>
        </p:nvCxnSpPr>
        <p:spPr>
          <a:xfrm flipH="1">
            <a:off x="5769724" y="2514600"/>
            <a:ext cx="1598930" cy="457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43D3DA8-0CCA-F586-2CBC-CA96C51D4E3F}"/>
              </a:ext>
            </a:extLst>
          </p:cNvPr>
          <p:cNvCxnSpPr>
            <a:cxnSpLocks/>
          </p:cNvCxnSpPr>
          <p:nvPr/>
        </p:nvCxnSpPr>
        <p:spPr>
          <a:xfrm flipH="1" flipV="1">
            <a:off x="5641105" y="3666220"/>
            <a:ext cx="1674095" cy="6577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7C5D5E-C773-36A9-FF03-F83DEE5A0BE9}"/>
              </a:ext>
            </a:extLst>
          </p:cNvPr>
          <p:cNvCxnSpPr/>
          <p:nvPr/>
        </p:nvCxnSpPr>
        <p:spPr>
          <a:xfrm flipV="1">
            <a:off x="5029200" y="3985132"/>
            <a:ext cx="0" cy="6777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26792C37-342F-211A-9FF5-8DE0D1748819}"/>
                  </a:ext>
                </a:extLst>
              </p14:cNvPr>
              <p14:cNvContentPartPr/>
              <p14:nvPr/>
            </p14:nvContentPartPr>
            <p14:xfrm>
              <a:off x="2444000" y="2899990"/>
              <a:ext cx="270" cy="27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26792C37-342F-211A-9FF5-8DE0D1748819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7250" y="289324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26E3C3BE-7F4F-14D3-C22F-663697B6896C}"/>
                  </a:ext>
                </a:extLst>
              </p14:cNvPr>
              <p14:cNvContentPartPr/>
              <p14:nvPr/>
            </p14:nvContentPartPr>
            <p14:xfrm>
              <a:off x="1692590" y="2608120"/>
              <a:ext cx="270" cy="27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6E3C3BE-7F4F-14D3-C22F-663697B6896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685840" y="260137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E3E4ED9D-7295-EA64-4449-68468390384F}"/>
                  </a:ext>
                </a:extLst>
              </p14:cNvPr>
              <p14:cNvContentPartPr/>
              <p14:nvPr/>
            </p14:nvContentPartPr>
            <p14:xfrm>
              <a:off x="1568390" y="2659150"/>
              <a:ext cx="270" cy="270"/>
            </p14:xfrm>
          </p:contentPart>
        </mc:Choice>
        <mc:Fallback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E3E4ED9D-7295-EA64-4449-68468390384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561640" y="265240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D4C6BD64-A930-A11D-CEC7-AE369860DE63}"/>
                  </a:ext>
                </a:extLst>
              </p14:cNvPr>
              <p14:cNvContentPartPr/>
              <p14:nvPr/>
            </p14:nvContentPartPr>
            <p14:xfrm>
              <a:off x="1473620" y="2725030"/>
              <a:ext cx="270" cy="270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D4C6BD64-A930-A11D-CEC7-AE369860DE63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66870" y="271828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8D8607C2-786D-66B8-8ED5-D0B9B32A0900}"/>
                  </a:ext>
                </a:extLst>
              </p14:cNvPr>
              <p14:cNvContentPartPr/>
              <p14:nvPr/>
            </p14:nvContentPartPr>
            <p14:xfrm>
              <a:off x="3450560" y="3184570"/>
              <a:ext cx="270" cy="270"/>
            </p14:xfrm>
          </p:contentPart>
        </mc:Choice>
        <mc:Fallback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8D8607C2-786D-66B8-8ED5-D0B9B32A090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43810" y="317782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E447267D-8495-9F13-3734-0B7E051DE593}"/>
                  </a:ext>
                </a:extLst>
              </p14:cNvPr>
              <p14:cNvContentPartPr/>
              <p14:nvPr/>
            </p14:nvContentPartPr>
            <p14:xfrm>
              <a:off x="1174460" y="1900450"/>
              <a:ext cx="270" cy="27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E447267D-8495-9F13-3734-0B7E051DE593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160960" y="18194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5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19F275B-E5D6-9A66-CF17-25960D90C69D}"/>
                  </a:ext>
                </a:extLst>
              </p14:cNvPr>
              <p14:cNvContentPartPr/>
              <p14:nvPr/>
            </p14:nvContentPartPr>
            <p14:xfrm>
              <a:off x="831560" y="2024380"/>
              <a:ext cx="270" cy="27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19F275B-E5D6-9A66-CF17-25960D90C69D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18060" y="194338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CCCC574-16F6-9C9E-EB9B-21C7059159DF}"/>
                  </a:ext>
                </a:extLst>
              </p14:cNvPr>
              <p14:cNvContentPartPr/>
              <p14:nvPr/>
            </p14:nvContentPartPr>
            <p14:xfrm>
              <a:off x="3552890" y="2345410"/>
              <a:ext cx="270" cy="27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CCCC574-16F6-9C9E-EB9B-21C7059159DF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539390" y="226441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06888914-1EDB-B6BB-4788-E77AAEE4AF53}"/>
                  </a:ext>
                </a:extLst>
              </p14:cNvPr>
              <p14:cNvContentPartPr/>
              <p14:nvPr/>
            </p14:nvContentPartPr>
            <p14:xfrm>
              <a:off x="3297470" y="2039230"/>
              <a:ext cx="3240" cy="27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06888914-1EDB-B6BB-4788-E77AAEE4AF53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279470" y="1958230"/>
                <a:ext cx="3888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31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D057AA53-D8AA-608E-627F-109FA65AAEC5}"/>
                  </a:ext>
                </a:extLst>
              </p14:cNvPr>
              <p14:cNvContentPartPr/>
              <p14:nvPr/>
            </p14:nvContentPartPr>
            <p14:xfrm>
              <a:off x="2998310" y="2272510"/>
              <a:ext cx="270" cy="27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D057AA53-D8AA-608E-627F-109FA65AAEC5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984810" y="219151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1FE7C6A5-B806-31F1-7326-3E7675E0DF24}"/>
              </a:ext>
            </a:extLst>
          </p:cNvPr>
          <p:cNvGrpSpPr/>
          <p:nvPr/>
        </p:nvGrpSpPr>
        <p:grpSpPr>
          <a:xfrm>
            <a:off x="3005600" y="2549800"/>
            <a:ext cx="270" cy="270"/>
            <a:chOff x="4007466" y="2256733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A410F5-5209-A4FE-93AC-1F9939195470}"/>
                    </a:ext>
                  </a:extLst>
                </p14:cNvPr>
                <p14:cNvContentPartPr/>
                <p14:nvPr/>
              </p14:nvContentPartPr>
              <p14:xfrm>
                <a:off x="4007466" y="2256733"/>
                <a:ext cx="3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A410F5-5209-A4FE-93AC-1F993919547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989466" y="214909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1516A87-9AD3-6239-EA09-36588DE886CD}"/>
                    </a:ext>
                  </a:extLst>
                </p14:cNvPr>
                <p14:cNvContentPartPr/>
                <p14:nvPr/>
              </p14:nvContentPartPr>
              <p14:xfrm>
                <a:off x="4007466" y="2256733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1516A87-9AD3-6239-EA09-36588DE886CD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989466" y="214909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80829AD-69EC-2665-FE17-196E4BCA755F}"/>
              </a:ext>
            </a:extLst>
          </p:cNvPr>
          <p:cNvGrpSpPr/>
          <p:nvPr/>
        </p:nvGrpSpPr>
        <p:grpSpPr>
          <a:xfrm>
            <a:off x="2538770" y="2404000"/>
            <a:ext cx="22410" cy="14580"/>
            <a:chOff x="3385026" y="2062333"/>
            <a:chExt cx="29880" cy="194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D993753B-84F2-9BD2-79DB-D27A94FF0EEA}"/>
                    </a:ext>
                  </a:extLst>
                </p14:cNvPr>
                <p14:cNvContentPartPr/>
                <p14:nvPr/>
              </p14:nvContentPartPr>
              <p14:xfrm>
                <a:off x="3394026" y="2062333"/>
                <a:ext cx="20880" cy="147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D993753B-84F2-9BD2-79DB-D27A94FF0EE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376026" y="1954333"/>
                  <a:ext cx="5652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5F659909-1101-43DC-34FA-96891A90AB4F}"/>
                    </a:ext>
                  </a:extLst>
                </p14:cNvPr>
                <p14:cNvContentPartPr/>
                <p14:nvPr/>
              </p14:nvContentPartPr>
              <p14:xfrm>
                <a:off x="3385026" y="2081413"/>
                <a:ext cx="360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5F659909-1101-43DC-34FA-96891A90AB4F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367026" y="1973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021E856-E7EC-4A5A-8803-8139C1266D77}"/>
                    </a:ext>
                  </a:extLst>
                </p14:cNvPr>
                <p14:cNvContentPartPr/>
                <p14:nvPr/>
              </p14:nvContentPartPr>
              <p14:xfrm>
                <a:off x="3385026" y="2081413"/>
                <a:ext cx="360" cy="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021E856-E7EC-4A5A-8803-8139C1266D7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367026" y="1973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41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66F032CF-3FEC-F840-7F81-DD94355458F9}"/>
                  </a:ext>
                </a:extLst>
              </p14:cNvPr>
              <p14:cNvContentPartPr/>
              <p14:nvPr/>
            </p14:nvContentPartPr>
            <p14:xfrm>
              <a:off x="2801480" y="2206900"/>
              <a:ext cx="3240" cy="270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66F032CF-3FEC-F840-7F81-DD94355458F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783480" y="2125900"/>
                <a:ext cx="3888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B8FDB02F-573B-1BAA-CAB0-A206EA6DC2E3}"/>
              </a:ext>
            </a:extLst>
          </p:cNvPr>
          <p:cNvGrpSpPr/>
          <p:nvPr/>
        </p:nvGrpSpPr>
        <p:grpSpPr>
          <a:xfrm>
            <a:off x="3078770" y="2199610"/>
            <a:ext cx="46980" cy="80460"/>
            <a:chOff x="4105026" y="1789813"/>
            <a:chExt cx="62640" cy="107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2782E1A-9257-8B6D-5B2D-54293FF87003}"/>
                    </a:ext>
                  </a:extLst>
                </p14:cNvPr>
                <p14:cNvContentPartPr/>
                <p14:nvPr/>
              </p14:nvContentPartPr>
              <p14:xfrm>
                <a:off x="4105026" y="1887013"/>
                <a:ext cx="360" cy="3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2782E1A-9257-8B6D-5B2D-54293FF8700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087026" y="17790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49A7818-50B8-5B96-73E0-262178086D84}"/>
                    </a:ext>
                  </a:extLst>
                </p14:cNvPr>
                <p14:cNvContentPartPr/>
                <p14:nvPr/>
              </p14:nvContentPartPr>
              <p14:xfrm>
                <a:off x="4133826" y="1789813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49A7818-50B8-5B96-73E0-262178086D84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116186" y="16821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7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1D29C4C-8696-C93E-8C01-F24B9E445C07}"/>
                    </a:ext>
                  </a:extLst>
                </p14:cNvPr>
                <p14:cNvContentPartPr/>
                <p14:nvPr/>
              </p14:nvContentPartPr>
              <p14:xfrm>
                <a:off x="4163346" y="1896733"/>
                <a:ext cx="4320" cy="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1D29C4C-8696-C93E-8C01-F24B9E445C07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145346" y="1789093"/>
                  <a:ext cx="3996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4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A691A1EC-0DA8-E2BA-328E-556654DDEEE3}"/>
                  </a:ext>
                </a:extLst>
              </p14:cNvPr>
              <p14:cNvContentPartPr/>
              <p14:nvPr/>
            </p14:nvContentPartPr>
            <p14:xfrm>
              <a:off x="3166250" y="2374840"/>
              <a:ext cx="270" cy="3240"/>
            </p14:xfrm>
          </p:contentPart>
        </mc:Choice>
        <mc:Fallback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A691A1EC-0DA8-E2BA-328E-556654DDEEE3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3152750" y="2266840"/>
                <a:ext cx="27000" cy="21888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F4051D10-B340-768B-24DB-26F3CA9D4BE3}"/>
              </a:ext>
            </a:extLst>
          </p:cNvPr>
          <p:cNvGrpSpPr/>
          <p:nvPr/>
        </p:nvGrpSpPr>
        <p:grpSpPr>
          <a:xfrm>
            <a:off x="2925410" y="2593270"/>
            <a:ext cx="270" cy="7830"/>
            <a:chOff x="3900546" y="2314693"/>
            <a:chExt cx="360" cy="104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1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DC2B1E83-48A4-B0FB-4CBB-24E428D35C54}"/>
                    </a:ext>
                  </a:extLst>
                </p14:cNvPr>
                <p14:cNvContentPartPr/>
                <p14:nvPr/>
              </p14:nvContentPartPr>
              <p14:xfrm>
                <a:off x="3900546" y="2314693"/>
                <a:ext cx="360" cy="43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DC2B1E83-48A4-B0FB-4CBB-24E428D35C54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882546" y="2207053"/>
                  <a:ext cx="360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3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88B48B4-4D69-CE66-1A17-F976638A9733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88B48B4-4D69-CE66-1A17-F976638A973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AC7966A-9358-8E35-94C1-69106992E65A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AC7966A-9358-8E35-94C1-69106992E65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097AAB4-66B9-5D71-C03D-FA7B0B907AA3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097AAB4-66B9-5D71-C03D-FA7B0B907AA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57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6FDEBC7E-AF5B-ADE5-B4C1-9E8848DF8C23}"/>
                  </a:ext>
                </a:extLst>
              </p14:cNvPr>
              <p14:cNvContentPartPr/>
              <p14:nvPr/>
            </p14:nvContentPartPr>
            <p14:xfrm>
              <a:off x="2743160" y="2192050"/>
              <a:ext cx="270" cy="270"/>
            </p14:xfrm>
          </p:contentPart>
        </mc:Choice>
        <mc:Fallback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6FDEBC7E-AF5B-ADE5-B4C1-9E8848DF8C23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2729660" y="21110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59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81E678BC-7E36-2DFF-5A2F-BD2FCBDEE390}"/>
                  </a:ext>
                </a:extLst>
              </p14:cNvPr>
              <p14:cNvContentPartPr/>
              <p14:nvPr/>
            </p14:nvContentPartPr>
            <p14:xfrm>
              <a:off x="3917660" y="2440450"/>
              <a:ext cx="270" cy="270"/>
            </p14:xfrm>
          </p:contentPart>
        </mc:Choice>
        <mc:Fallback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81E678BC-7E36-2DFF-5A2F-BD2FCBDEE390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904160" y="23594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61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09ED7CDD-E513-5C23-4DAD-781A31115A5C}"/>
                  </a:ext>
                </a:extLst>
              </p14:cNvPr>
              <p14:cNvContentPartPr/>
              <p14:nvPr/>
            </p14:nvContentPartPr>
            <p14:xfrm>
              <a:off x="3560180" y="2425600"/>
              <a:ext cx="270" cy="270"/>
            </p14:xfrm>
          </p:contentPart>
        </mc:Choice>
        <mc:Fallback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09ED7CDD-E513-5C23-4DAD-781A31115A5C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546680" y="234460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58E97C97-82D0-D0FA-EFFB-8D51B49CB7A2}"/>
              </a:ext>
            </a:extLst>
          </p:cNvPr>
          <p:cNvGrpSpPr/>
          <p:nvPr/>
        </p:nvGrpSpPr>
        <p:grpSpPr>
          <a:xfrm>
            <a:off x="3983270" y="2162890"/>
            <a:ext cx="7560" cy="80460"/>
            <a:chOff x="5311026" y="1740853"/>
            <a:chExt cx="10080" cy="107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3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3AB861A-571C-8601-EE80-16C49B3105B1}"/>
                    </a:ext>
                  </a:extLst>
                </p14:cNvPr>
                <p14:cNvContentPartPr/>
                <p14:nvPr/>
              </p14:nvContentPartPr>
              <p14:xfrm>
                <a:off x="5320746" y="1740853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3AB861A-571C-8601-EE80-16C49B3105B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302746" y="16332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5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A176D4BC-4FD9-A3BE-5912-F9A074D45C8D}"/>
                    </a:ext>
                  </a:extLst>
                </p14:cNvPr>
                <p14:cNvContentPartPr/>
                <p14:nvPr/>
              </p14:nvContentPartPr>
              <p14:xfrm>
                <a:off x="5311026" y="1847773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A176D4BC-4FD9-A3BE-5912-F9A074D45C8D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293386" y="174013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67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E767755B-33E5-BAEF-2E03-B6CC954528D3}"/>
                  </a:ext>
                </a:extLst>
              </p14:cNvPr>
              <p14:cNvContentPartPr/>
              <p14:nvPr/>
            </p14:nvContentPartPr>
            <p14:xfrm>
              <a:off x="3749720" y="2615410"/>
              <a:ext cx="270" cy="270"/>
            </p14:xfrm>
          </p:contentPart>
        </mc:Choice>
        <mc:Fallback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E767755B-33E5-BAEF-2E03-B6CC954528D3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736220" y="253441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69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93B5F2F5-F8E0-34B3-5966-561C981DE51A}"/>
                  </a:ext>
                </a:extLst>
              </p14:cNvPr>
              <p14:cNvContentPartPr/>
              <p14:nvPr/>
            </p14:nvContentPartPr>
            <p14:xfrm>
              <a:off x="4939070" y="2980180"/>
              <a:ext cx="270" cy="27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93B5F2F5-F8E0-34B3-5966-561C981DE51A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925570" y="289918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1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8E263C1D-3097-FA00-8B53-F61505D2FD15}"/>
                  </a:ext>
                </a:extLst>
              </p14:cNvPr>
              <p14:cNvContentPartPr/>
              <p14:nvPr/>
            </p14:nvContentPartPr>
            <p14:xfrm>
              <a:off x="4800290" y="3096820"/>
              <a:ext cx="270" cy="27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8E263C1D-3097-FA00-8B53-F61505D2FD15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4786790" y="301582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3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B66F27C6-5059-8058-7B39-8187A895DBA3}"/>
                  </a:ext>
                </a:extLst>
              </p14:cNvPr>
              <p14:cNvContentPartPr/>
              <p14:nvPr/>
            </p14:nvContentPartPr>
            <p14:xfrm>
              <a:off x="5172620" y="3352240"/>
              <a:ext cx="270" cy="270"/>
            </p14:xfrm>
          </p:contentPart>
        </mc:Choice>
        <mc:Fallback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B66F27C6-5059-8058-7B39-8187A895DBA3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5159120" y="327124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1948BFFC-91BF-B04C-9287-379A0A6876B9}"/>
              </a:ext>
            </a:extLst>
          </p:cNvPr>
          <p:cNvGrpSpPr/>
          <p:nvPr/>
        </p:nvGrpSpPr>
        <p:grpSpPr>
          <a:xfrm>
            <a:off x="5106740" y="3024190"/>
            <a:ext cx="270" cy="36450"/>
            <a:chOff x="6808986" y="2889253"/>
            <a:chExt cx="360" cy="486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5">
              <p14:nvContentPartPr>
                <p14:cNvPr id="1024" name="Ink 1023">
                  <a:extLst>
                    <a:ext uri="{FF2B5EF4-FFF2-40B4-BE49-F238E27FC236}">
                      <a16:creationId xmlns:a16="http://schemas.microsoft.com/office/drawing/2014/main" id="{884D6C17-4EB9-99FE-C6D9-B540D32EB73D}"/>
                    </a:ext>
                  </a:extLst>
                </p14:cNvPr>
                <p14:cNvContentPartPr/>
                <p14:nvPr/>
              </p14:nvContentPartPr>
              <p14:xfrm>
                <a:off x="6808986" y="2889253"/>
                <a:ext cx="360" cy="360"/>
              </p14:xfrm>
            </p:contentPart>
          </mc:Choice>
          <mc:Fallback xmlns="">
            <p:pic>
              <p:nvPicPr>
                <p:cNvPr id="1024" name="Ink 1023">
                  <a:extLst>
                    <a:ext uri="{FF2B5EF4-FFF2-40B4-BE49-F238E27FC236}">
                      <a16:creationId xmlns:a16="http://schemas.microsoft.com/office/drawing/2014/main" id="{884D6C17-4EB9-99FE-C6D9-B540D32EB73D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791346" y="27812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7">
              <p14:nvContentPartPr>
                <p14:cNvPr id="1025" name="Ink 1024">
                  <a:extLst>
                    <a:ext uri="{FF2B5EF4-FFF2-40B4-BE49-F238E27FC236}">
                      <a16:creationId xmlns:a16="http://schemas.microsoft.com/office/drawing/2014/main" id="{3EF8C523-0860-541C-0F96-BB3433C86499}"/>
                    </a:ext>
                  </a:extLst>
                </p14:cNvPr>
                <p14:cNvContentPartPr/>
                <p14:nvPr/>
              </p14:nvContentPartPr>
              <p14:xfrm>
                <a:off x="6808986" y="2937493"/>
                <a:ext cx="360" cy="360"/>
              </p14:xfrm>
            </p:contentPart>
          </mc:Choice>
          <mc:Fallback xmlns="">
            <p:pic>
              <p:nvPicPr>
                <p:cNvPr id="1025" name="Ink 1024">
                  <a:extLst>
                    <a:ext uri="{FF2B5EF4-FFF2-40B4-BE49-F238E27FC236}">
                      <a16:creationId xmlns:a16="http://schemas.microsoft.com/office/drawing/2014/main" id="{3EF8C523-0860-541C-0F96-BB3433C86499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791346" y="28298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9">
              <p14:nvContentPartPr>
                <p14:cNvPr id="1027" name="Ink 1026">
                  <a:extLst>
                    <a:ext uri="{FF2B5EF4-FFF2-40B4-BE49-F238E27FC236}">
                      <a16:creationId xmlns:a16="http://schemas.microsoft.com/office/drawing/2014/main" id="{E0831F7D-D21F-978F-A113-BB50DCFA3F67}"/>
                    </a:ext>
                  </a:extLst>
                </p14:cNvPr>
                <p14:cNvContentPartPr/>
                <p14:nvPr/>
              </p14:nvContentPartPr>
              <p14:xfrm>
                <a:off x="6808986" y="2937493"/>
                <a:ext cx="360" cy="360"/>
              </p14:xfrm>
            </p:contentPart>
          </mc:Choice>
          <mc:Fallback xmlns="">
            <p:pic>
              <p:nvPicPr>
                <p:cNvPr id="1027" name="Ink 1026">
                  <a:extLst>
                    <a:ext uri="{FF2B5EF4-FFF2-40B4-BE49-F238E27FC236}">
                      <a16:creationId xmlns:a16="http://schemas.microsoft.com/office/drawing/2014/main" id="{E0831F7D-D21F-978F-A113-BB50DCFA3F67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791346" y="28298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80">
            <p14:nvContentPartPr>
              <p14:cNvPr id="1029" name="Ink 1028">
                <a:extLst>
                  <a:ext uri="{FF2B5EF4-FFF2-40B4-BE49-F238E27FC236}">
                    <a16:creationId xmlns:a16="http://schemas.microsoft.com/office/drawing/2014/main" id="{E3867AF9-E9BA-0373-C39E-A05C63D811B3}"/>
                  </a:ext>
                </a:extLst>
              </p14:cNvPr>
              <p14:cNvContentPartPr/>
              <p14:nvPr/>
            </p14:nvContentPartPr>
            <p14:xfrm>
              <a:off x="3859340" y="2877850"/>
              <a:ext cx="270" cy="270"/>
            </p14:xfrm>
          </p:contentPart>
        </mc:Choice>
        <mc:Fallback>
          <p:pic>
            <p:nvPicPr>
              <p:cNvPr id="1029" name="Ink 1028">
                <a:extLst>
                  <a:ext uri="{FF2B5EF4-FFF2-40B4-BE49-F238E27FC236}">
                    <a16:creationId xmlns:a16="http://schemas.microsoft.com/office/drawing/2014/main" id="{E3867AF9-E9BA-0373-C39E-A05C63D811B3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45840" y="279685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FE136E53-352A-AEA0-408B-78B37774F3C7}"/>
              </a:ext>
            </a:extLst>
          </p:cNvPr>
          <p:cNvGrpSpPr/>
          <p:nvPr/>
        </p:nvGrpSpPr>
        <p:grpSpPr>
          <a:xfrm>
            <a:off x="2546330" y="2257930"/>
            <a:ext cx="80460" cy="66150"/>
            <a:chOff x="3395106" y="1867573"/>
            <a:chExt cx="107280" cy="882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2">
              <p14:nvContentPartPr>
                <p14:cNvPr id="1030" name="Ink 1029">
                  <a:extLst>
                    <a:ext uri="{FF2B5EF4-FFF2-40B4-BE49-F238E27FC236}">
                      <a16:creationId xmlns:a16="http://schemas.microsoft.com/office/drawing/2014/main" id="{A5D2C077-99B8-549B-D3FA-6A4E51FE4D8D}"/>
                    </a:ext>
                  </a:extLst>
                </p14:cNvPr>
                <p14:cNvContentPartPr/>
                <p14:nvPr/>
              </p14:nvContentPartPr>
              <p14:xfrm>
                <a:off x="3498066" y="1867573"/>
                <a:ext cx="4320" cy="360"/>
              </p14:xfrm>
            </p:contentPart>
          </mc:Choice>
          <mc:Fallback xmlns="">
            <p:pic>
              <p:nvPicPr>
                <p:cNvPr id="1030" name="Ink 1029">
                  <a:extLst>
                    <a:ext uri="{FF2B5EF4-FFF2-40B4-BE49-F238E27FC236}">
                      <a16:creationId xmlns:a16="http://schemas.microsoft.com/office/drawing/2014/main" id="{A5D2C077-99B8-549B-D3FA-6A4E51FE4D8D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480066" y="1759573"/>
                  <a:ext cx="399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4">
              <p14:nvContentPartPr>
                <p14:cNvPr id="1031" name="Ink 1030">
                  <a:extLst>
                    <a:ext uri="{FF2B5EF4-FFF2-40B4-BE49-F238E27FC236}">
                      <a16:creationId xmlns:a16="http://schemas.microsoft.com/office/drawing/2014/main" id="{6C095374-A663-24BB-4C3A-A6E305C9B2AB}"/>
                    </a:ext>
                  </a:extLst>
                </p14:cNvPr>
                <p14:cNvContentPartPr/>
                <p14:nvPr/>
              </p14:nvContentPartPr>
              <p14:xfrm>
                <a:off x="3491946" y="1867573"/>
                <a:ext cx="360" cy="360"/>
              </p14:xfrm>
            </p:contentPart>
          </mc:Choice>
          <mc:Fallback xmlns="">
            <p:pic>
              <p:nvPicPr>
                <p:cNvPr id="1031" name="Ink 1030">
                  <a:extLst>
                    <a:ext uri="{FF2B5EF4-FFF2-40B4-BE49-F238E27FC236}">
                      <a16:creationId xmlns:a16="http://schemas.microsoft.com/office/drawing/2014/main" id="{6C095374-A663-24BB-4C3A-A6E305C9B2A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474306" y="17595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6">
              <p14:nvContentPartPr>
                <p14:cNvPr id="1032" name="Ink 1031">
                  <a:extLst>
                    <a:ext uri="{FF2B5EF4-FFF2-40B4-BE49-F238E27FC236}">
                      <a16:creationId xmlns:a16="http://schemas.microsoft.com/office/drawing/2014/main" id="{EFE35FC9-A06F-5C00-14B5-63A9D1B4358F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2" name="Ink 1031">
                  <a:extLst>
                    <a:ext uri="{FF2B5EF4-FFF2-40B4-BE49-F238E27FC236}">
                      <a16:creationId xmlns:a16="http://schemas.microsoft.com/office/drawing/2014/main" id="{EFE35FC9-A06F-5C00-14B5-63A9D1B4358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8">
              <p14:nvContentPartPr>
                <p14:cNvPr id="1033" name="Ink 1032">
                  <a:extLst>
                    <a:ext uri="{FF2B5EF4-FFF2-40B4-BE49-F238E27FC236}">
                      <a16:creationId xmlns:a16="http://schemas.microsoft.com/office/drawing/2014/main" id="{3FF2041B-123E-FC16-9A1D-B211977CA509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3" name="Ink 1032">
                  <a:extLst>
                    <a:ext uri="{FF2B5EF4-FFF2-40B4-BE49-F238E27FC236}">
                      <a16:creationId xmlns:a16="http://schemas.microsoft.com/office/drawing/2014/main" id="{3FF2041B-123E-FC16-9A1D-B211977CA509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9">
              <p14:nvContentPartPr>
                <p14:cNvPr id="1034" name="Ink 1033">
                  <a:extLst>
                    <a:ext uri="{FF2B5EF4-FFF2-40B4-BE49-F238E27FC236}">
                      <a16:creationId xmlns:a16="http://schemas.microsoft.com/office/drawing/2014/main" id="{1D8218D2-5C4A-06AB-CD58-B9E3A166CCBD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4" name="Ink 1033">
                  <a:extLst>
                    <a:ext uri="{FF2B5EF4-FFF2-40B4-BE49-F238E27FC236}">
                      <a16:creationId xmlns:a16="http://schemas.microsoft.com/office/drawing/2014/main" id="{1D8218D2-5C4A-06AB-CD58-B9E3A166CCBD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0">
              <p14:nvContentPartPr>
                <p14:cNvPr id="1035" name="Ink 1034">
                  <a:extLst>
                    <a:ext uri="{FF2B5EF4-FFF2-40B4-BE49-F238E27FC236}">
                      <a16:creationId xmlns:a16="http://schemas.microsoft.com/office/drawing/2014/main" id="{7952EF3E-EF62-B0CB-39DA-0F247821870E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5" name="Ink 1034">
                  <a:extLst>
                    <a:ext uri="{FF2B5EF4-FFF2-40B4-BE49-F238E27FC236}">
                      <a16:creationId xmlns:a16="http://schemas.microsoft.com/office/drawing/2014/main" id="{7952EF3E-EF62-B0CB-39DA-0F247821870E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8297562-F868-AB38-DA1C-D63068807F19}"/>
              </a:ext>
            </a:extLst>
          </p:cNvPr>
          <p:cNvSpPr txBox="1"/>
          <p:nvPr/>
        </p:nvSpPr>
        <p:spPr>
          <a:xfrm>
            <a:off x="1699486" y="560545"/>
            <a:ext cx="63002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400" dirty="0">
                <a:solidFill>
                  <a:schemeClr val="accent1">
                    <a:lumMod val="75000"/>
                  </a:schemeClr>
                </a:solidFill>
              </a:rPr>
              <a:t>Учешће грађана у буџетском процесу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002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358006"/>
            <a:ext cx="6840761" cy="1320800"/>
          </a:xfrm>
        </p:spPr>
        <p:txBody>
          <a:bodyPr>
            <a:normAutofit/>
          </a:bodyPr>
          <a:lstStyle/>
          <a:p>
            <a:pPr algn="ctr"/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Учешће грађана</a:t>
            </a:r>
            <a:br>
              <a:rPr lang="sr-Latn-R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 у буџетском процесу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1055864" y="1678103"/>
            <a:ext cx="7188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периоду од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1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новембра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године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Општина Ковин трећи пут заредом, спровела је анкету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приоритетн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пројек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тима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 202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годину,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мишљењу грађана. </a:t>
            </a:r>
            <a:endParaRPr lang="sr-R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Укупно попуњених анкета било је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преко веб сајта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56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ручно попуњених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штампаних анкета).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endParaRPr lang="sr-Cyrl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sr-Cyrl-R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Учесницима анкете омогућено је да на предвиђеном делу анкете напишу своју идеју и образложе зашто је она важна за нашу општину Ковин. </a:t>
            </a:r>
            <a:endParaRPr lang="en-US" sz="18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endParaRPr lang="sr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Спроводи се и јавна расправа о Нацрту Одлуке о буџету за 2023. годину у периоду од 12. до 19. децембра 2022. године.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Cyrl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Саставни део јавне расправе су: Резултати анкетирања грађанки и грађана, Нацрт Одлуке о буџету за 2023, Образложење Одлуке, Циљеви и индикатори за 2023. годину, а сва документа могу се преузети на сајту општине Ковин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www.kovin.rs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Ваше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предлоге, мишљења, сугестије, можете доставити путем е-поште на </a:t>
            </a:r>
            <a:r>
              <a:rPr lang="ru-RU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trezor@kovin.org.rs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R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084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Учешће грађана у буџетском процесу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608512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r-Cyrl-RS" sz="2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листА предлога ПРОЈЕКАТА ИЗ АНКЕТЕ, који не излазе из оквира надлежности општине, односно локалне самоуправе:</a:t>
            </a:r>
            <a:endParaRPr lang="en-US" sz="2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Уређење паркова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капела на гробљима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канализационе мреже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Рад амбуланте у поподневној смени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улица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улица у Ковину;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бициклистичке стазе Ковин – Скореновац и Скореновац - Плочица;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бициклистичке стазе кроз цео Ковин;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бициклистичке стазе;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пешачко-бициклистичке стазе од Црне Баре до Шљункаре;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Сређивање Шљункаре;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Да се уради водовод и канализација у Скореновцу;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Одржавање спортских терена;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Кошење терена у Малом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sr-Cyrl-RS" sz="14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14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2324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9BA02-1D0F-ADAC-49B6-FC07701E4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417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F43FE-76C4-B8D1-B4C3-7B5F7E93A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31" y="764704"/>
            <a:ext cx="7773339" cy="5832648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кружног тока код хотела „Стари град“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тениског терена у Другој месној заједници; 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Решавање проблема отпадних вода иза насипа, иза шумске управе и расадника;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Сређивање Дунавца, постављање клацкалица и љуљашки за децу, поставка нових клупа;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Уређење трга Ковина, тако да добије нови изглед, да се озелени, стави фонтана и нови мобилијар;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Поправка уништених и постављање нових клупа за седење;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клупа дуж целе Цара Лазара улице у Ковину, све до ССШ „Васа Пелагић“;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Проширење простора теретане у Установи за спорт, набавка сталка за чучњеве и набавка бучица већих тежина, </a:t>
            </a:r>
            <a:r>
              <a:rPr lang="sr-Latn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squat rack </a:t>
            </a: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кавез носач шипке за чучњеве 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пута у Војвођанској улици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пута од раскрснице за Банатски Брестовац до села;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Пут Делиблато-Мраморак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Довођење нових инвеститора и отварање нових фабрика;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нових канти за смеће по центру Ковина;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канти за смеће у улицама које нису у центру Ковина (у Немањиној улици - од школе ка Баваништу, у ЈНА улици - од школе ка кружном току);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Замена столарије на ОШ „Сава Максимовић“ у Мраморку и сређивање тоалета;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фасаде на згради ОШ „Ђура Јакшић“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фасаде на установи „Центар за културу“ у Ковину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,…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endParaRPr lang="en-US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533BA-219D-457B-0403-61112AEA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54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20688"/>
            <a:ext cx="784887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Захваљујемо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 на издвојеном времену за ПОПУЊАВАЊЕ АНКЕТЕ, КАО И НА ВРЕМЕНУ КОЈЕ СТЕ ИЗДВОЈИЛИ ЗА ОВУ презентацију. Надамо се да ВАМ је она олакшала  разумевање  садржине буџета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sr-Cyrl-R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Cyrl-R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</a:rPr>
              <a:t>    </a:t>
            </a: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" name="Picture 1" descr="Novac koji donosi nesreću">
            <a:extLst>
              <a:ext uri="{FF2B5EF4-FFF2-40B4-BE49-F238E27FC236}">
                <a16:creationId xmlns:a16="http://schemas.microsoft.com/office/drawing/2014/main" id="{89819D88-8C44-67DD-166C-09C3ECFCB9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06438"/>
            <a:ext cx="3960495" cy="2225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694" y="188640"/>
            <a:ext cx="7773338" cy="1596177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ИЗ БУЏЕТА ОПШТИНЕ ФИНАНСИРАЈУ СЕ: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Скупштина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Председник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Општинско 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Општинска 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2" y="1520825"/>
            <a:ext cx="4244278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Индиректни корисници буџетских средстава:</a:t>
            </a:r>
            <a:endParaRPr lang="sr-Latn-RS" altLang="en-US" sz="1600" b="1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b="1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Библ</a:t>
            </a:r>
            <a:r>
              <a:rPr lang="sr-Cyrl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и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отека 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Вук Караџић” Ковин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Центар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за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културу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Ковин</a:t>
            </a:r>
            <a:endParaRPr lang="ru-RU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Установа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за спорт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Предшколска установа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    - Установа социјалне заштите 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Ласта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“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Ковин</a:t>
            </a:r>
            <a:endParaRPr lang="sr-Latn-RS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Туристички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организација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sr-Cyrl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Ковина</a:t>
            </a:r>
            <a:endParaRPr lang="ru-RU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	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2" y="3836194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Latn-RS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408425"/>
            <a:ext cx="84926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БУЏЕТ </a:t>
            </a:r>
            <a:r>
              <a:rPr lang="sr-Cyrl-RS" sz="17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општине</a:t>
            </a:r>
            <a:r>
              <a:rPr lang="sr-Latn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Из 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Председник општине и локална управа спроводе општинску политику, а главна полуга те политике и развоја је управо буџет општине.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Приликом дефинисања овог, за општину Ковин најважнијег документа, руководи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88640"/>
            <a:ext cx="7773338" cy="1596177"/>
          </a:xfrm>
        </p:spPr>
        <p:txBody>
          <a:bodyPr>
            <a:normAutofit/>
          </a:bodyPr>
          <a:lstStyle/>
          <a:p>
            <a:r>
              <a:rPr lang="sr-Cyrl-RS" b="1" dirty="0"/>
              <a:t> </a:t>
            </a:r>
            <a:r>
              <a:rPr lang="sr-Cyrl-R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 буџетском процесу учествују: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59888549"/>
              </p:ext>
            </p:extLst>
          </p:nvPr>
        </p:nvGraphicFramePr>
        <p:xfrm>
          <a:off x="827584" y="18549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5826759" y="2986894"/>
            <a:ext cx="1800200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solidFill>
                  <a:schemeClr val="tx1"/>
                </a:solidFill>
              </a:rPr>
              <a:t>Удружења грађана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076056" y="4351623"/>
            <a:ext cx="1164936" cy="9642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>
                <a:solidFill>
                  <a:schemeClr val="tx1"/>
                </a:solidFill>
              </a:rPr>
              <a:t>Јавна предузећа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7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908155"/>
              </p:ext>
            </p:extLst>
          </p:nvPr>
        </p:nvGraphicFramePr>
        <p:xfrm>
          <a:off x="539552" y="1340210"/>
          <a:ext cx="7848872" cy="518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Latn-RS" sz="2800" b="1" dirty="0"/>
              <a:t>  </a:t>
            </a:r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77947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Укупни планирани </a:t>
            </a: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приходи и примања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општине Ковин за 202</a:t>
            </a:r>
            <a:r>
              <a:rPr lang="sr-Latn-RS" sz="16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sr-Cyrl-RS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sr-Latn-RS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  <a:p>
            <a:pPr algn="just"/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Нацртом одлуке о буџету општине Ковин за 2023. годину планирана су средства из буџета општине у износу од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1.277.254.433 динара</a:t>
            </a:r>
            <a:r>
              <a:rPr lang="sr-Latn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пренета средства из ранијих година у износу од 134.375.000</a:t>
            </a:r>
            <a:r>
              <a:rPr lang="sr-Latn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динара и средства из осталих извора 75.370.567 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422985386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 </a:t>
            </a:r>
            <a:r>
              <a:rPr lang="sr-Latn-RS" sz="60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1.487.000.000</a:t>
            </a:r>
            <a:r>
              <a:rPr lang="sr-Latn-CS" sz="6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6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Dinari - Alo.rs">
            <a:extLst>
              <a:ext uri="{FF2B5EF4-FFF2-40B4-BE49-F238E27FC236}">
                <a16:creationId xmlns:a16="http://schemas.microsoft.com/office/drawing/2014/main" id="{D718EF32-04F3-8702-0A84-133F0206E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8" y="1840745"/>
            <a:ext cx="1968651" cy="111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quals Sign in Blue | Myles Kleinfeld | Flickr">
            <a:extLst>
              <a:ext uri="{FF2B5EF4-FFF2-40B4-BE49-F238E27FC236}">
                <a16:creationId xmlns:a16="http://schemas.microsoft.com/office/drawing/2014/main" id="{7920FB8D-97CE-E529-2C8F-5596EB124B4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94" y="2023164"/>
            <a:ext cx="104775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lowchart: Alternate Process 16">
            <a:extLst>
              <a:ext uri="{FF2B5EF4-FFF2-40B4-BE49-F238E27FC236}">
                <a16:creationId xmlns:a16="http://schemas.microsoft.com/office/drawing/2014/main" id="{A8A48A77-7B69-982B-A4CF-2AC04EF7BBB9}"/>
              </a:ext>
            </a:extLst>
          </p:cNvPr>
          <p:cNvSpPr/>
          <p:nvPr/>
        </p:nvSpPr>
        <p:spPr>
          <a:xfrm>
            <a:off x="252879" y="4653136"/>
            <a:ext cx="1397827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1.277.254.433</a:t>
            </a:r>
            <a:endParaRPr lang="en-US" sz="1400" dirty="0"/>
          </a:p>
        </p:txBody>
      </p: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A46AFEB1-0277-4E87-77BE-78B85FF03ADA}"/>
              </a:ext>
            </a:extLst>
          </p:cNvPr>
          <p:cNvSpPr/>
          <p:nvPr/>
        </p:nvSpPr>
        <p:spPr>
          <a:xfrm>
            <a:off x="2461105" y="4683386"/>
            <a:ext cx="1359113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134.375.000</a:t>
            </a:r>
            <a:endParaRPr lang="en-US" sz="1400" dirty="0"/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6600808F-AE88-0BF2-3ECA-FDB3E5B07F59}"/>
              </a:ext>
            </a:extLst>
          </p:cNvPr>
          <p:cNvSpPr/>
          <p:nvPr/>
        </p:nvSpPr>
        <p:spPr>
          <a:xfrm>
            <a:off x="1576128" y="464627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lus Sign 19">
            <a:extLst>
              <a:ext uri="{FF2B5EF4-FFF2-40B4-BE49-F238E27FC236}">
                <a16:creationId xmlns:a16="http://schemas.microsoft.com/office/drawing/2014/main" id="{EB058296-205E-3114-B022-14EA2335BD95}"/>
              </a:ext>
            </a:extLst>
          </p:cNvPr>
          <p:cNvSpPr/>
          <p:nvPr/>
        </p:nvSpPr>
        <p:spPr>
          <a:xfrm>
            <a:off x="3754929" y="4620055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BCFD4084-C83C-30D9-C2E2-FCEA365D51FF}"/>
              </a:ext>
            </a:extLst>
          </p:cNvPr>
          <p:cNvSpPr/>
          <p:nvPr/>
        </p:nvSpPr>
        <p:spPr>
          <a:xfrm>
            <a:off x="4630616" y="4683386"/>
            <a:ext cx="1498672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75.370.567</a:t>
            </a:r>
            <a:endParaRPr lang="en-US" sz="1400" dirty="0"/>
          </a:p>
        </p:txBody>
      </p:sp>
      <p:sp>
        <p:nvSpPr>
          <p:cNvPr id="22" name="Equals 21">
            <a:extLst>
              <a:ext uri="{FF2B5EF4-FFF2-40B4-BE49-F238E27FC236}">
                <a16:creationId xmlns:a16="http://schemas.microsoft.com/office/drawing/2014/main" id="{E2F0F7ED-7CB6-0457-9686-D0B82532496F}"/>
              </a:ext>
            </a:extLst>
          </p:cNvPr>
          <p:cNvSpPr/>
          <p:nvPr/>
        </p:nvSpPr>
        <p:spPr>
          <a:xfrm>
            <a:off x="6129288" y="460975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116B825-EB95-F381-FEB7-1D56C3677DB4}"/>
              </a:ext>
            </a:extLst>
          </p:cNvPr>
          <p:cNvSpPr/>
          <p:nvPr/>
        </p:nvSpPr>
        <p:spPr>
          <a:xfrm>
            <a:off x="7043689" y="4510855"/>
            <a:ext cx="1762416" cy="1112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1.487.000.000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745360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Структура планираних прихода и примања за 202</a:t>
            </a:r>
            <a:r>
              <a:rPr lang="sr-Latn-RS" sz="30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41758865"/>
              </p:ext>
            </p:extLst>
          </p:nvPr>
        </p:nvGraphicFramePr>
        <p:xfrm>
          <a:off x="971600" y="1196752"/>
          <a:ext cx="741682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CF0692-5A2C-4794-9CAF-6478EEE9EEC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934e4f6f-c740-4e49-838d-10594e3f873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2796</Words>
  <Application>Microsoft Office PowerPoint</Application>
  <PresentationFormat>On-screen Show (4:3)</PresentationFormat>
  <Paragraphs>593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Times New Roman</vt:lpstr>
      <vt:lpstr>Tw Cen MT</vt:lpstr>
      <vt:lpstr>Wingdings</vt:lpstr>
      <vt:lpstr>Custom Design</vt:lpstr>
      <vt:lpstr>Droplet</vt:lpstr>
      <vt:lpstr>ОПШТИНА КОВИН</vt:lpstr>
      <vt:lpstr>PowerPoint Presentation</vt:lpstr>
      <vt:lpstr>ИЗ БУЏЕТА ОПШТИНЕ ФИНАНСИРАЈУ СЕ:</vt:lpstr>
      <vt:lpstr> </vt:lpstr>
      <vt:lpstr> у буџетском процесу учествују:</vt:lpstr>
      <vt:lpstr>На основу чега се доноси буџет?</vt:lpstr>
      <vt:lpstr>  </vt:lpstr>
      <vt:lpstr>Шта су приходи и примања буџета?</vt:lpstr>
      <vt:lpstr>Структура планираних прихода и примања за 2023. годину</vt:lpstr>
      <vt:lpstr>Графички приказ планираних прихода и примања за 2023. годину</vt:lpstr>
      <vt:lpstr>промене Које се очекују у буџету у односу на текућу 2022. годину:</vt:lpstr>
      <vt:lpstr> НАМЕНА јавнИХ средстАва  :</vt:lpstr>
      <vt:lpstr>PowerPoint Presentation</vt:lpstr>
      <vt:lpstr>Структура пЛАНИРАНИХ расхода и издатака буџета за 2023. годину</vt:lpstr>
      <vt:lpstr>промене у буџету  у односу на текућу 2022. годину:</vt:lpstr>
      <vt:lpstr>Планирани расходи буџета по програмима</vt:lpstr>
      <vt:lpstr>Графички приказ планираних расхода по програмима</vt:lpstr>
      <vt:lpstr>Преглед планираних расхода буџета  у 2023. години по  буџетским корисницима</vt:lpstr>
      <vt:lpstr>Најважнији планирани  капитални пројекти</vt:lpstr>
      <vt:lpstr>АНКЕТА О ПРОЈЕКТИМА - ВАШИМ ИДЕЈАМА</vt:lpstr>
      <vt:lpstr>Учешће грађана  у буџетском процесу</vt:lpstr>
      <vt:lpstr>Учешће грађана у буџетском процесу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jelenacubrilo@gmail.com</dc:creator>
  <cp:lastModifiedBy>Opstinska Uprava Kovin</cp:lastModifiedBy>
  <cp:revision>61</cp:revision>
  <cp:lastPrinted>2022-12-13T11:12:47Z</cp:lastPrinted>
  <dcterms:created xsi:type="dcterms:W3CDTF">2020-12-04T11:30:34Z</dcterms:created>
  <dcterms:modified xsi:type="dcterms:W3CDTF">2022-12-13T13:06:47Z</dcterms:modified>
</cp:coreProperties>
</file>