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892" r:id="rId5"/>
  </p:sldMasterIdLst>
  <p:notesMasterIdLst>
    <p:notesMasterId r:id="rId30"/>
  </p:notesMasterIdLst>
  <p:handoutMasterIdLst>
    <p:handoutMasterId r:id="rId31"/>
  </p:handoutMasterIdLst>
  <p:sldIdLst>
    <p:sldId id="256" r:id="rId6"/>
    <p:sldId id="259" r:id="rId7"/>
    <p:sldId id="275" r:id="rId8"/>
    <p:sldId id="262" r:id="rId9"/>
    <p:sldId id="287" r:id="rId10"/>
    <p:sldId id="261" r:id="rId11"/>
    <p:sldId id="263" r:id="rId12"/>
    <p:sldId id="284" r:id="rId13"/>
    <p:sldId id="264" r:id="rId14"/>
    <p:sldId id="277" r:id="rId15"/>
    <p:sldId id="279" r:id="rId16"/>
    <p:sldId id="266" r:id="rId17"/>
    <p:sldId id="285" r:id="rId18"/>
    <p:sldId id="268" r:id="rId19"/>
    <p:sldId id="280" r:id="rId20"/>
    <p:sldId id="271" r:id="rId21"/>
    <p:sldId id="272" r:id="rId22"/>
    <p:sldId id="273" r:id="rId23"/>
    <p:sldId id="274" r:id="rId24"/>
    <p:sldId id="292" r:id="rId25"/>
    <p:sldId id="293" r:id="rId26"/>
    <p:sldId id="294" r:id="rId27"/>
    <p:sldId id="295" r:id="rId28"/>
    <p:sldId id="278" r:id="rId2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  <p:cmAuthor id="4" name="Opstinska Uprava Kovin" initials="OUK" lastIdx="2" clrIdx="4">
    <p:extLst>
      <p:ext uri="{19B8F6BF-5375-455C-9EA6-DF929625EA0E}">
        <p15:presenceInfo xmlns:p15="http://schemas.microsoft.com/office/powerpoint/2012/main" userId="986af186f68b03f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9" autoAdjust="0"/>
    <p:restoredTop sz="89216" autoAdjust="0"/>
  </p:normalViewPr>
  <p:slideViewPr>
    <p:cSldViewPr>
      <p:cViewPr varScale="1">
        <p:scale>
          <a:sx n="105" d="100"/>
          <a:sy n="105" d="100"/>
        </p:scale>
        <p:origin x="106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lena%20S\Desktop\b09\d\JELENA\Dokumenta\Dokumenta%202023\BUDZET%202024\KONACNA%20VERZIJA%20%20BUDZET%202024\&#1079;&#1072;%20&#1054;&#1073;&#1088;&#1072;&#1079;&#1083;&#1086;&#1078;&#1077;&#1114;&#1077;%20&#1050;&#1054;&#1053;&#1040;&#1063;&#1053;&#1054;\Grafikon%20prihoda%20%20ZA%20OBRAZLOZENJ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lena%20S\Desktop\b09\d\JELENA\Dokumenta\Dokumenta%202023\BUDZET%202024\KONACNA%20VERZIJA%20%20BUDZET%202024\ZA%20VODIC\grafik%20rashoda%20za%20vodic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lena%20S\Desktop\b09\d\JELENA\Dokumenta\Dokumenta%202023\BUDZET%202024\KONACNA%20VERZIJA%20%20BUDZET%202024\ZA%20VODIC\Grafik%20po%20programima%20%20NOV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178901024468717"/>
          <c:y val="0.3668401539493662"/>
          <c:w val="0.42961907591633347"/>
          <c:h val="0.27464851692826836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2A7B-455A-94C2-EF420697D208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2A7B-455A-94C2-EF420697D208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2A7B-455A-94C2-EF420697D208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2A7B-455A-94C2-EF420697D208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2A7B-455A-94C2-EF420697D208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2A7B-455A-94C2-EF420697D208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2A7B-455A-94C2-EF420697D208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2A7B-455A-94C2-EF420697D208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2A7B-455A-94C2-EF420697D208}"/>
              </c:ext>
            </c:extLst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2A7B-455A-94C2-EF420697D208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2A7B-455A-94C2-EF420697D208}"/>
              </c:ext>
            </c:extLst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2A7B-455A-94C2-EF420697D208}"/>
              </c:ext>
            </c:extLst>
          </c:dPt>
          <c:dPt>
            <c:idx val="12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8-2A7B-455A-94C2-EF420697D208}"/>
              </c:ext>
            </c:extLst>
          </c:dPt>
          <c:dPt>
            <c:idx val="13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2A7B-455A-94C2-EF420697D208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1B-2A7B-455A-94C2-EF420697D208}"/>
              </c:ext>
            </c:extLst>
          </c:dPt>
          <c:dLbls>
            <c:dLbl>
              <c:idx val="0"/>
              <c:layout>
                <c:manualLayout>
                  <c:x val="3.4471011854463107E-2"/>
                  <c:y val="-6.64692692612542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7B-455A-94C2-EF420697D208}"/>
                </c:ext>
              </c:extLst>
            </c:dLbl>
            <c:dLbl>
              <c:idx val="1"/>
              <c:layout>
                <c:manualLayout>
                  <c:x val="1.4260281247835222E-2"/>
                  <c:y val="0.1148420884009217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7B-455A-94C2-EF420697D208}"/>
                </c:ext>
              </c:extLst>
            </c:dLbl>
            <c:dLbl>
              <c:idx val="2"/>
              <c:layout>
                <c:manualLayout>
                  <c:x val="0.13027778419193203"/>
                  <c:y val="0.2306325839704818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7B-455A-94C2-EF420697D208}"/>
                </c:ext>
              </c:extLst>
            </c:dLbl>
            <c:dLbl>
              <c:idx val="3"/>
              <c:layout>
                <c:manualLayout>
                  <c:x val="4.4283834022213496E-2"/>
                  <c:y val="0.2693871961656965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7B-455A-94C2-EF420697D208}"/>
                </c:ext>
              </c:extLst>
            </c:dLbl>
            <c:dLbl>
              <c:idx val="4"/>
              <c:layout>
                <c:manualLayout>
                  <c:x val="-5.5034982797238355E-2"/>
                  <c:y val="0.1675380577427820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7B-455A-94C2-EF420697D208}"/>
                </c:ext>
              </c:extLst>
            </c:dLbl>
            <c:dLbl>
              <c:idx val="5"/>
              <c:layout>
                <c:manualLayout>
                  <c:x val="-0.10239653327791508"/>
                  <c:y val="3.698436608467419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7B-455A-94C2-EF420697D208}"/>
                </c:ext>
              </c:extLst>
            </c:dLbl>
            <c:dLbl>
              <c:idx val="6"/>
              <c:layout>
                <c:manualLayout>
                  <c:x val="-4.7856234998009367E-2"/>
                  <c:y val="4.28105142571065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A7B-455A-94C2-EF420697D208}"/>
                </c:ext>
              </c:extLst>
            </c:dLbl>
            <c:dLbl>
              <c:idx val="7"/>
              <c:layout>
                <c:manualLayout>
                  <c:x val="-8.3559191555503842E-2"/>
                  <c:y val="-4.60559973774419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A7B-455A-94C2-EF420697D208}"/>
                </c:ext>
              </c:extLst>
            </c:dLbl>
            <c:dLbl>
              <c:idx val="8"/>
              <c:layout>
                <c:manualLayout>
                  <c:x val="-0.2400769698509094"/>
                  <c:y val="-8.516033321921716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A7B-455A-94C2-EF420697D208}"/>
                </c:ext>
              </c:extLst>
            </c:dLbl>
            <c:dLbl>
              <c:idx val="9"/>
              <c:layout>
                <c:manualLayout>
                  <c:x val="-0.28946883105887422"/>
                  <c:y val="-0.2015923009623797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A7B-455A-94C2-EF420697D208}"/>
                </c:ext>
              </c:extLst>
            </c:dLbl>
            <c:dLbl>
              <c:idx val="10"/>
              <c:layout>
                <c:manualLayout>
                  <c:x val="-0.11809386507289102"/>
                  <c:y val="-0.3100293698255309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A7B-455A-94C2-EF420697D208}"/>
                </c:ext>
              </c:extLst>
            </c:dLbl>
            <c:dLbl>
              <c:idx val="11"/>
              <c:layout>
                <c:manualLayout>
                  <c:x val="0.12849138781662173"/>
                  <c:y val="-0.3207422961972663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A7B-455A-94C2-EF420697D208}"/>
                </c:ext>
              </c:extLst>
            </c:dLbl>
            <c:dLbl>
              <c:idx val="12"/>
              <c:layout>
                <c:manualLayout>
                  <c:x val="0.28589674606927012"/>
                  <c:y val="-0.2545639550690129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A7B-455A-94C2-EF420697D208}"/>
                </c:ext>
              </c:extLst>
            </c:dLbl>
            <c:dLbl>
              <c:idx val="13"/>
              <c:layout>
                <c:manualLayout>
                  <c:x val="0.27917318986153117"/>
                  <c:y val="-0.147661688028906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A7B-455A-94C2-EF420697D208}"/>
                </c:ext>
              </c:extLst>
            </c:dLbl>
            <c:dLbl>
              <c:idx val="14"/>
              <c:layout>
                <c:manualLayout>
                  <c:x val="0.11803411303792305"/>
                  <c:y val="-1.003095465084801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A7B-455A-94C2-EF420697D20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'2024'!$C$110:$C$124</c:f>
              <c:strCache>
                <c:ptCount val="14"/>
                <c:pt idx="0">
                  <c:v>Порези на доходак, добит и капиталне добитке</c:v>
                </c:pt>
                <c:pt idx="2">
                  <c:v>Порез на имовину</c:v>
                </c:pt>
                <c:pt idx="3">
                  <c:v>Порез на добра и услуге</c:v>
                </c:pt>
                <c:pt idx="4">
                  <c:v>Други порези</c:v>
                </c:pt>
                <c:pt idx="6">
                  <c:v>Трансфери од других нивоа власти</c:v>
                </c:pt>
                <c:pt idx="7">
                  <c:v>Приходи од имовине</c:v>
                </c:pt>
                <c:pt idx="8">
                  <c:v>Приходи од продаје добара и услуга</c:v>
                </c:pt>
                <c:pt idx="9">
                  <c:v>Новчане казне и одузета имовинска корист</c:v>
                </c:pt>
                <c:pt idx="10">
                  <c:v>Добровољни трансфери од физичких и правних лица</c:v>
                </c:pt>
                <c:pt idx="11">
                  <c:v>Мешовити и неодређени приходи</c:v>
                </c:pt>
                <c:pt idx="12">
                  <c:v>Меморандумске ставке за рафундацију расхода </c:v>
                </c:pt>
                <c:pt idx="13">
                  <c:v>Примања од продаје нефинансијске имовине</c:v>
                </c:pt>
              </c:strCache>
            </c:strRef>
          </c:cat>
          <c:val>
            <c:numRef>
              <c:f>'2024'!$D$110:$D$124</c:f>
              <c:numCache>
                <c:formatCode>General</c:formatCode>
                <c:ptCount val="15"/>
                <c:pt idx="0" formatCode="#,##0">
                  <c:v>686749317</c:v>
                </c:pt>
                <c:pt idx="2" formatCode="#,##0">
                  <c:v>322309500</c:v>
                </c:pt>
                <c:pt idx="3" formatCode="#,##0">
                  <c:v>26840000</c:v>
                </c:pt>
                <c:pt idx="4" formatCode="#,##0">
                  <c:v>14326000</c:v>
                </c:pt>
                <c:pt idx="6" formatCode="#,##0">
                  <c:v>249699224</c:v>
                </c:pt>
                <c:pt idx="7" formatCode="#,##0">
                  <c:v>96800000</c:v>
                </c:pt>
                <c:pt idx="8" formatCode="#,##0">
                  <c:v>54453500</c:v>
                </c:pt>
                <c:pt idx="9" formatCode="#,##0">
                  <c:v>300000</c:v>
                </c:pt>
                <c:pt idx="10" formatCode="#,##0">
                  <c:v>34000000</c:v>
                </c:pt>
                <c:pt idx="11" formatCode="#,##0">
                  <c:v>11946600</c:v>
                </c:pt>
                <c:pt idx="12" formatCode="#,##0">
                  <c:v>2480000</c:v>
                </c:pt>
                <c:pt idx="13" formatCode="#,##0">
                  <c:v>28400000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A7B-455A-94C2-EF420697D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2265121431734"/>
          <c:y val="0.37443005857158462"/>
          <c:w val="0.19534084366047066"/>
          <c:h val="0.24885900234330929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0AD-4CE4-A017-C39E34E193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0AD-4CE4-A017-C39E34E193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0AD-4CE4-A017-C39E34E193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0AD-4CE4-A017-C39E34E193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E0AD-4CE4-A017-C39E34E193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E0AD-4CE4-A017-C39E34E193D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E0AD-4CE4-A017-C39E34E193D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E0AD-4CE4-A017-C39E34E193D5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E0AD-4CE4-A017-C39E34E193D5}"/>
              </c:ext>
            </c:extLst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E0AD-4CE4-A017-C39E34E193D5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E0AD-4CE4-A017-C39E34E193D5}"/>
              </c:ext>
            </c:extLst>
          </c:dPt>
          <c:dLbls>
            <c:dLbl>
              <c:idx val="0"/>
              <c:layout>
                <c:manualLayout>
                  <c:x val="6.5442036364065537E-2"/>
                  <c:y val="-3.912112329909556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AD-4CE4-A017-C39E34E193D5}"/>
                </c:ext>
              </c:extLst>
            </c:dLbl>
            <c:dLbl>
              <c:idx val="1"/>
              <c:layout>
                <c:manualLayout>
                  <c:x val="0.22014907650306603"/>
                  <c:y val="0.1023143290059834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AD-4CE4-A017-C39E34E193D5}"/>
                </c:ext>
              </c:extLst>
            </c:dLbl>
            <c:dLbl>
              <c:idx val="2"/>
              <c:layout>
                <c:manualLayout>
                  <c:x val="0.25112437574359708"/>
                  <c:y val="0.2544816219809836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AD-4CE4-A017-C39E34E193D5}"/>
                </c:ext>
              </c:extLst>
            </c:dLbl>
            <c:dLbl>
              <c:idx val="3"/>
              <c:layout>
                <c:manualLayout>
                  <c:x val="6.6305819859304449E-2"/>
                  <c:y val="0.2841059543929997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AD-4CE4-A017-C39E34E193D5}"/>
                </c:ext>
              </c:extLst>
            </c:dLbl>
            <c:dLbl>
              <c:idx val="4"/>
              <c:layout>
                <c:manualLayout>
                  <c:x val="-2.2117235345581802E-2"/>
                  <c:y val="0.193433720269502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AD-4CE4-A017-C39E34E193D5}"/>
                </c:ext>
              </c:extLst>
            </c:dLbl>
            <c:dLbl>
              <c:idx val="5"/>
              <c:layout>
                <c:manualLayout>
                  <c:x val="-0.18643317434783019"/>
                  <c:y val="0.1425169791920339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AD-4CE4-A017-C39E34E193D5}"/>
                </c:ext>
              </c:extLst>
            </c:dLbl>
            <c:dLbl>
              <c:idx val="6"/>
              <c:layout>
                <c:manualLayout>
                  <c:x val="-0.18910776517865874"/>
                  <c:y val="9.683375527379722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AD-4CE4-A017-C39E34E193D5}"/>
                </c:ext>
              </c:extLst>
            </c:dLbl>
            <c:dLbl>
              <c:idx val="7"/>
              <c:layout>
                <c:manualLayout>
                  <c:x val="-0.1523485254950866"/>
                  <c:y val="-2.108428289364138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0AD-4CE4-A017-C39E34E193D5}"/>
                </c:ext>
              </c:extLst>
            </c:dLbl>
            <c:dLbl>
              <c:idx val="8"/>
              <c:layout>
                <c:manualLayout>
                  <c:x val="-0.13669774703576418"/>
                  <c:y val="-7.086233556152912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0AD-4CE4-A017-C39E34E193D5}"/>
                </c:ext>
              </c:extLst>
            </c:dLbl>
            <c:dLbl>
              <c:idx val="9"/>
              <c:layout>
                <c:manualLayout>
                  <c:x val="-3.3953877312297286E-2"/>
                  <c:y val="-6.820943454575734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0AD-4CE4-A017-C39E34E193D5}"/>
                </c:ext>
              </c:extLst>
            </c:dLbl>
            <c:dLbl>
              <c:idx val="10"/>
              <c:layout>
                <c:manualLayout>
                  <c:x val="-0.22523445500733436"/>
                  <c:y val="-7.089326945129609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0AD-4CE4-A017-C39E34E193D5}"/>
                </c:ext>
              </c:extLst>
            </c:dLbl>
            <c:dLbl>
              <c:idx val="11"/>
              <c:layout>
                <c:manualLayout>
                  <c:x val="-5.1820995493842836E-2"/>
                  <c:y val="-0.1125080498958248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0AD-4CE4-A017-C39E34E193D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0AD-4CE4-A017-C39E34E193D5}"/>
                </c:ext>
              </c:extLst>
            </c:dLbl>
            <c:dLbl>
              <c:idx val="13"/>
              <c:layout>
                <c:manualLayout>
                  <c:x val="-9.6477483325337024E-2"/>
                  <c:y val="-0.2575823254052006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0AD-4CE4-A017-C39E34E193D5}"/>
                </c:ext>
              </c:extLst>
            </c:dLbl>
            <c:dLbl>
              <c:idx val="14"/>
              <c:layout>
                <c:manualLayout>
                  <c:x val="0.11525131939152768"/>
                  <c:y val="-0.2066366317612360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0AD-4CE4-A017-C39E34E193D5}"/>
                </c:ext>
              </c:extLst>
            </c:dLbl>
            <c:dLbl>
              <c:idx val="15"/>
              <c:layout>
                <c:manualLayout>
                  <c:x val="0.25191695124130992"/>
                  <c:y val="-0.12427415645209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0AD-4CE4-A017-C39E34E193D5}"/>
                </c:ext>
              </c:extLst>
            </c:dLbl>
            <c:dLbl>
              <c:idx val="16"/>
              <c:layout>
                <c:manualLayout>
                  <c:x val="0.2383939330466166"/>
                  <c:y val="-0.2208289050737680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0AD-4CE4-A017-C39E34E193D5}"/>
                </c:ext>
              </c:extLst>
            </c:dLbl>
            <c:dLbl>
              <c:idx val="17"/>
              <c:layout>
                <c:manualLayout>
                  <c:x val="0.30333380370464436"/>
                  <c:y val="-0.1865414191647096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0AD-4CE4-A017-C39E34E193D5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55734864567345299"/>
                  <c:y val="0.2945212046081366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0AD-4CE4-A017-C39E34E193D5}"/>
                </c:ext>
              </c:extLst>
            </c:dLbl>
            <c:dLbl>
              <c:idx val="19"/>
              <c:layout>
                <c:manualLayout>
                  <c:x val="0.19301197565358094"/>
                  <c:y val="4.082423907537873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0AD-4CE4-A017-C39E34E193D5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'расходи по корисницима 2024.'!$B$7:$B$16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</c:v>
                </c:pt>
                <c:pt idx="3">
                  <c:v>СУБВЕНЦИЈЕ</c:v>
                </c:pt>
                <c:pt idx="4">
                  <c:v>ДОНАЦИЈЕ И ТРАНСФЕРИ</c:v>
                </c:pt>
                <c:pt idx="5">
                  <c:v>СОЦИЈАЛНА ПОМОЋ</c:v>
                </c:pt>
                <c:pt idx="6">
                  <c:v>ОСТАЛИ РАСХОДИ</c:v>
                </c:pt>
                <c:pt idx="7">
                  <c:v>АДМИНИСТРАТИВНИ ТРАНСФЕРИ БУЏЕТА</c:v>
                </c:pt>
                <c:pt idx="8">
                  <c:v>ОСНОВНА СРЕДСТВА</c:v>
                </c:pt>
                <c:pt idx="9">
                  <c:v>ПРИРОДНА ИМОВИНА</c:v>
                </c:pt>
              </c:strCache>
            </c:strRef>
          </c:cat>
          <c:val>
            <c:numRef>
              <c:f>'расходи по корисницима 2024.'!$E$7:$E$16</c:f>
              <c:numCache>
                <c:formatCode>#,##0</c:formatCode>
                <c:ptCount val="10"/>
                <c:pt idx="0">
                  <c:v>335985931</c:v>
                </c:pt>
                <c:pt idx="1">
                  <c:v>508618707</c:v>
                </c:pt>
                <c:pt idx="2">
                  <c:v>40000</c:v>
                </c:pt>
                <c:pt idx="3">
                  <c:v>10295000</c:v>
                </c:pt>
                <c:pt idx="4">
                  <c:v>206758000</c:v>
                </c:pt>
                <c:pt idx="5">
                  <c:v>210810620</c:v>
                </c:pt>
                <c:pt idx="6">
                  <c:v>75791769</c:v>
                </c:pt>
                <c:pt idx="7">
                  <c:v>47536824</c:v>
                </c:pt>
                <c:pt idx="8">
                  <c:v>262866756</c:v>
                </c:pt>
                <c:pt idx="9">
                  <c:v>5000000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E0AD-4CE4-A017-C39E34E1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024819027921405"/>
          <c:y val="0.3559322033898305"/>
          <c:w val="0.43950361944157185"/>
          <c:h val="0.28644067796610168"/>
        </c:manualLayout>
      </c:layout>
      <c:pie3D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5CB7-45D4-83DB-3F4908EA6DDE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CB7-45D4-83DB-3F4908EA6DDE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5CB7-45D4-83DB-3F4908EA6DDE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5CB7-45D4-83DB-3F4908EA6DDE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5CB7-45D4-83DB-3F4908EA6DDE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5CB7-45D4-83DB-3F4908EA6DDE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5CB7-45D4-83DB-3F4908EA6DDE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5CB7-45D4-83DB-3F4908EA6DDE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5CB7-45D4-83DB-3F4908EA6DDE}"/>
              </c:ext>
            </c:extLst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5CB7-45D4-83DB-3F4908EA6DDE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5CB7-45D4-83DB-3F4908EA6DDE}"/>
              </c:ext>
            </c:extLst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5CB7-45D4-83DB-3F4908EA6DDE}"/>
              </c:ext>
            </c:extLst>
          </c:dPt>
          <c:dPt>
            <c:idx val="12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5CB7-45D4-83DB-3F4908EA6DDE}"/>
              </c:ext>
            </c:extLst>
          </c:dPt>
          <c:dPt>
            <c:idx val="13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5CB7-45D4-83DB-3F4908EA6DDE}"/>
              </c:ext>
            </c:extLst>
          </c:dPt>
          <c:dPt>
            <c:idx val="14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5CB7-45D4-83DB-3F4908EA6DDE}"/>
              </c:ext>
            </c:extLst>
          </c:dPt>
          <c:dPt>
            <c:idx val="15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5CB7-45D4-83DB-3F4908EA6DDE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20-5CB7-45D4-83DB-3F4908EA6DDE}"/>
              </c:ext>
            </c:extLst>
          </c:dPt>
          <c:dLbls>
            <c:dLbl>
              <c:idx val="0"/>
              <c:layout>
                <c:manualLayout>
                  <c:x val="0.17443335787176842"/>
                  <c:y val="-0.126500538977444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B7-45D4-83DB-3F4908EA6DDE}"/>
                </c:ext>
              </c:extLst>
            </c:dLbl>
            <c:dLbl>
              <c:idx val="1"/>
              <c:layout>
                <c:manualLayout>
                  <c:x val="0.229973606272731"/>
                  <c:y val="-0.1021874575105373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B7-45D4-83DB-3F4908EA6DDE}"/>
                </c:ext>
              </c:extLst>
            </c:dLbl>
            <c:dLbl>
              <c:idx val="2"/>
              <c:layout>
                <c:manualLayout>
                  <c:x val="0.10626996594221355"/>
                  <c:y val="-5.901896329710231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B7-45D4-83DB-3F4908EA6DDE}"/>
                </c:ext>
              </c:extLst>
            </c:dLbl>
            <c:dLbl>
              <c:idx val="3"/>
              <c:layout>
                <c:manualLayout>
                  <c:x val="0.13641399219210859"/>
                  <c:y val="-1.113308833495918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B7-45D4-83DB-3F4908EA6DDE}"/>
                </c:ext>
              </c:extLst>
            </c:dLbl>
            <c:dLbl>
              <c:idx val="4"/>
              <c:layout>
                <c:manualLayout>
                  <c:x val="6.1232124378962249E-2"/>
                  <c:y val="5.985822182765340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B7-45D4-83DB-3F4908EA6DDE}"/>
                </c:ext>
              </c:extLst>
            </c:dLbl>
            <c:dLbl>
              <c:idx val="5"/>
              <c:layout>
                <c:manualLayout>
                  <c:x val="2.4781217026139019E-2"/>
                  <c:y val="0.22252810191961284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B7-45D4-83DB-3F4908EA6DDE}"/>
                </c:ext>
              </c:extLst>
            </c:dLbl>
            <c:dLbl>
              <c:idx val="6"/>
              <c:layout>
                <c:manualLayout>
                  <c:x val="8.3931473327936559E-2"/>
                  <c:y val="0.1222785240081816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CB7-45D4-83DB-3F4908EA6DDE}"/>
                </c:ext>
              </c:extLst>
            </c:dLbl>
            <c:dLbl>
              <c:idx val="7"/>
              <c:layout>
                <c:manualLayout>
                  <c:x val="1.4459568346915136E-3"/>
                  <c:y val="0.188564613753566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B7-45D4-83DB-3F4908EA6DDE}"/>
                </c:ext>
              </c:extLst>
            </c:dLbl>
            <c:dLbl>
              <c:idx val="8"/>
              <c:layout>
                <c:manualLayout>
                  <c:x val="-5.5238749864865121E-2"/>
                  <c:y val="0.2130440539635059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CB7-45D4-83DB-3F4908EA6DDE}"/>
                </c:ext>
              </c:extLst>
            </c:dLbl>
            <c:dLbl>
              <c:idx val="9"/>
              <c:layout>
                <c:manualLayout>
                  <c:x val="-0.144085470859702"/>
                  <c:y val="7.98989050781352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CB7-45D4-83DB-3F4908EA6DDE}"/>
                </c:ext>
              </c:extLst>
            </c:dLbl>
            <c:dLbl>
              <c:idx val="10"/>
              <c:layout>
                <c:manualLayout>
                  <c:x val="-2.9895389463585442E-2"/>
                  <c:y val="4.5824787618395701E-2"/>
                </c:manualLayout>
              </c:layout>
              <c:tx>
                <c:rich>
                  <a:bodyPr/>
                  <a:lstStyle/>
                  <a:p>
                    <a:pPr>
                      <a:defRPr sz="89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sr-Cyrl-RS"/>
                      <a:t>Социјална и
 дечја заштита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CB7-45D4-83DB-3F4908EA6DDE}"/>
                </c:ext>
              </c:extLst>
            </c:dLbl>
            <c:dLbl>
              <c:idx val="11"/>
              <c:layout>
                <c:manualLayout>
                  <c:x val="-0.1240885782205178"/>
                  <c:y val="5.382682872425416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CB7-45D4-83DB-3F4908EA6DDE}"/>
                </c:ext>
              </c:extLst>
            </c:dLbl>
            <c:dLbl>
              <c:idx val="12"/>
              <c:layout>
                <c:manualLayout>
                  <c:x val="-0.11124249601535068"/>
                  <c:y val="4.0137601430400814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CB7-45D4-83DB-3F4908EA6DDE}"/>
                </c:ext>
              </c:extLst>
            </c:dLbl>
            <c:dLbl>
              <c:idx val="13"/>
              <c:layout>
                <c:manualLayout>
                  <c:x val="-2.0450393895678431E-2"/>
                  <c:y val="-3.167248270074973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CB7-45D4-83DB-3F4908EA6DDE}"/>
                </c:ext>
              </c:extLst>
            </c:dLbl>
            <c:dLbl>
              <c:idx val="14"/>
              <c:layout>
                <c:manualLayout>
                  <c:x val="4.0167997738517255E-3"/>
                  <c:y val="-6.831408033030031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CB7-45D4-83DB-3F4908EA6DDE}"/>
                </c:ext>
              </c:extLst>
            </c:dLbl>
            <c:dLbl>
              <c:idx val="15"/>
              <c:layout>
                <c:manualLayout>
                  <c:x val="-6.2979633966355562E-3"/>
                  <c:y val="-8.92050771408690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CB7-45D4-83DB-3F4908EA6DDE}"/>
                </c:ext>
              </c:extLst>
            </c:dLbl>
            <c:dLbl>
              <c:idx val="16"/>
              <c:layout>
                <c:manualLayout>
                  <c:x val="-7.3177235055112222E-3"/>
                  <c:y val="-0.2556749037349848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9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5CB7-45D4-83DB-3F4908EA6DD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9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Програмска!$A$605:$A$621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Комуналне делатности</c:v>
                </c:pt>
                <c:pt idx="2">
                  <c:v>Локални економски развој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дечја заштита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Програмска!$C$605:$C$621</c:f>
              <c:numCache>
                <c:formatCode>#,##0</c:formatCode>
                <c:ptCount val="17"/>
                <c:pt idx="0">
                  <c:v>26309101</c:v>
                </c:pt>
                <c:pt idx="1">
                  <c:v>167050000</c:v>
                </c:pt>
                <c:pt idx="2">
                  <c:v>26166756</c:v>
                </c:pt>
                <c:pt idx="3">
                  <c:v>16399000</c:v>
                </c:pt>
                <c:pt idx="4">
                  <c:v>75547500</c:v>
                </c:pt>
                <c:pt idx="5">
                  <c:v>41937000</c:v>
                </c:pt>
                <c:pt idx="6">
                  <c:v>49450000</c:v>
                </c:pt>
                <c:pt idx="7">
                  <c:v>131997831</c:v>
                </c:pt>
                <c:pt idx="8">
                  <c:v>148927000</c:v>
                </c:pt>
                <c:pt idx="9">
                  <c:v>123974000</c:v>
                </c:pt>
                <c:pt idx="10">
                  <c:v>188873158</c:v>
                </c:pt>
                <c:pt idx="11">
                  <c:v>19130000</c:v>
                </c:pt>
                <c:pt idx="12">
                  <c:v>88035500</c:v>
                </c:pt>
                <c:pt idx="13">
                  <c:v>175520035</c:v>
                </c:pt>
                <c:pt idx="14">
                  <c:v>320833524</c:v>
                </c:pt>
                <c:pt idx="15">
                  <c:v>54553202</c:v>
                </c:pt>
                <c:pt idx="16">
                  <c:v>9000000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5CB7-45D4-83DB-3F4908EA6D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R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  <a:endParaRPr lang="en-U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Установа социјалне заштите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>
              <a:solidFill>
                <a:schemeClr val="tx1"/>
              </a:solidFill>
            </a:rPr>
            <a:t>Основне школе </a:t>
          </a:r>
        </a:p>
        <a:p>
          <a:r>
            <a:rPr lang="sr-Cyrl-RS" sz="1200" dirty="0">
              <a:solidFill>
                <a:schemeClr val="tx1"/>
              </a:solidFill>
            </a:rPr>
            <a:t>Средње школе</a:t>
          </a:r>
        </a:p>
        <a:p>
          <a:r>
            <a:rPr lang="sr-Cyrl-RS" sz="1200" dirty="0">
              <a:solidFill>
                <a:schemeClr val="tx1"/>
              </a:solidFill>
            </a:rPr>
            <a:t>Дом здравља</a:t>
          </a:r>
          <a:endParaRPr lang="en-US" sz="1200" dirty="0">
            <a:solidFill>
              <a:schemeClr val="tx1"/>
            </a:solidFill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Председница општине</a:t>
          </a:r>
        </a:p>
        <a:p>
          <a:r>
            <a:rPr lang="sr-Cyrl-RS" sz="1600" dirty="0"/>
            <a:t>Општинско  веће </a:t>
          </a:r>
        </a:p>
        <a:p>
          <a:r>
            <a:rPr lang="sr-Cyrl-RS" sz="1600" dirty="0"/>
            <a:t>Скупштина општине</a:t>
          </a:r>
        </a:p>
        <a:p>
          <a:r>
            <a:rPr lang="sr-Cyrl-RS" sz="1600" dirty="0"/>
            <a:t>Правобранилаштво </a:t>
          </a:r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</dgm:pt>
    <dgm:pt modelId="{36B03C56-E57D-489D-BAA9-78BCBCF466C2}" type="pres">
      <dgm:prSet presAssocID="{BDD04F37-85A8-4736-987B-C65A16E753DF}" presName="Parent" presStyleLbl="node0" presStyleIdx="0" presStyleCnt="1" custLinFactNeighborX="1527" custLinFactNeighborY="-7171">
        <dgm:presLayoutVars>
          <dgm:chMax val="5"/>
          <dgm:chPref val="5"/>
        </dgm:presLayoutVars>
      </dgm:prSet>
      <dgm:spPr/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 custLinFactNeighborX="-75730" custLinFactNeighborY="79866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59558" custLinFactNeighborX="-11308" custLinFactNeighborY="29446">
        <dgm:presLayoutVars>
          <dgm:chMax val="0"/>
          <dgm:chPref val="0"/>
        </dgm:presLayoutVars>
      </dgm:prSet>
      <dgm:spPr/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 custLinFactNeighborX="42105" custLinFactNeighborY="96676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LinFactNeighborX="-43578" custLinFactNeighborY="-16196">
        <dgm:presLayoutVars>
          <dgm:chMax val="0"/>
          <dgm:chPref val="0"/>
        </dgm:presLayoutVars>
      </dgm:prSet>
      <dgm:spPr/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202</a:t>
          </a:r>
          <a:r>
            <a:rPr lang="en-US" sz="1400" dirty="0"/>
            <a:t>4</a:t>
          </a:r>
          <a:r>
            <a:rPr lang="sr-Cyrl-RS" sz="1400" dirty="0"/>
            <a:t>. 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области; средњорочни план ЈЛС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EFC32170-A22A-2643-9D66-AD77C165B669}">
      <dgm:prSet phldrT="[Text]" custT="1"/>
      <dgm:spPr/>
      <dgm:t>
        <a:bodyPr/>
        <a:lstStyle/>
        <a:p>
          <a:pPr algn="l"/>
          <a:r>
            <a:rPr lang="sr-Cyrl-RS" sz="1400" dirty="0"/>
            <a:t>Потребе и предлози грађана</a:t>
          </a:r>
          <a:endParaRPr lang="en-US" sz="1400" dirty="0"/>
        </a:p>
      </dgm:t>
    </dgm:pt>
    <dgm:pt modelId="{4F79B7F7-06CC-E44B-AFD1-D3E4A049D2CF}" type="parTrans" cxnId="{DDC12055-BD81-F844-87F0-168302A9B84C}">
      <dgm:prSet/>
      <dgm:spPr/>
      <dgm:t>
        <a:bodyPr/>
        <a:lstStyle/>
        <a:p>
          <a:endParaRPr lang="en-GB"/>
        </a:p>
      </dgm:t>
    </dgm:pt>
    <dgm:pt modelId="{61FFD487-A771-4249-A846-2EE0D60C58ED}" type="sibTrans" cxnId="{DDC12055-BD81-F844-87F0-168302A9B84C}">
      <dgm:prSet/>
      <dgm:spPr/>
      <dgm:t>
        <a:bodyPr/>
        <a:lstStyle/>
        <a:p>
          <a:endParaRPr lang="en-GB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6"/>
      <dgm:spPr/>
    </dgm:pt>
    <dgm:pt modelId="{61AA8207-A6A4-4905-9FD1-93C90724B340}" type="pres">
      <dgm:prSet presAssocID="{F2167233-387A-4C2A-92FA-201B800AF2E5}" presName="connTx" presStyleLbl="parChTrans1D2" presStyleIdx="0" presStyleCnt="6"/>
      <dgm:spPr/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6" custScaleX="189790" custScaleY="230123" custLinFactNeighborX="924" custLinFactNeighborY="6005">
        <dgm:presLayoutVars>
          <dgm:chPref val="3"/>
        </dgm:presLayoutVars>
      </dgm:prSet>
      <dgm:spPr/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6"/>
      <dgm:spPr/>
    </dgm:pt>
    <dgm:pt modelId="{D23E054D-0742-441B-9D09-9EB576968A6E}" type="pres">
      <dgm:prSet presAssocID="{346E9DC4-0947-473F-AED9-9AECED92978F}" presName="connTx" presStyleLbl="parChTrans1D2" presStyleIdx="1" presStyleCnt="6"/>
      <dgm:spPr/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6" custScaleX="188329" custScaleY="95383">
        <dgm:presLayoutVars>
          <dgm:chPref val="3"/>
        </dgm:presLayoutVars>
      </dgm:prSet>
      <dgm:spPr/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6"/>
      <dgm:spPr/>
    </dgm:pt>
    <dgm:pt modelId="{92BF821D-14E3-40BB-B3C5-212A94A9CA22}" type="pres">
      <dgm:prSet presAssocID="{9324F21A-CF22-404B-991C-F0FAD04F1E1A}" presName="connTx" presStyleLbl="parChTrans1D2" presStyleIdx="2" presStyleCnt="6"/>
      <dgm:spPr/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6" custScaleX="188642" custScaleY="48152">
        <dgm:presLayoutVars>
          <dgm:chPref val="3"/>
        </dgm:presLayoutVars>
      </dgm:prSet>
      <dgm:spPr/>
    </dgm:pt>
    <dgm:pt modelId="{83F1B72F-BD92-4E4B-8B73-2DBC7440818F}" type="pres">
      <dgm:prSet presAssocID="{12F72430-90C8-46E7-9363-A8933111BAFD}" presName="level3hierChild" presStyleCnt="0"/>
      <dgm:spPr/>
    </dgm:pt>
    <dgm:pt modelId="{FCC7B010-1FCB-BB4B-A409-9CD1420FA046}" type="pres">
      <dgm:prSet presAssocID="{4F79B7F7-06CC-E44B-AFD1-D3E4A049D2CF}" presName="conn2-1" presStyleLbl="parChTrans1D2" presStyleIdx="3" presStyleCnt="6"/>
      <dgm:spPr/>
    </dgm:pt>
    <dgm:pt modelId="{A98C3E8A-D2B7-0B4C-868F-0B12B3833BF3}" type="pres">
      <dgm:prSet presAssocID="{4F79B7F7-06CC-E44B-AFD1-D3E4A049D2CF}" presName="connTx" presStyleLbl="parChTrans1D2" presStyleIdx="3" presStyleCnt="6"/>
      <dgm:spPr/>
    </dgm:pt>
    <dgm:pt modelId="{2F6C05EE-5F54-144C-8F5A-15EFF899779A}" type="pres">
      <dgm:prSet presAssocID="{EFC32170-A22A-2643-9D66-AD77C165B669}" presName="root2" presStyleCnt="0"/>
      <dgm:spPr/>
    </dgm:pt>
    <dgm:pt modelId="{FEC42879-5F29-BF4B-9AF5-9DD4C12CC286}" type="pres">
      <dgm:prSet presAssocID="{EFC32170-A22A-2643-9D66-AD77C165B669}" presName="LevelTwoTextNode" presStyleLbl="node2" presStyleIdx="3" presStyleCnt="6" custScaleX="98363" custScaleY="46365">
        <dgm:presLayoutVars>
          <dgm:chPref val="3"/>
        </dgm:presLayoutVars>
      </dgm:prSet>
      <dgm:spPr/>
    </dgm:pt>
    <dgm:pt modelId="{75DC9E8C-93C8-4547-B3CD-7948E5CA5747}" type="pres">
      <dgm:prSet presAssocID="{EFC32170-A22A-2643-9D66-AD77C165B669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4" presStyleCnt="6"/>
      <dgm:spPr/>
    </dgm:pt>
    <dgm:pt modelId="{7E8E6685-0078-4B86-BC52-3A0FBAF76686}" type="pres">
      <dgm:prSet presAssocID="{F68F9F1A-A0AC-4627-BB76-A21CB9C16ACA}" presName="connTx" presStyleLbl="parChTrans1D2" presStyleIdx="4" presStyleCnt="6"/>
      <dgm:spPr/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4" presStyleCnt="6" custScaleX="188676" custScaleY="48056">
        <dgm:presLayoutVars>
          <dgm:chPref val="3"/>
        </dgm:presLayoutVars>
      </dgm:prSet>
      <dgm:spPr/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5" presStyleCnt="6"/>
      <dgm:spPr/>
    </dgm:pt>
    <dgm:pt modelId="{EE9BE54A-48D2-43A6-AD4C-394C0EDDA292}" type="pres">
      <dgm:prSet presAssocID="{B764CED6-B38C-4590-855F-1F4460EB1A27}" presName="connTx" presStyleLbl="parChTrans1D2" presStyleIdx="5" presStyleCnt="6"/>
      <dgm:spPr/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5" presStyleCnt="6" custScaleX="189623" custScaleY="49763">
        <dgm:presLayoutVars>
          <dgm:chPref val="3"/>
        </dgm:presLayoutVars>
      </dgm:prSet>
      <dgm:spPr/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68C0852F-3B62-104F-86DC-80326F4B62A0}" type="presOf" srcId="{4F79B7F7-06CC-E44B-AFD1-D3E4A049D2CF}" destId="{A98C3E8A-D2B7-0B4C-868F-0B12B3833BF3}" srcOrd="1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04C92B63-107A-49B7-9300-E9098DE5DF6A}" srcId="{00360BBF-6709-42DA-A6DE-B8193ABE792F}" destId="{24C9F698-7D4E-4709-8117-FB7CF1BB6ECA}" srcOrd="5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6844B771-7264-814A-84CA-97FF2F94FAAA}" type="presOf" srcId="{EFC32170-A22A-2643-9D66-AD77C165B669}" destId="{FEC42879-5F29-BF4B-9AF5-9DD4C12CC286}" srcOrd="0" destOrd="0" presId="urn:microsoft.com/office/officeart/2008/layout/HorizontalMultiLevelHierarchy"/>
    <dgm:cxn modelId="{DDC12055-BD81-F844-87F0-168302A9B84C}" srcId="{00360BBF-6709-42DA-A6DE-B8193ABE792F}" destId="{EFC32170-A22A-2643-9D66-AD77C165B669}" srcOrd="3" destOrd="0" parTransId="{4F79B7F7-06CC-E44B-AFD1-D3E4A049D2CF}" sibTransId="{61FFD487-A771-4249-A846-2EE0D60C58ED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0E829A3-F246-2040-BB18-D885B2333DD1}" type="presOf" srcId="{4F79B7F7-06CC-E44B-AFD1-D3E4A049D2CF}" destId="{FCC7B010-1FCB-BB4B-A409-9CD1420FA046}" srcOrd="0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3F3E9EA-BE7C-42FA-A974-B6909D195A40}" srcId="{00360BBF-6709-42DA-A6DE-B8193ABE792F}" destId="{CACC7C31-0A19-4B77-8109-9AAB9EC25D20}" srcOrd="4" destOrd="0" parTransId="{F68F9F1A-A0AC-4627-BB76-A21CB9C16ACA}" sibTransId="{D22C3584-0D16-4A12-B343-F9C335256014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4E9BE4FB-C6A5-8449-A546-4FEC5D2AEB01}" type="presParOf" srcId="{CFBE3A7D-7CD3-413D-AA64-9100FA79E8D0}" destId="{FCC7B010-1FCB-BB4B-A409-9CD1420FA046}" srcOrd="6" destOrd="0" presId="urn:microsoft.com/office/officeart/2008/layout/HorizontalMultiLevelHierarchy"/>
    <dgm:cxn modelId="{270F0E58-D968-BB45-8C32-2DED12BE03EF}" type="presParOf" srcId="{FCC7B010-1FCB-BB4B-A409-9CD1420FA046}" destId="{A98C3E8A-D2B7-0B4C-868F-0B12B3833BF3}" srcOrd="0" destOrd="0" presId="urn:microsoft.com/office/officeart/2008/layout/HorizontalMultiLevelHierarchy"/>
    <dgm:cxn modelId="{3E78767B-61CC-F64B-A60C-54E653F6E147}" type="presParOf" srcId="{CFBE3A7D-7CD3-413D-AA64-9100FA79E8D0}" destId="{2F6C05EE-5F54-144C-8F5A-15EFF899779A}" srcOrd="7" destOrd="0" presId="urn:microsoft.com/office/officeart/2008/layout/HorizontalMultiLevelHierarchy"/>
    <dgm:cxn modelId="{7CD6316D-747F-2F4B-B7F6-AFFBB624042F}" type="presParOf" srcId="{2F6C05EE-5F54-144C-8F5A-15EFF899779A}" destId="{FEC42879-5F29-BF4B-9AF5-9DD4C12CC286}" srcOrd="0" destOrd="0" presId="urn:microsoft.com/office/officeart/2008/layout/HorizontalMultiLevelHierarchy"/>
    <dgm:cxn modelId="{7EF43038-9185-3548-955E-828FAAE51313}" type="presParOf" srcId="{2F6C05EE-5F54-144C-8F5A-15EFF899779A}" destId="{75DC9E8C-93C8-4547-B3CD-7948E5CA5747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8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9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10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11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0" dirty="0">
              <a:solidFill>
                <a:schemeClr val="bg2">
                  <a:lumMod val="50000"/>
                </a:schemeClr>
              </a:solidFill>
            </a:rPr>
            <a:t>Донације</a:t>
          </a:r>
          <a:r>
            <a:rPr lang="sr-Cyrl-CS" sz="1400" b="1" dirty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sr-Cyrl-CS" sz="1400" dirty="0">
              <a:solidFill>
                <a:schemeClr val="bg2">
                  <a:lumMod val="50000"/>
                </a:schemeClr>
              </a:solidFill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 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r>
            <a:rPr lang="en-US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bg2">
                  <a:lumMod val="5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>
              <a:solidFill>
                <a:schemeClr val="bg2">
                  <a:lumMod val="50000"/>
                </a:schemeClr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r>
            <a:rPr lang="en-US" sz="1400" b="0" i="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bg1">
                  <a:lumMod val="50000"/>
                </a:schemeClr>
              </a:solidFill>
            </a:rPr>
            <a:t> Представљају </a:t>
          </a:r>
          <a:r>
            <a:rPr lang="sr-Cyrl-RS" altLang="en-US" sz="1400" dirty="0">
              <a:solidFill>
                <a:schemeClr val="bg2">
                  <a:lumMod val="50000"/>
                </a:schemeClr>
              </a:solidFill>
            </a:rPr>
            <a:t>вишак прихода буџета града који нису потрошени у претходној  буџетској години</a:t>
          </a:r>
          <a:r>
            <a:rPr lang="en-US" altLang="en-US" sz="140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dirty="0">
            <a:solidFill>
              <a:schemeClr val="bg2">
                <a:lumMod val="50000"/>
              </a:schemeClr>
            </a:solidFill>
          </a:endParaRPr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</dgm:pt>
  </dgm:ptLst>
  <dgm:cxnLst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F0833111-710A-438D-8DAD-39E1E37FCCA2}" type="presOf" srcId="{E1AD8724-28DC-48C5-B75E-B0D1F33E6279}" destId="{939B76D1-BB33-4E50-9ECD-839FB5787B95}" srcOrd="0" destOrd="0" presId="urn:diagrams.loki3.com/BracketList"/>
    <dgm:cxn modelId="{1D90891A-5CA6-46E0-9B94-066929D862D5}" type="presOf" srcId="{28888755-727E-436B-B2F2-DA7896544A65}" destId="{9312B733-3AEB-49F6-8245-08553BA2949B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021894C-289A-4B28-BA0D-6767C27230B8}" type="presOf" srcId="{D45E583C-4AAD-40D2-9D24-9A0A68141567}" destId="{7BB6658A-32E0-42C7-B82A-240BF45CF27D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B07D637A-714A-406B-993E-0E5A5B39956B}" type="presOf" srcId="{E1B79EE1-1157-4302-AB0B-8FEDC81165FD}" destId="{F40D94EA-52E0-4740-A924-EAF350BDF213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39B6D187-F738-494F-864B-824768F311FC}" type="presOf" srcId="{6B14159D-5902-471E-9F91-CEA86CA18597}" destId="{FFFD7BD8-195B-4FA4-9414-4F4C582F5570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87FAF999-9E08-4A6A-A6D7-11D7E30AC118}" type="presOf" srcId="{EEA47F19-311D-44B3-AAA4-35C98BD4844B}" destId="{EFEB1020-9C17-48DC-BBE0-54FA743F9F75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53E397A2-7CAD-4A4C-ABDE-885D92961EB2}" type="presOf" srcId="{FE2BA0E8-81AC-463B-B498-EF464F5BCE06}" destId="{9893D59A-7FEC-486D-89C4-D28135F6121C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E9154DB6-8B71-4C47-A778-19BA49538396}" type="presOf" srcId="{92FD0664-EE76-4121-BE7B-68FC1EE5F4D7}" destId="{C6BA9D27-2D60-4BA7-98A9-E18E57FDB6C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</a:t>
          </a:r>
          <a:r>
            <a:rPr lang="en-RS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sr-Latn-RS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663.703.607</a:t>
          </a:r>
          <a:r>
            <a:rPr lang="en-RS" b="1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</a:t>
          </a:r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1.050.224.817</a:t>
          </a:r>
          <a:endParaRPr lang="en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</a:t>
          </a:r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249.699.224</a:t>
          </a:r>
          <a:endParaRPr lang="en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sr-Latn-R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197.500.100</a:t>
          </a:r>
          <a:endParaRPr lang="sr-Cyrl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Примања од продаје нефинансијске имовине   </a:t>
          </a:r>
          <a:r>
            <a: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28.400.000</a:t>
          </a:r>
          <a:endParaRPr lang="sr-Cyrl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n-R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sr-Cyrl-RS" sz="1200" b="0" i="0" u="none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еморандумске</a:t>
          </a:r>
          <a:r>
            <a:rPr lang="sr-Cyrl-R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ставке </a:t>
          </a:r>
        </a:p>
        <a:p>
          <a:pPr algn="ctr"/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2.480.000</a:t>
          </a:r>
          <a:endParaRPr lang="sr-Cyrl-RS" sz="1200" b="0" i="0" u="none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b="0" i="0" u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135.399.466</a:t>
          </a:r>
          <a:r>
            <a:rPr lang="sr-Latn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</dgm:pt>
    <dgm:pt modelId="{449BFEB2-6844-4A2C-8DC2-780280CBA079}" type="pres">
      <dgm:prSet presAssocID="{AEA7499A-114B-4146-9776-CDD8ACEC6B39}" presName="node" presStyleLbl="vennNode1" presStyleIdx="2" presStyleCnt="7" custRadScaleRad="99070" custRadScaleInc="2081">
        <dgm:presLayoutVars>
          <dgm:bulletEnabled val="1"/>
        </dgm:presLayoutVars>
      </dgm:prSet>
      <dgm:spPr/>
    </dgm:pt>
    <dgm:pt modelId="{9DDE88A7-5745-4E4F-A7A8-F71A4DA0D5F2}" type="pres">
      <dgm:prSet presAssocID="{BF71EFAE-EC9F-46E9-BD2A-1686637595DA}" presName="node" presStyleLbl="vennNode1" presStyleIdx="3" presStyleCnt="7" custRadScaleRad="97327" custRadScaleInc="486">
        <dgm:presLayoutVars>
          <dgm:bulletEnabled val="1"/>
        </dgm:presLayoutVars>
      </dgm:prSet>
      <dgm:spPr/>
    </dgm:pt>
    <dgm:pt modelId="{72DE4213-15E1-4436-8045-C055E8A54EDE}" type="pres">
      <dgm:prSet presAssocID="{40EF3D92-C4CB-4CBC-8AED-087234C53764}" presName="node" presStyleLbl="vennNode1" presStyleIdx="4" presStyleCnt="7" custRadScaleRad="98249" custRadScaleInc="866">
        <dgm:presLayoutVars>
          <dgm:bulletEnabled val="1"/>
        </dgm:presLayoutVars>
      </dgm:prSet>
      <dgm:spPr/>
    </dgm:pt>
    <dgm:pt modelId="{91CFC9CD-FF79-40EF-A271-A8DBB0423AC2}" type="pres">
      <dgm:prSet presAssocID="{920F0D4F-6C4C-4BE8-9363-F48FBF034871}" presName="node" presStyleLbl="vennNode1" presStyleIdx="5" presStyleCnt="7" custScaleX="110608">
        <dgm:presLayoutVars>
          <dgm:bulletEnabled val="1"/>
        </dgm:presLayoutVars>
      </dgm:prSet>
      <dgm:spPr/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Расходи за запослене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Коришћење роба и услуга </a:t>
          </a:r>
          <a:endParaRPr lang="en-US" dirty="0">
            <a:solidFill>
              <a:schemeClr val="accent1">
                <a:lumMod val="75000"/>
              </a:schemeClr>
            </a:solidFill>
          </a:endParaRPr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Дотације и трансфери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Остали расходи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Субвенције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Социјална заштита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Буџетска резерва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>
              <a:solidFill>
                <a:schemeClr val="accent1">
                  <a:lumMod val="75000"/>
                </a:schemeClr>
              </a:solidFill>
            </a:rPr>
            <a:t>Капитални издаци</a:t>
          </a:r>
          <a:endParaRPr lang="en-US" b="1" dirty="0">
            <a:solidFill>
              <a:schemeClr val="accent1">
                <a:lumMod val="75000"/>
              </a:schemeClr>
            </a:solidFill>
          </a:endParaRPr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</dgm:pt>
  </dgm:ptLst>
  <dgm:cxnLst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A66DD3E-AD41-4FBE-A90F-6733EF188F32}" type="presOf" srcId="{26EF48C7-6381-4355-B03F-DD441AE957C7}" destId="{EFAACCF6-3A6A-4536-89B0-F0A7C44F6BE1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CAC21658-3423-481C-AF27-E9996CB921F1}" type="presOf" srcId="{D45E583C-4AAD-40D2-9D24-9A0A68141567}" destId="{7BB6658A-32E0-42C7-B82A-240BF45CF27D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592F709B-0D71-4665-94FE-FCFCC1F99F37}" type="presOf" srcId="{48096665-F98A-4372-9642-AA104F5D458A}" destId="{B471A916-B6F4-4017-A447-E2C98CEE19B9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09EA19A1-AD92-457C-AA02-410DD0335895}" type="presOf" srcId="{E055884F-7426-4921-A0E5-9CA56A76B49A}" destId="{CCB8139E-CA19-491D-9FCD-6BF28923C72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6CADC6AF-E4D1-4118-B6AD-2936E20B24E4}" type="presOf" srcId="{E1AD8724-28DC-48C5-B75E-B0D1F33E6279}" destId="{939B76D1-BB33-4E50-9ECD-839FB5787B95}" srcOrd="0" destOrd="0" presId="urn:diagrams.loki3.com/BracketList"/>
    <dgm:cxn modelId="{125639C7-B690-4F53-A1C9-BB18BE26EFFF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EC0075EB-3DC2-4074-AA80-170858192B86}" type="presOf" srcId="{28888755-727E-436B-B2F2-DA7896544A65}" destId="{9312B733-3AEB-49F6-8245-08553BA2949B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319819" y="31716"/>
          <a:ext cx="3277819" cy="3277748"/>
        </a:xfrm>
        <a:prstGeom prst="ellipse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Председница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 веће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Правобранилаштво </a:t>
          </a:r>
        </a:p>
      </dsp:txBody>
      <dsp:txXfrm>
        <a:off x="1799844" y="511731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319809" y="235788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853930"/>
          <a:ext cx="2063988" cy="212556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  <a:endParaRPr lang="en-US" sz="1100" kern="1200" dirty="0">
            <a:solidFill>
              <a:schemeClr val="accent1">
                <a:lumMod val="75000"/>
              </a:schemeClr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Установа социјалне заштите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1165212"/>
        <a:ext cx="1459460" cy="1503003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648070" y="3218190"/>
          <a:ext cx="658977" cy="658995"/>
        </a:xfrm>
        <a:prstGeom prst="ellipse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302762" y="15779"/>
          <a:ext cx="1332585" cy="1332159"/>
        </a:xfrm>
        <a:prstGeom prst="ellipse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tx1"/>
              </a:solidFill>
            </a:rPr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tx1"/>
              </a:solidFill>
            </a:rPr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tx1"/>
              </a:solidFill>
            </a:rPr>
            <a:t>Дом здравља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497915" y="210869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93932" y="2592567"/>
          <a:ext cx="528368" cy="2388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2388448"/>
              </a:lnTo>
              <a:lnTo>
                <a:pt x="528368" y="238844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096962" y="3725636"/>
        <a:ext cx="122309" cy="122309"/>
      </dsp:txXfrm>
    </dsp:sp>
    <dsp:sp modelId="{EE8B77DA-77C5-46AD-80A2-BD307CFE9F0A}">
      <dsp:nvSpPr>
        <dsp:cNvPr id="0" name=""/>
        <dsp:cNvSpPr/>
      </dsp:nvSpPr>
      <dsp:spPr>
        <a:xfrm>
          <a:off x="1893932" y="2592567"/>
          <a:ext cx="528368" cy="1793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1793151"/>
              </a:lnTo>
              <a:lnTo>
                <a:pt x="528368" y="179315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111382" y="3442408"/>
        <a:ext cx="93468" cy="93468"/>
      </dsp:txXfrm>
    </dsp:sp>
    <dsp:sp modelId="{FCC7B010-1FCB-BB4B-A409-9CD1420FA046}">
      <dsp:nvSpPr>
        <dsp:cNvPr id="0" name=""/>
        <dsp:cNvSpPr/>
      </dsp:nvSpPr>
      <dsp:spPr>
        <a:xfrm>
          <a:off x="1893932" y="2592567"/>
          <a:ext cx="528368" cy="1211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1211539"/>
              </a:lnTo>
              <a:lnTo>
                <a:pt x="528368" y="12115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125073" y="3165293"/>
        <a:ext cx="66087" cy="66087"/>
      </dsp:txXfrm>
    </dsp:sp>
    <dsp:sp modelId="{531482B3-13DA-4E77-8EF9-7A508768A321}">
      <dsp:nvSpPr>
        <dsp:cNvPr id="0" name=""/>
        <dsp:cNvSpPr/>
      </dsp:nvSpPr>
      <dsp:spPr>
        <a:xfrm>
          <a:off x="1893932" y="2592567"/>
          <a:ext cx="528368" cy="629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4184" y="0"/>
              </a:lnTo>
              <a:lnTo>
                <a:pt x="264184" y="629540"/>
              </a:lnTo>
              <a:lnTo>
                <a:pt x="528368" y="6295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37569" y="2886789"/>
        <a:ext cx="41094" cy="41094"/>
      </dsp:txXfrm>
    </dsp:sp>
    <dsp:sp modelId="{F1903401-CDA9-4777-A04C-F19A89F110A0}">
      <dsp:nvSpPr>
        <dsp:cNvPr id="0" name=""/>
        <dsp:cNvSpPr/>
      </dsp:nvSpPr>
      <dsp:spPr>
        <a:xfrm>
          <a:off x="1893932" y="2442702"/>
          <a:ext cx="528368" cy="149864"/>
        </a:xfrm>
        <a:custGeom>
          <a:avLst/>
          <a:gdLst/>
          <a:ahLst/>
          <a:cxnLst/>
          <a:rect l="0" t="0" r="0" b="0"/>
          <a:pathLst>
            <a:path>
              <a:moveTo>
                <a:pt x="0" y="149864"/>
              </a:moveTo>
              <a:lnTo>
                <a:pt x="264184" y="149864"/>
              </a:lnTo>
              <a:lnTo>
                <a:pt x="264184" y="0"/>
              </a:lnTo>
              <a:lnTo>
                <a:pt x="52836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44386" y="2503904"/>
        <a:ext cx="27460" cy="27460"/>
      </dsp:txXfrm>
    </dsp:sp>
    <dsp:sp modelId="{25CF5DCC-0AE9-4D09-ABC1-8BE4D97FDFCB}">
      <dsp:nvSpPr>
        <dsp:cNvPr id="0" name=""/>
        <dsp:cNvSpPr/>
      </dsp:nvSpPr>
      <dsp:spPr>
        <a:xfrm>
          <a:off x="1893932" y="978831"/>
          <a:ext cx="552779" cy="1613735"/>
        </a:xfrm>
        <a:custGeom>
          <a:avLst/>
          <a:gdLst/>
          <a:ahLst/>
          <a:cxnLst/>
          <a:rect l="0" t="0" r="0" b="0"/>
          <a:pathLst>
            <a:path>
              <a:moveTo>
                <a:pt x="0" y="1613735"/>
              </a:moveTo>
              <a:lnTo>
                <a:pt x="276389" y="1613735"/>
              </a:lnTo>
              <a:lnTo>
                <a:pt x="276389" y="0"/>
              </a:lnTo>
              <a:lnTo>
                <a:pt x="55277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2127677" y="1743054"/>
        <a:ext cx="85289" cy="85289"/>
      </dsp:txXfrm>
    </dsp:sp>
    <dsp:sp modelId="{D1C52863-34A6-4E04-9740-6E0567681A8F}">
      <dsp:nvSpPr>
        <dsp:cNvPr id="0" name=""/>
        <dsp:cNvSpPr/>
      </dsp:nvSpPr>
      <dsp:spPr>
        <a:xfrm rot="16200000">
          <a:off x="-758078" y="1851908"/>
          <a:ext cx="3822704" cy="1481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58078" y="1851908"/>
        <a:ext cx="3822704" cy="1481317"/>
      </dsp:txXfrm>
    </dsp:sp>
    <dsp:sp modelId="{AD67EDBF-32B4-495C-A262-4812FBE80932}">
      <dsp:nvSpPr>
        <dsp:cNvPr id="0" name=""/>
        <dsp:cNvSpPr/>
      </dsp:nvSpPr>
      <dsp:spPr>
        <a:xfrm>
          <a:off x="2446711" y="52079"/>
          <a:ext cx="5013955" cy="1853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202</a:t>
          </a:r>
          <a:r>
            <a:rPr lang="en-US" sz="1400" kern="1200" dirty="0"/>
            <a:t>4</a:t>
          </a:r>
          <a:r>
            <a:rPr lang="sr-Cyrl-RS" sz="1400" kern="1200" dirty="0"/>
            <a:t>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446711" y="52079"/>
        <a:ext cx="5013955" cy="1853503"/>
      </dsp:txXfrm>
    </dsp:sp>
    <dsp:sp modelId="{A288E7CD-845A-4B30-8D9E-0FCFF4059FF8}">
      <dsp:nvSpPr>
        <dsp:cNvPr id="0" name=""/>
        <dsp:cNvSpPr/>
      </dsp:nvSpPr>
      <dsp:spPr>
        <a:xfrm>
          <a:off x="2422301" y="2058576"/>
          <a:ext cx="4975358" cy="768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области; средњорочни план ЈЛС</a:t>
          </a:r>
          <a:endParaRPr lang="en-US" sz="1400" kern="1200" dirty="0"/>
        </a:p>
      </dsp:txBody>
      <dsp:txXfrm>
        <a:off x="2422301" y="2058576"/>
        <a:ext cx="4975358" cy="768253"/>
      </dsp:txXfrm>
    </dsp:sp>
    <dsp:sp modelId="{573F9BF2-AC82-43FC-A361-118085DB3D65}">
      <dsp:nvSpPr>
        <dsp:cNvPr id="0" name=""/>
        <dsp:cNvSpPr/>
      </dsp:nvSpPr>
      <dsp:spPr>
        <a:xfrm>
          <a:off x="2422301" y="3028189"/>
          <a:ext cx="4983627" cy="387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422301" y="3028189"/>
        <a:ext cx="4983627" cy="387835"/>
      </dsp:txXfrm>
    </dsp:sp>
    <dsp:sp modelId="{FEC42879-5F29-BF4B-9AF5-9DD4C12CC286}">
      <dsp:nvSpPr>
        <dsp:cNvPr id="0" name=""/>
        <dsp:cNvSpPr/>
      </dsp:nvSpPr>
      <dsp:spPr>
        <a:xfrm>
          <a:off x="2422301" y="3617385"/>
          <a:ext cx="2598597" cy="373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и предлози грађана</a:t>
          </a:r>
          <a:endParaRPr lang="en-US" sz="1400" kern="1200" dirty="0"/>
        </a:p>
      </dsp:txBody>
      <dsp:txXfrm>
        <a:off x="2422301" y="3617385"/>
        <a:ext cx="2598597" cy="373442"/>
      </dsp:txXfrm>
    </dsp:sp>
    <dsp:sp modelId="{B2DE3A8A-BA09-499F-9C72-0630724E4538}">
      <dsp:nvSpPr>
        <dsp:cNvPr id="0" name=""/>
        <dsp:cNvSpPr/>
      </dsp:nvSpPr>
      <dsp:spPr>
        <a:xfrm>
          <a:off x="2422301" y="4192187"/>
          <a:ext cx="4984525" cy="387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422301" y="4192187"/>
        <a:ext cx="4984525" cy="387062"/>
      </dsp:txXfrm>
    </dsp:sp>
    <dsp:sp modelId="{94F14A6F-3CD0-4A17-88D3-6F4D0EB2D4E6}">
      <dsp:nvSpPr>
        <dsp:cNvPr id="0" name=""/>
        <dsp:cNvSpPr/>
      </dsp:nvSpPr>
      <dsp:spPr>
        <a:xfrm>
          <a:off x="2422301" y="4780609"/>
          <a:ext cx="5009543" cy="400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422301" y="4780609"/>
        <a:ext cx="5009543" cy="4008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0" kern="1200" dirty="0">
              <a:solidFill>
                <a:schemeClr val="bg2">
                  <a:lumMod val="50000"/>
                </a:schemeClr>
              </a:solidFill>
            </a:rPr>
            <a:t>Донације</a:t>
          </a:r>
          <a:r>
            <a:rPr lang="sr-Cyrl-CS" sz="1400" b="1" kern="1200" dirty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sr-Cyrl-CS" sz="1400" kern="1200" dirty="0">
              <a:solidFill>
                <a:schemeClr val="bg2">
                  <a:lumMod val="50000"/>
                </a:schemeClr>
              </a:solidFill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r>
            <a:rPr lang="en-US" altLang="en-US" sz="1400" kern="12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bg2">
                  <a:lumMod val="5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>
              <a:solidFill>
                <a:schemeClr val="bg2">
                  <a:lumMod val="50000"/>
                </a:schemeClr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r>
            <a:rPr lang="en-US" sz="1400" b="0" i="0" kern="120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solidFill>
                <a:schemeClr val="bg1">
                  <a:lumMod val="50000"/>
                </a:schemeClr>
              </a:solidFill>
            </a:rPr>
            <a:t> Представљају </a:t>
          </a:r>
          <a:r>
            <a:rPr lang="sr-Cyrl-RS" altLang="en-US" sz="1400" kern="1200" dirty="0">
              <a:solidFill>
                <a:schemeClr val="bg2">
                  <a:lumMod val="50000"/>
                </a:schemeClr>
              </a:solidFill>
            </a:rPr>
            <a:t>вишак прихода буџета града који нису потрошени у претходној  буџетској години</a:t>
          </a:r>
          <a:r>
            <a:rPr lang="en-US" altLang="en-US" sz="1400" kern="1200" dirty="0">
              <a:solidFill>
                <a:schemeClr val="bg2">
                  <a:lumMod val="50000"/>
                </a:schemeClr>
              </a:solidFill>
            </a:rPr>
            <a:t>.</a:t>
          </a:r>
          <a:endParaRPr lang="en-US" sz="14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2269752" y="1186444"/>
          <a:ext cx="2955703" cy="2955703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Укупни буџетски приходи и примања </a:t>
          </a:r>
          <a:r>
            <a:rPr lang="en-RS" sz="25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sr-Latn-RS" sz="25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25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663.703.607</a:t>
          </a:r>
          <a:r>
            <a:rPr lang="en-RS" sz="2500" b="1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25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25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02605" y="1619297"/>
        <a:ext cx="2089997" cy="2089997"/>
      </dsp:txXfrm>
    </dsp:sp>
    <dsp:sp modelId="{63432802-399F-407F-AC10-7219543A0326}">
      <dsp:nvSpPr>
        <dsp:cNvPr id="0" name=""/>
        <dsp:cNvSpPr/>
      </dsp:nvSpPr>
      <dsp:spPr>
        <a:xfrm>
          <a:off x="3008678" y="527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Приходи од  пореза </a:t>
          </a: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1.050.224.817</a:t>
          </a:r>
          <a:endParaRPr lang="en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5104" y="216953"/>
        <a:ext cx="1044999" cy="1044999"/>
      </dsp:txXfrm>
    </dsp:sp>
    <dsp:sp modelId="{449BFEB2-6844-4A2C-8DC2-780280CBA079}">
      <dsp:nvSpPr>
        <dsp:cNvPr id="0" name=""/>
        <dsp:cNvSpPr/>
      </dsp:nvSpPr>
      <dsp:spPr>
        <a:xfrm>
          <a:off x="4680523" y="1008111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Трансфери </a:t>
          </a: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249.699.224</a:t>
          </a:r>
          <a:endParaRPr lang="en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96949" y="1224537"/>
        <a:ext cx="1044999" cy="1044999"/>
      </dsp:txXfrm>
    </dsp:sp>
    <dsp:sp modelId="{9DDE88A7-5745-4E4F-A7A8-F71A4DA0D5F2}">
      <dsp:nvSpPr>
        <dsp:cNvPr id="0" name=""/>
        <dsp:cNvSpPr/>
      </dsp:nvSpPr>
      <dsp:spPr>
        <a:xfrm>
          <a:off x="4626295" y="2870310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Други приходи</a:t>
          </a:r>
          <a:endParaRPr lang="sr-Latn-R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197.500.100</a:t>
          </a:r>
          <a:endParaRPr lang="sr-Cyrl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2721" y="3086736"/>
        <a:ext cx="1044999" cy="1044999"/>
      </dsp:txXfrm>
    </dsp:sp>
    <dsp:sp modelId="{72DE4213-15E1-4436-8045-C055E8A54EDE}">
      <dsp:nvSpPr>
        <dsp:cNvPr id="0" name=""/>
        <dsp:cNvSpPr/>
      </dsp:nvSpPr>
      <dsp:spPr>
        <a:xfrm>
          <a:off x="2991528" y="3816430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Примања од продаје нефинансијске имовине   </a:t>
          </a:r>
          <a:r>
            <a:rPr lang="en-U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28.400.000</a:t>
          </a:r>
          <a:endParaRPr lang="sr-Cyrl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7954" y="4032856"/>
        <a:ext cx="1044999" cy="1044999"/>
      </dsp:txXfrm>
    </dsp:sp>
    <dsp:sp modelId="{91CFC9CD-FF79-40EF-A271-A8DBB0423AC2}">
      <dsp:nvSpPr>
        <dsp:cNvPr id="0" name=""/>
        <dsp:cNvSpPr/>
      </dsp:nvSpPr>
      <dsp:spPr>
        <a:xfrm>
          <a:off x="1263330" y="2887791"/>
          <a:ext cx="1634622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R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sr-Cyrl-RS" sz="1200" b="0" i="0" u="none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еморандумске</a:t>
          </a:r>
          <a:r>
            <a:rPr lang="sr-Cyrl-R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ставке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2.480.000</a:t>
          </a:r>
          <a:endParaRPr lang="sr-Cyrl-RS" sz="1200" b="0" i="0" u="none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2715" y="3104217"/>
        <a:ext cx="1155852" cy="1044999"/>
      </dsp:txXfrm>
    </dsp:sp>
    <dsp:sp modelId="{FC69A2CE-A671-47B5-8CD8-544465E52E9C}">
      <dsp:nvSpPr>
        <dsp:cNvPr id="0" name=""/>
        <dsp:cNvSpPr/>
      </dsp:nvSpPr>
      <dsp:spPr>
        <a:xfrm>
          <a:off x="1341716" y="962948"/>
          <a:ext cx="1477851" cy="1477851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Пренета средства из ранијих година</a:t>
          </a:r>
          <a:r>
            <a:rPr lang="sr-Latn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200" b="0" i="0" u="none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135.399.466</a:t>
          </a:r>
          <a:r>
            <a:rPr lang="sr-Latn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sr-Cyrl-RS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динара</a:t>
          </a:r>
          <a:endParaRPr lang="en-US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8142" y="1179374"/>
        <a:ext cx="1044999" cy="10449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781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Расходи за запослене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16781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5722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5722"/>
          <a:ext cx="5590663" cy="501187"/>
        </a:xfrm>
        <a:prstGeom prst="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5722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271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Коришћење роба и услуга </a:t>
          </a:r>
          <a:endParaRPr lang="en-US" sz="15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72271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091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0910"/>
          <a:ext cx="5590663" cy="704794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091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575481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Дотације и трансфери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1575481"/>
        <a:ext cx="2055390" cy="501187"/>
      </dsp:txXfrm>
    </dsp:sp>
    <dsp:sp modelId="{14D1633C-A097-4A5A-8269-B04E98857E56}">
      <dsp:nvSpPr>
        <dsp:cNvPr id="0" name=""/>
        <dsp:cNvSpPr/>
      </dsp:nvSpPr>
      <dsp:spPr>
        <a:xfrm>
          <a:off x="2055390" y="1379705"/>
          <a:ext cx="411078" cy="89274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79705"/>
          <a:ext cx="5590663" cy="892740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79705"/>
        <a:ext cx="5590663" cy="892740"/>
      </dsp:txXfrm>
    </dsp:sp>
    <dsp:sp modelId="{9312B733-3AEB-49F6-8245-08553BA2949B}">
      <dsp:nvSpPr>
        <dsp:cNvPr id="0" name=""/>
        <dsp:cNvSpPr/>
      </dsp:nvSpPr>
      <dsp:spPr>
        <a:xfrm>
          <a:off x="0" y="242853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Остали расходи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242853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644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644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644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372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Субвенције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298372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1633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1633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1633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91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Социјална заштита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353891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682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682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682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4758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Буџетска резерва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4214758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2008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2008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2008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1258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>
              <a:solidFill>
                <a:schemeClr val="accent1">
                  <a:lumMod val="75000"/>
                </a:schemeClr>
              </a:solidFill>
            </a:rPr>
            <a:t>Капитални издаци</a:t>
          </a:r>
          <a:endParaRPr lang="en-US" sz="15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0" y="5011258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8508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8508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8508"/>
        <a:ext cx="5590663" cy="74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7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80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85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7896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47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2095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73514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2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5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89969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9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6733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75060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749187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06179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0679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23326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54218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296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3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1362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6177A51-6661-464F-AF3F-5F9E5897B61D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3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  <p:sldLayoutId id="2147483910" r:id="rId18"/>
    <p:sldLayoutId id="2147483911" r:id="rId19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trezor@kovin.org.rs" TargetMode="External"/><Relationship Id="rId2" Type="http://schemas.openxmlformats.org/officeDocument/2006/relationships/hyperlink" Target="https://www.kovin.rs/" TargetMode="External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oukovin/" TargetMode="External"/><Relationship Id="rId2" Type="http://schemas.openxmlformats.org/officeDocument/2006/relationships/hyperlink" Target="http://www.kovin.org.rs/" TargetMode="Externa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728" y="2189931"/>
            <a:ext cx="6982544" cy="1470025"/>
          </a:xfrm>
        </p:spPr>
        <p:txBody>
          <a:bodyPr>
            <a:normAutofit/>
          </a:bodyPr>
          <a:lstStyle/>
          <a:p>
            <a:pPr algn="ctr"/>
            <a:r>
              <a:rPr lang="sr-Cyrl-RS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ОПШТИНА КОВИН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357" y="3933056"/>
            <a:ext cx="6400800" cy="1600200"/>
          </a:xfrm>
        </p:spPr>
        <p:txBody>
          <a:bodyPr/>
          <a:lstStyle/>
          <a:p>
            <a:pPr algn="ctr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ВОДИЧ КРОЗ НАЦРТ </a:t>
            </a:r>
          </a:p>
          <a:p>
            <a:pPr algn="ctr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ОДЛУКЕ О БУЏЕТУ за 202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BF71E7-4509-DF48-BC38-8BC8E0640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20688"/>
            <a:ext cx="2032000" cy="2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Графички приказ планираних прихода и примања за 202</a:t>
            </a:r>
            <a:r>
              <a:rPr lang="en-US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en-US" sz="2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5FB0A07-249F-4345-993B-6AB4700608B8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B1E91F0-86EB-8FA6-36AD-B5AFA4BAD8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634918"/>
              </p:ext>
            </p:extLst>
          </p:nvPr>
        </p:nvGraphicFramePr>
        <p:xfrm>
          <a:off x="1323975" y="2129558"/>
          <a:ext cx="6496050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346082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промене Које се очекују у буџету ЗА 2024. ГОДИНУ</a:t>
            </a:r>
            <a:b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текућу 202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годину: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0" y="1509713"/>
            <a:ext cx="8459788" cy="113030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да ће укупни планирани приходи и примања наше општине у 202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години бити смањени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последњу измену Одлуке о буџету за 202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годину за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97.171.393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динара, односно за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6,08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606550" y="4628780"/>
            <a:ext cx="7308850" cy="13335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увећање </a:t>
            </a:r>
            <a:r>
              <a:rPr lang="sr-Cyrl-R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пореских прихода</a:t>
            </a:r>
            <a:r>
              <a:rPr lang="sr-Cyrl-R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65.383.617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Очекује се И ПОВЕЋАЊЕ </a:t>
            </a:r>
            <a:r>
              <a:rPr lang="sr-Cyrl-R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примања од продаје нефинансијске имовине</a:t>
            </a:r>
            <a:r>
              <a:rPr lang="sr-Cyrl-R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9.030.000 динара.</a:t>
            </a:r>
          </a:p>
          <a:p>
            <a:pPr marL="0" lvl="0" indent="0">
              <a:buNone/>
            </a:pP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660644"/>
            <a:ext cx="6851650" cy="195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 indent="0" algn="just"/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смањење 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трансфера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140.968.294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/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-Очекивано је и смањење </a:t>
            </a:r>
            <a:r>
              <a:rPr lang="sr-Cyrl-R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осталих прихода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32.965.021 динар.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/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Капитални добровољни трансфери од физичких и правних лица у корист нивоа општина</a:t>
            </a:r>
            <a:r>
              <a:rPr lang="sr-Latn-R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смањени су за 43.936.995 динара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4653136"/>
            <a:ext cx="485775" cy="1080120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>
                <a:solidFill>
                  <a:srgbClr val="0070C0"/>
                </a:solidFill>
              </a:rPr>
              <a:t> </a:t>
            </a:r>
            <a:r>
              <a:rPr lang="sr-Cyrl-R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НАМЕНА јавнИХ средстАва  :</a:t>
            </a:r>
            <a:endParaRPr 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fontScale="77500" lnSpcReduction="20000"/>
          </a:bodyPr>
          <a:lstStyle/>
          <a:p>
            <a:pPr marL="13716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Буџет мора бити у равнотежи, што значи да расходи морају одговарати приходима. Укупни планирани расходи и издаци за 2024. годину у Нацрту одлуке о буџету  износе: </a:t>
            </a: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ИЗДАЦИ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РАСХОДИ И ИЗДАЦИ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морају се исказивати на законом прописан начин, односно морају се исказивати: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програмима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основној намени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која показује за коју врсту трошка се средства издвајају;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функцији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која показује функционалну намену за одређену област и по 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корисницима буџета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што показује организацију рада града/општине.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>
                <a:solidFill>
                  <a:schemeClr val="bg1"/>
                </a:solidFill>
              </a:rPr>
              <a:t>1.663.703.607 динара</a:t>
            </a:r>
            <a:endParaRPr lang="sr-Latn-R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Расходе и издатке  буџета чине: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103146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расхода и издатака буџета за 2024. годину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570B90B-BDA0-3F56-E290-8699FBE5E4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916954"/>
              </p:ext>
            </p:extLst>
          </p:nvPr>
        </p:nvGraphicFramePr>
        <p:xfrm>
          <a:off x="2771800" y="4221088"/>
          <a:ext cx="4320481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06140B5-C8B1-E490-4BB2-6D843A089B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78416"/>
              </p:ext>
            </p:extLst>
          </p:nvPr>
        </p:nvGraphicFramePr>
        <p:xfrm>
          <a:off x="2337819" y="1126753"/>
          <a:ext cx="4940300" cy="2847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9598">
                  <a:extLst>
                    <a:ext uri="{9D8B030D-6E8A-4147-A177-3AD203B41FA5}">
                      <a16:colId xmlns:a16="http://schemas.microsoft.com/office/drawing/2014/main" val="148171734"/>
                    </a:ext>
                  </a:extLst>
                </a:gridCol>
                <a:gridCol w="2462218">
                  <a:extLst>
                    <a:ext uri="{9D8B030D-6E8A-4147-A177-3AD203B41FA5}">
                      <a16:colId xmlns:a16="http://schemas.microsoft.com/office/drawing/2014/main" val="2151186157"/>
                    </a:ext>
                  </a:extLst>
                </a:gridCol>
                <a:gridCol w="942369">
                  <a:extLst>
                    <a:ext uri="{9D8B030D-6E8A-4147-A177-3AD203B41FA5}">
                      <a16:colId xmlns:a16="http://schemas.microsoft.com/office/drawing/2014/main" val="3510706575"/>
                    </a:ext>
                  </a:extLst>
                </a:gridCol>
                <a:gridCol w="1066115">
                  <a:extLst>
                    <a:ext uri="{9D8B030D-6E8A-4147-A177-3AD203B41FA5}">
                      <a16:colId xmlns:a16="http://schemas.microsoft.com/office/drawing/2014/main" val="3792961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Екон. клас.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ВРСТЕ РАСХОДА И ИЗДАТАКА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>
                          <a:effectLst/>
                        </a:rPr>
                        <a:t>Укупна</a:t>
                      </a:r>
                      <a:br>
                        <a:rPr lang="sr-Cyrl-RS" sz="800" u="none" strike="noStrike">
                          <a:effectLst/>
                        </a:rPr>
                      </a:br>
                      <a:r>
                        <a:rPr lang="sr-Cyrl-RS" sz="800" u="none" strike="noStrike">
                          <a:effectLst/>
                        </a:rPr>
                        <a:t> јавна средства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800" u="none" strike="noStrike" dirty="0">
                          <a:effectLst/>
                        </a:rPr>
                        <a:t>Структура </a:t>
                      </a:r>
                      <a:br>
                        <a:rPr lang="sr-Cyrl-RS" sz="800" u="none" strike="noStrike" dirty="0">
                          <a:effectLst/>
                        </a:rPr>
                      </a:br>
                      <a:r>
                        <a:rPr lang="sr-Cyrl-RS" sz="800" u="none" strike="noStrike" dirty="0">
                          <a:effectLst/>
                        </a:rPr>
                        <a:t>%</a:t>
                      </a:r>
                      <a:endParaRPr lang="sr-Cyrl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6666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68560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РАСХОДИ ЗА ЗАПОСЛЕНЕ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335,985,931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20.20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92437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420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КОРИШЋЕЊЕ УСЛУГА И РОБА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508,618,707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30.57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53604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440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ОТПЛАТА КАМАТА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       40,000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0.00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1311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450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СУБВЕНЦИЈЕ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10,295,000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0.62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7281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460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ДОНАЦИЈЕ И ТРАНСФЕРИ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206,758,000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12.43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6038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470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СОЦИЈАЛНА ПОМОЋ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210,810,620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12.67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639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480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ОСТАЛИ РАСХОДИ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75,791,769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4.56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8445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490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sr-Cyrl-RS" sz="800" u="none" strike="noStrike">
                          <a:effectLst/>
                        </a:rPr>
                        <a:t>АДМИНИСТРАТИВНИ ТРАНСФЕРИ БУЏЕТА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47,536,824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2.86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85125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ОСНОВНА СРЕДСТВА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262,866,756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15.80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2370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540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800" u="none" strike="noStrike">
                          <a:effectLst/>
                        </a:rPr>
                        <a:t>ПРИРОДНА ИМОВИНА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       5,000,000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0.30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48923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800" u="none" strike="noStrike">
                          <a:effectLst/>
                        </a:rPr>
                        <a:t>УКУПНИ ЈАВНИ РАСХОДИ </a:t>
                      </a:r>
                      <a:endParaRPr lang="sr-Cyrl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>
                          <a:effectLst/>
                        </a:rPr>
                        <a:t>  1,663,703,607      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100.00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2764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3470" y="282104"/>
            <a:ext cx="7748588" cy="830262"/>
          </a:xfrm>
        </p:spPr>
        <p:txBody>
          <a:bodyPr>
            <a:normAutofit fontScale="90000"/>
          </a:bodyPr>
          <a:lstStyle/>
          <a:p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промене у буџету  ЗА 2024. ГОДИНУ</a:t>
            </a:r>
            <a:b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текућу 202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годину:</a:t>
            </a:r>
            <a:endParaRPr lang="sr-Latn-RS" alt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210216" y="1169119"/>
            <a:ext cx="8229600" cy="1130300"/>
          </a:xfrm>
          <a:noFill/>
        </p:spPr>
        <p:txBody>
          <a:bodyPr>
            <a:normAutofit fontScale="77500" lnSpcReduction="20000"/>
          </a:bodyPr>
          <a:lstStyle/>
          <a:p>
            <a:pPr marL="28575" indent="0" algn="just">
              <a:buNone/>
            </a:pP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да ће укупни планирани трошкови (расходи и издаци) наше општине за 202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 бити смањени у односу на последњу измену Одлуке о буџету за 202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 за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97.171.393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динара, односно за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5,52</a:t>
            </a:r>
            <a:r>
              <a:rPr lang="sr-Cyrl-RS" sz="21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sr-Cyrl-RS" sz="2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indent="0" eaLnBrk="1" hangingPunct="1">
              <a:buFontTx/>
              <a:buNone/>
            </a:pPr>
            <a:endParaRPr lang="sr-Latn-RS" altLang="en-US" sz="2100" b="1" dirty="0">
              <a:highlight>
                <a:srgbClr val="FFFF00"/>
              </a:highlight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163873" y="2626617"/>
            <a:ext cx="7517783" cy="1198253"/>
          </a:xfrm>
        </p:spPr>
        <p:txBody>
          <a:bodyPr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Cyrl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смањење </a:t>
            </a:r>
            <a:r>
              <a:rPr lang="sr-Cyrl-R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субвенција </a:t>
            </a:r>
            <a:r>
              <a:rPr lang="sr-Cyrl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7.284.569  динара;</a:t>
            </a:r>
            <a:endParaRPr lang="en-US" sz="1400" b="1" dirty="0">
              <a:solidFill>
                <a:schemeClr val="hlink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смањење </a:t>
            </a:r>
            <a:r>
              <a:rPr lang="sr-Cyrl-RS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капиталних издатака </a:t>
            </a:r>
            <a:r>
              <a:rPr lang="sr-Cyrl-R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225.893.468 динара</a:t>
            </a:r>
            <a:endParaRPr lang="sr-Latn-R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153" y="3763169"/>
            <a:ext cx="7619355" cy="161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 за запослене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27.253.706 динара;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коришћења роба и услуга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38.715.170 динара</a:t>
            </a: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 за социјалне помоћи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10.861.049 динара;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донација и трансфера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16.181.534 динара;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Пројектовано је повећање </a:t>
            </a:r>
            <a:r>
              <a:rPr lang="sr-Cyrl-RS" sz="1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административних трансфера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40.435.014</a:t>
            </a:r>
            <a:r>
              <a:rPr lang="sr-Cyrl-RS" sz="1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Cyrl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sr-Cyrl-R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пренетих средстава из претходне године у износу од 135.399.466 динара, финансираће се расходи и издаци за које су обавезе преузете у 2023. години, а остале неизвршене.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52" y="2356172"/>
            <a:ext cx="485775" cy="1406997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170" y="4098901"/>
            <a:ext cx="485775" cy="1130300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Планирани расходи буџета по програмима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38EDB8-98ED-EFD6-C55A-50E3FF5E1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34238"/>
              </p:ext>
            </p:extLst>
          </p:nvPr>
        </p:nvGraphicFramePr>
        <p:xfrm>
          <a:off x="1331640" y="2348876"/>
          <a:ext cx="6336705" cy="4004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6558">
                  <a:extLst>
                    <a:ext uri="{9D8B030D-6E8A-4147-A177-3AD203B41FA5}">
                      <a16:colId xmlns:a16="http://schemas.microsoft.com/office/drawing/2014/main" val="147985777"/>
                    </a:ext>
                  </a:extLst>
                </a:gridCol>
                <a:gridCol w="1597738">
                  <a:extLst>
                    <a:ext uri="{9D8B030D-6E8A-4147-A177-3AD203B41FA5}">
                      <a16:colId xmlns:a16="http://schemas.microsoft.com/office/drawing/2014/main" val="2534294386"/>
                    </a:ext>
                  </a:extLst>
                </a:gridCol>
                <a:gridCol w="1262409">
                  <a:extLst>
                    <a:ext uri="{9D8B030D-6E8A-4147-A177-3AD203B41FA5}">
                      <a16:colId xmlns:a16="http://schemas.microsoft.com/office/drawing/2014/main" val="1096537363"/>
                    </a:ext>
                  </a:extLst>
                </a:gridCol>
              </a:tblGrid>
              <a:tr h="188762"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u="none" strike="noStrike" dirty="0">
                          <a:effectLst/>
                        </a:rPr>
                        <a:t>Програм</a:t>
                      </a:r>
                      <a:endParaRPr lang="sr-Cyrl-R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200" u="none" strike="noStrike" dirty="0">
                          <a:effectLst/>
                        </a:rPr>
                        <a:t>Износ</a:t>
                      </a:r>
                      <a:endParaRPr lang="sr-Cyrl-R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200" u="none" strike="noStrike">
                          <a:effectLst/>
                        </a:rPr>
                        <a:t>Структура %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434987"/>
                  </a:ext>
                </a:extLst>
              </a:tr>
              <a:tr h="335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Становање, урбанизам и просторно планирање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26,309,101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0036884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Комуналне делатности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167,050,000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10.04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63966073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 dirty="0">
                          <a:effectLst/>
                        </a:rPr>
                        <a:t>Локални економски развој</a:t>
                      </a:r>
                      <a:endParaRPr lang="sr-Cyrl-R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26,166,756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1.57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24083140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Развој туризма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16,399,000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0.99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764153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Пољопривреда и рурални развој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75,547,500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4.54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5072557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Заштита животне средине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41,937,000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2.52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9273662"/>
                  </a:ext>
                </a:extLst>
              </a:tr>
              <a:tr h="335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Организација саобраћаја и саобраћајна инфраструктура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49,450,000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2.97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436039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Предшколско васпитање и образовање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131,997,831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7.93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78362829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Основно образовање и васпитање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148,927,000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8.95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4496756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Средње образовање и васпитање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123,974,000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7.45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7592997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Социјална и дечја заштита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188,873,158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11.35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97836571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Здравствена заштита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19,130,000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1.15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71038724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Развој културе и информисања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88,035,500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5.29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94408891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Развој спорта и омладине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175,520,035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10.55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7761576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Опште услуге локалне самоуправе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320,833,524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19.28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4538466"/>
                  </a:ext>
                </a:extLst>
              </a:tr>
              <a:tr h="178276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200" u="none" strike="noStrike">
                          <a:effectLst/>
                        </a:rPr>
                        <a:t>Политички систем локалне самоуправе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54,553,202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3.28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3689672"/>
                  </a:ext>
                </a:extLst>
              </a:tr>
              <a:tr h="34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</a:rPr>
                        <a:t>Енергетска ефикасност и обновљиви извори енергије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9,000,000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0.54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0887560"/>
                  </a:ext>
                </a:extLst>
              </a:tr>
              <a:tr h="18876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200" u="none" strike="noStrike">
                          <a:effectLst/>
                        </a:rPr>
                        <a:t>УКУПНО:</a:t>
                      </a:r>
                      <a:endParaRPr lang="sr-Cyrl-R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1,663,703,607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100.00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778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r-Cyrl-RS" sz="3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Графички приказ планираних расхода по програмима</a:t>
            </a:r>
            <a:endParaRPr lang="en-US" sz="3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21E3B58-B104-E1EE-4252-648D66932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842706"/>
              </p:ext>
            </p:extLst>
          </p:nvPr>
        </p:nvGraphicFramePr>
        <p:xfrm>
          <a:off x="685330" y="2348880"/>
          <a:ext cx="7131413" cy="4027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848872" cy="1320800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 планираних расхода буџета </a:t>
            </a:r>
            <a:b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202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години по  буџетским корисницима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23C1849-00EB-B459-D03C-9DC5F044D7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607717"/>
              </p:ext>
            </p:extLst>
          </p:nvPr>
        </p:nvGraphicFramePr>
        <p:xfrm>
          <a:off x="1619672" y="2420888"/>
          <a:ext cx="5253062" cy="3691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799">
                  <a:extLst>
                    <a:ext uri="{9D8B030D-6E8A-4147-A177-3AD203B41FA5}">
                      <a16:colId xmlns:a16="http://schemas.microsoft.com/office/drawing/2014/main" val="2647111211"/>
                    </a:ext>
                  </a:extLst>
                </a:gridCol>
                <a:gridCol w="3137529">
                  <a:extLst>
                    <a:ext uri="{9D8B030D-6E8A-4147-A177-3AD203B41FA5}">
                      <a16:colId xmlns:a16="http://schemas.microsoft.com/office/drawing/2014/main" val="708175715"/>
                    </a:ext>
                  </a:extLst>
                </a:gridCol>
                <a:gridCol w="1062876">
                  <a:extLst>
                    <a:ext uri="{9D8B030D-6E8A-4147-A177-3AD203B41FA5}">
                      <a16:colId xmlns:a16="http://schemas.microsoft.com/office/drawing/2014/main" val="1587455593"/>
                    </a:ext>
                  </a:extLst>
                </a:gridCol>
                <a:gridCol w="643858">
                  <a:extLst>
                    <a:ext uri="{9D8B030D-6E8A-4147-A177-3AD203B41FA5}">
                      <a16:colId xmlns:a16="http://schemas.microsoft.com/office/drawing/2014/main" val="3760871265"/>
                    </a:ext>
                  </a:extLst>
                </a:gridCol>
              </a:tblGrid>
              <a:tr h="525747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900" u="none" strike="noStrike">
                          <a:effectLst/>
                        </a:rPr>
                        <a:t>Р. бр.</a:t>
                      </a:r>
                      <a:endParaRPr lang="sr-Cyrl-RS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900" u="none" strike="noStrike" dirty="0">
                          <a:effectLst/>
                        </a:rPr>
                        <a:t>Назив корисника</a:t>
                      </a:r>
                      <a:endParaRPr lang="sr-Cyrl-RS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Одлука о буџету за 2024. годину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>
                          <a:effectLst/>
                        </a:rPr>
                        <a:t>Структура</a:t>
                      </a:r>
                      <a:br>
                        <a:rPr lang="sr-Cyrl-RS" sz="900" u="none" strike="noStrike">
                          <a:effectLst/>
                        </a:rPr>
                      </a:br>
                      <a:r>
                        <a:rPr lang="sr-Cyrl-RS" sz="900" u="none" strike="noStrike">
                          <a:effectLst/>
                        </a:rPr>
                        <a:t>%</a:t>
                      </a:r>
                      <a:endParaRPr lang="sr-Cyrl-RS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649238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Општинска управа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984,160,744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59.15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7846183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Скупштина општине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38,627,734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2.32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5419986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Председник општине 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13,425,468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0.81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7400302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Општинско веће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2,500,000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5079963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Општинско јавно правобранилаштво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4,695,000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0.28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0365149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Месне заједнице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26,894,000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1.62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2236281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Основне школе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132,187,000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7.95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2187886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Средње школе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31,345,000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1.88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52885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Установе културе (Библиотека и Центар за културу)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80,608,000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1221962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Установа социјалне заштите "Ласта" Ковин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47,500,795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2.86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6568802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Центар за социјални рад Ковин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104,022,000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6.25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971209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ПУ “Наша радост”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131,997,831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7.93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7681308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Установа за спорт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31,663,035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1.90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596380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Савет за младе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551,000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0.03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7292437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Туристичка организација општине Ковин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14,396,000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0.87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5454457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16.</a:t>
                      </a:r>
                      <a:endParaRPr 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u="none" strike="noStrike">
                          <a:effectLst/>
                        </a:rPr>
                        <a:t>Дом здравља</a:t>
                      </a:r>
                      <a:endParaRPr lang="sr-Cyrl-R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19,130,000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1.15</a:t>
                      </a:r>
                      <a:endParaRPr lang="en-US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3899557"/>
                  </a:ext>
                </a:extLst>
              </a:tr>
              <a:tr h="186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У К У П Н О: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1,663,703,607</a:t>
                      </a:r>
                      <a:endParaRPr lang="en-US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100.00</a:t>
                      </a:r>
                      <a:endParaRPr lang="en-US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2825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209747" y="584036"/>
            <a:ext cx="8229600" cy="874712"/>
          </a:xfrm>
        </p:spPr>
        <p:txBody>
          <a:bodyPr>
            <a:noAutofit/>
          </a:bodyPr>
          <a:lstStyle/>
          <a:p>
            <a:pPr algn="ctr"/>
            <a:r>
              <a:rPr lang="sr-Cyrl-R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Најважнији планирани </a:t>
            </a:r>
            <a:b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капитални пројекти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BD691E0-82C7-F289-9AE9-3AE95B994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043842"/>
              </p:ext>
            </p:extLst>
          </p:nvPr>
        </p:nvGraphicFramePr>
        <p:xfrm>
          <a:off x="685800" y="1824038"/>
          <a:ext cx="7772401" cy="3837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453">
                  <a:extLst>
                    <a:ext uri="{9D8B030D-6E8A-4147-A177-3AD203B41FA5}">
                      <a16:colId xmlns:a16="http://schemas.microsoft.com/office/drawing/2014/main" val="1303256764"/>
                    </a:ext>
                  </a:extLst>
                </a:gridCol>
                <a:gridCol w="736459">
                  <a:extLst>
                    <a:ext uri="{9D8B030D-6E8A-4147-A177-3AD203B41FA5}">
                      <a16:colId xmlns:a16="http://schemas.microsoft.com/office/drawing/2014/main" val="2618033527"/>
                    </a:ext>
                  </a:extLst>
                </a:gridCol>
                <a:gridCol w="3665095">
                  <a:extLst>
                    <a:ext uri="{9D8B030D-6E8A-4147-A177-3AD203B41FA5}">
                      <a16:colId xmlns:a16="http://schemas.microsoft.com/office/drawing/2014/main" val="2889835975"/>
                    </a:ext>
                  </a:extLst>
                </a:gridCol>
                <a:gridCol w="888440">
                  <a:extLst>
                    <a:ext uri="{9D8B030D-6E8A-4147-A177-3AD203B41FA5}">
                      <a16:colId xmlns:a16="http://schemas.microsoft.com/office/drawing/2014/main" val="2990324270"/>
                    </a:ext>
                  </a:extLst>
                </a:gridCol>
                <a:gridCol w="810049">
                  <a:extLst>
                    <a:ext uri="{9D8B030D-6E8A-4147-A177-3AD203B41FA5}">
                      <a16:colId xmlns:a16="http://schemas.microsoft.com/office/drawing/2014/main" val="786439505"/>
                    </a:ext>
                  </a:extLst>
                </a:gridCol>
                <a:gridCol w="1114905">
                  <a:extLst>
                    <a:ext uri="{9D8B030D-6E8A-4147-A177-3AD203B41FA5}">
                      <a16:colId xmlns:a16="http://schemas.microsoft.com/office/drawing/2014/main" val="2597737342"/>
                    </a:ext>
                  </a:extLst>
                </a:gridCol>
              </a:tblGrid>
              <a:tr h="2547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Редни број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Ознака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Опис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r-Cyrl-R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 Износ у динарима </a:t>
                      </a:r>
                      <a:endParaRPr lang="sr-Cyrl-R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365419"/>
                  </a:ext>
                </a:extLst>
              </a:tr>
              <a:tr h="407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2024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2026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5385129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7505365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КАПИТАЛНИ ПРОЈЕКТИ</a:t>
                      </a:r>
                      <a:endParaRPr lang="sr-Cyrl-R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154,745,000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21,890,000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8687043"/>
                  </a:ext>
                </a:extLst>
              </a:tr>
              <a:tr h="64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  <a:latin typeface="+mj-lt"/>
                          <a:cs typeface="Arial" panose="020B0604020202020204" pitchFamily="34" charset="0"/>
                        </a:rPr>
                        <a:t>0701PP5001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НАДЗОР НАД ИЗВОЂЕЊЕМ РАДОВА НА ИЗГРАДЊИ БИЦИКЛИСТИЧКЕ СТАЗЕ НА ДЕОНИЦИ КОВИН (ОД ДУНАВЦА ДО ДУБОВЦА)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8,000,000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7760882"/>
                  </a:ext>
                </a:extLst>
              </a:tr>
              <a:tr h="64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1102PP5002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ПОСТРОЈЕЊА ЗА ПРЕЧИШЋАВАЊЕ(ФИЛТРАЦИЈУ) ПИЈАЋЕ ВОДЕ У МРАМОРКУ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22,150,000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21,890,000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3759204"/>
                  </a:ext>
                </a:extLst>
              </a:tr>
              <a:tr h="60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1201PP5003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КРОВА  И ФАСАДЕ ДОМА КУЛТУРЕ У КОВИНУ</a:t>
                      </a:r>
                    </a:p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1,100,000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619332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1301PP5001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ИЗГРАДЊА И ОПРЕМАЊЕ БАЗЕНА</a:t>
                      </a:r>
                      <a:endParaRPr lang="sr-Cyrl-R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113,555,000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7647300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2003PP5001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ЗГРАДЕ ОШ "ПРЕДРАГ КОЖИЋ"ДУБОВАЦ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3,340,000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596164"/>
                  </a:ext>
                </a:extLst>
              </a:tr>
              <a:tr h="254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2003PP5002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САНАЦИЈА ЗГРАДЕ ОШ "БОРА РАДИЋ" БАВАНИШТЕ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  <a:latin typeface="+mj-lt"/>
                          <a:cs typeface="Arial" panose="020B0604020202020204" pitchFamily="34" charset="0"/>
                        </a:rPr>
                        <a:t>6,600,000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743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079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Сврха ове презентације је да на што једноставнији и разумљивији начин објасни на који начин локална самоуправа планира у наредној години да користи јавне ресурсе како би се извршиле обавезе и задовољиле потребе грађана. </a:t>
            </a:r>
          </a:p>
          <a:p>
            <a:pPr algn="just"/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Намера нам је да Вам дамо сажет и јасан приказ Нацрта одлуке о буџету општине Ковин за 202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Настојимо да кроз овај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транспарентан приступ унапредимо Ваше разумевање и интересовање за локалне финансије, а у перспективи очекујемо и унапређење заједничке сарадње у постављању циљева, дефинисању приоритета и планирању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наше општине. </a:t>
            </a:r>
            <a:endParaRPr lang="sr-Cyrl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58006"/>
            <a:ext cx="6840761" cy="1320800"/>
          </a:xfrm>
        </p:spPr>
        <p:txBody>
          <a:bodyPr>
            <a:normAutofit/>
          </a:bodyPr>
          <a:lstStyle/>
          <a:p>
            <a:pPr algn="ctr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грађана</a:t>
            </a:r>
            <a:b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буџетском процесу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BA4C4-5591-43AC-9E39-1CBE7329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569" y="3070675"/>
            <a:ext cx="6485728" cy="3118377"/>
          </a:xfrm>
        </p:spPr>
        <p:txBody>
          <a:bodyPr>
            <a:normAutofit/>
          </a:bodyPr>
          <a:lstStyle/>
          <a:p>
            <a:pPr fontAlgn="base"/>
            <a:endParaRPr lang="sr-Cyrl-RS" sz="4800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888C38-46F9-4C47-B165-40BE07867DF1}"/>
              </a:ext>
            </a:extLst>
          </p:cNvPr>
          <p:cNvSpPr/>
          <p:nvPr/>
        </p:nvSpPr>
        <p:spPr>
          <a:xfrm>
            <a:off x="971600" y="1484784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Cyrl-R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Cyrl-R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Нацрту Одлуке о буџету за 2024. годину у периоду од 01. до 15. новембра 2023. године спроведена је јавна расправа.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која су саставни део Јавне расправе – Програм, упитник за јавност, образац за предлоге и јавне позиве, као и текст Нацрта Одлуке о буџету општине Ковин за 2024. годину,  могла су се преузети на сајту општине Ковин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www.kovin.rs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Предлози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мишљења, сугестије, могли су се доставити путем 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поште</a:t>
            </a:r>
          </a:p>
          <a:p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trezor@kovin.org.rs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Јавне расправе на Нацрт Одлуке о буџету општине Ковин за 2024. годину, дана 14.11.2023. године,  одржан је отворени састанак/скуп  надлежних органа Општине са заинтересованим грађанима и грађанкама, привредницима, представницима удружења и средстава јавног информисања.  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sr-Cyrl-RS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sr-Cyrl-RS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sr-Cyrl-RS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84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9689" y="609599"/>
            <a:ext cx="7772400" cy="1091209"/>
          </a:xfrm>
        </p:spPr>
        <p:txBody>
          <a:bodyPr>
            <a:normAutofit/>
          </a:bodyPr>
          <a:lstStyle/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грађана</a:t>
            </a:r>
            <a:b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буџетском процесу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0357AE-8888-B9E0-83BA-8D04C1DC0C0B}"/>
              </a:ext>
            </a:extLst>
          </p:cNvPr>
          <p:cNvSpPr txBox="1"/>
          <p:nvPr/>
        </p:nvSpPr>
        <p:spPr>
          <a:xfrm>
            <a:off x="399689" y="1772816"/>
            <a:ext cx="813690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периоду од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новембра до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децембра 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године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Општина Ковин  је спровела анкету</a:t>
            </a:r>
            <a:r>
              <a:rPr lang="sr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томе које пројекте би ваљало финансирати из буџета </a:t>
            </a:r>
            <a:r>
              <a:rPr lang="sr-Latn-RS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пштине. </a:t>
            </a:r>
            <a:endParaRPr lang="en-US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Грађани су анкети могли пристпити и преко сајта или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фејсбук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странице Општине.</a:t>
            </a:r>
            <a:endParaRPr lang="sr-R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Укупно попуњених електронских анкета било је 134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(путем сајта општине Ковин на веб адреси </a:t>
            </a:r>
            <a:r>
              <a:rPr lang="en-U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u="sng" dirty="0" err="1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kovin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sr-Latn-R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org.</a:t>
            </a:r>
            <a:r>
              <a:rPr lang="en-US" u="sng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rs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преко линка на фејсбук страници</a:t>
            </a:r>
            <a:r>
              <a:rPr lang="sr-Cyrl-RS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u="sng" dirty="0" err="1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ru-RU" u="sng" dirty="0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u="sng" dirty="0" err="1">
                <a:solidFill>
                  <a:srgbClr val="56BC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oukovin</a:t>
            </a:r>
            <a:r>
              <a:rPr lang="ru-RU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endParaRPr lang="sr-Cyrl-RS" sz="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Учесницима анкете омогућено је да на предвиђеном делу анкете напишу своје идеје и образложе зашто су оне важне за општину Ковин. </a:t>
            </a:r>
            <a:endParaRPr lang="sr-Latn-R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endParaRPr lang="sr-Cyrl-R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Учесници анкете обавештени су да је општина Ковин донела План развоја за период 2022-2028, План капиталних инвестиција за 2024. годину и ушла у процедуру израде Средњорочног плана.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24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54A063D-D6CF-48DE-CB34-53ADFB5DD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82290"/>
          </a:xfrm>
        </p:spPr>
        <p:txBody>
          <a:bodyPr/>
          <a:lstStyle/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грађана</a:t>
            </a:r>
            <a:b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буџетском процесу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75E21F-A690-708B-0E2F-2F29E5C72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6B8B70-8047-DAEC-D032-C29C40BDDC83}"/>
              </a:ext>
            </a:extLst>
          </p:cNvPr>
          <p:cNvSpPr txBox="1"/>
          <p:nvPr/>
        </p:nvSpPr>
        <p:spPr>
          <a:xfrm>
            <a:off x="323528" y="1772816"/>
            <a:ext cx="8352928" cy="4728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sr-Cyrl-RS" sz="1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Листа предлога из Анкете, за пројекте који не излазе из оквира надлежности Општине: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Изградња објекта за спорт и културу у Мраморку;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Изградња бициклистичке стазе Ковин - Баваниште и Ковин - Скореновац;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Изградња бициклистичке стазе у Баваништу;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Санација путева на територији општине Ковин;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Санација пута Мраморак – Делиблато;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Сређивање паркова;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Више паркинг места код пијаце у Ковину;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паркинга (код Поште, фотографске радње „Фото Тома“, код Центра за социјални рад и ПУ „Наша Радост“ у Ковину)</a:t>
            </a:r>
            <a:endParaRPr lang="en-US" sz="1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Улагање у школе по селима и Ковину;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Улагање у здравствене установе по селима и Ковину;</a:t>
            </a:r>
            <a:endParaRPr lang="en-US" sz="18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Постављање посебних контејнера за прикупљање секундарних сировина (одвајање пластике, папира/картона и стакла) и рециклажа;</a:t>
            </a:r>
            <a:endParaRPr lang="en-US" sz="18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50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F6E1-74F2-C96B-C66D-60BAFF60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461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1EBE12-509C-B349-940F-36878A9D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B755F-EF29-C3D9-2391-F29B785BC68B}"/>
              </a:ext>
            </a:extLst>
          </p:cNvPr>
          <p:cNvSpPr txBox="1"/>
          <p:nvPr/>
        </p:nvSpPr>
        <p:spPr>
          <a:xfrm>
            <a:off x="323528" y="764705"/>
            <a:ext cx="8208912" cy="5516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Асфалтирање улица (Војвођанска, Поштанска, Браће Југовића, Милеве Марић, Стевана Мокрањца, Коче Анђелковића и Ватрогасне у Ковину);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тротоара у Поштанској улици и део улице Светозара Марковића до пијаце и старе аутобуске станице у Ковину; 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тротоара у улици Иве Лоле Рибара (од улице Светог Саве до улице Бранислава Нушића);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Уређење тротоара у Војвођанској улици у Ковину;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Озелењавање Ковина, замена дрвећа које је оболело новим, као и формирање новог дрвореда у свим деловима града;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Куповина мини буса, који би служио за превоз спортиста, чланова удружења;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Чишћење обале и шеталишта на Дунавцу;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Инвестирање у спортске клубове и помоћ истима;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Рециклажни центар у коме ће се након сепарације радити примарни третман отпада, сређивање, просејавање и паковање уз класирање отпада, који ће се даље продавати регистроваим оператерима;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Поправка рупа на путевима на територији општине Ковин;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Сређивање плоче код Центра за културу у Ковину;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sr-Cyrl-RS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 хуб са простором за обуку и развој младих.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56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20688"/>
            <a:ext cx="784887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Захваљујемо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на издвојеном времену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Надамо се да ВАМ је ова презентација 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олакшала  разумевање  садржине буџета</a:t>
            </a:r>
            <a:r>
              <a:rPr lang="sr-Cyrl-RS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Cyrl-R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sr-Cyrl-R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    </a:t>
            </a:r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4100" name="Picture 4" descr="dinari Archives - podunavlje.info">
            <a:extLst>
              <a:ext uri="{FF2B5EF4-FFF2-40B4-BE49-F238E27FC236}">
                <a16:creationId xmlns:a16="http://schemas.microsoft.com/office/drawing/2014/main" id="{DA71F2AF-DF84-E4D7-EA52-740124E54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745285"/>
            <a:ext cx="3678902" cy="210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1596177"/>
          </a:xfrm>
        </p:spPr>
        <p:txBody>
          <a:bodyPr>
            <a:normAutofit/>
          </a:bodyPr>
          <a:lstStyle/>
          <a:p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БУЏЕТА ОПШТИНЕ ФИНАНСИРАЈУ СЕ:</a:t>
            </a:r>
            <a:endParaRPr 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Правобранилаштво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sr-Latn-R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2" y="1520825"/>
            <a:ext cx="4388294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Индиректни корисници буџетских средстава:</a:t>
            </a:r>
            <a:endParaRPr lang="sr-Latn-RS" altLang="en-US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Библ</a:t>
            </a:r>
            <a:r>
              <a:rPr lang="sr-Cyrl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отека </a:t>
            </a:r>
            <a:r>
              <a:rPr lang="sr-Latn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 Караџић” Ковин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Центар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културу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Ковин</a:t>
            </a:r>
            <a:endParaRPr lang="ru-RU" alt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спорт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Предшколска установа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Установа социјалне заштите </a:t>
            </a:r>
            <a:r>
              <a:rPr lang="sr-Latn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Ласта</a:t>
            </a:r>
            <a:r>
              <a:rPr lang="sr-Latn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Ковин</a:t>
            </a:r>
            <a:endParaRPr lang="sr-Latn-RS" alt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Туристички </a:t>
            </a:r>
            <a:r>
              <a:rPr lang="ru-RU" altLang="en-US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организација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Ковина</a:t>
            </a:r>
            <a:endParaRPr lang="ru-RU" altLang="en-US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	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836194"/>
            <a:ext cx="5328592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Непрофитне организације (удружења грађана, </a:t>
            </a: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>
              <a:spcBef>
                <a:spcPct val="20000"/>
              </a:spcBef>
            </a:pPr>
            <a:r>
              <a:rPr lang="en-US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Latn-RS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3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408425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БУЏЕТ </a:t>
            </a:r>
            <a:r>
              <a:rPr lang="sr-Cyrl-RS" sz="17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</a:t>
            </a:r>
            <a:r>
              <a:rPr lang="sr-Latn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Приликом дефинисања овог, за општину Ковин најважнијег документа, руководи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188640"/>
            <a:ext cx="7773338" cy="1596177"/>
          </a:xfrm>
        </p:spPr>
        <p:txBody>
          <a:bodyPr>
            <a:normAutofit/>
          </a:bodyPr>
          <a:lstStyle/>
          <a:p>
            <a:r>
              <a:rPr lang="sr-Cyrl-RS" b="1" dirty="0"/>
              <a:t> </a:t>
            </a:r>
            <a:r>
              <a:rPr lang="sr-Cyrl-RS" b="1" dirty="0">
                <a:solidFill>
                  <a:schemeClr val="accent1">
                    <a:lumMod val="75000"/>
                  </a:schemeClr>
                </a:solidFill>
              </a:rPr>
              <a:t>у буџетском процесу учествују: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22266982"/>
              </p:ext>
            </p:extLst>
          </p:nvPr>
        </p:nvGraphicFramePr>
        <p:xfrm>
          <a:off x="827584" y="185499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826759" y="2986894"/>
            <a:ext cx="1800200" cy="18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1"/>
                </a:solidFill>
              </a:rPr>
              <a:t>Удружења грађана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076056" y="4351623"/>
            <a:ext cx="1164936" cy="9642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solidFill>
                  <a:schemeClr val="tx1"/>
                </a:solidFill>
              </a:rPr>
              <a:t>Јавна предузећа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</a:rPr>
              <a:t>На основу чега се доноси буџет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62287519"/>
              </p:ext>
            </p:extLst>
          </p:nvPr>
        </p:nvGraphicFramePr>
        <p:xfrm>
          <a:off x="539552" y="1340210"/>
          <a:ext cx="7848872" cy="518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Latn-RS" sz="2800" b="1" dirty="0"/>
              <a:t>  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20" y="677947"/>
            <a:ext cx="845828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Укупни планирани </a:t>
            </a:r>
            <a:r>
              <a:rPr lang="sr-Cyrl-RS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 и примања 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општине Ковин за 202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sr-Cyrl-RS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RS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GB" sz="16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Нацртом одлуке о буџету општине Ковин за 202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 планирана су средства из буџета општине у износу од</a:t>
            </a:r>
            <a:r>
              <a:rPr lang="en-GB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1.457.324.000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</a:t>
            </a:r>
            <a: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пренета средства из ранијих година у износу од 1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35.399.466</a:t>
            </a:r>
            <a: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динара и средства из осталих извора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70.980.141</a:t>
            </a:r>
            <a:r>
              <a:rPr lang="sr-Cyrl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22985386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/>
              <a:t> </a:t>
            </a:r>
            <a:r>
              <a:rPr lang="en-US" sz="6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1.663.703.607</a:t>
            </a:r>
            <a:r>
              <a:rPr lang="sr-Latn-CS" sz="6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6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Dinari - Alo.rs">
            <a:extLst>
              <a:ext uri="{FF2B5EF4-FFF2-40B4-BE49-F238E27FC236}">
                <a16:creationId xmlns:a16="http://schemas.microsoft.com/office/drawing/2014/main" id="{D718EF32-04F3-8702-0A84-133F0206E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18" y="1840745"/>
            <a:ext cx="1968651" cy="111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quals Sign in Blue | Myles Kleinfeld | Flickr">
            <a:extLst>
              <a:ext uri="{FF2B5EF4-FFF2-40B4-BE49-F238E27FC236}">
                <a16:creationId xmlns:a16="http://schemas.microsoft.com/office/drawing/2014/main" id="{7920FB8D-97CE-E529-2C8F-5596EB124B4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094" y="2023164"/>
            <a:ext cx="104775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Flowchart: Alternate Process 16">
            <a:extLst>
              <a:ext uri="{FF2B5EF4-FFF2-40B4-BE49-F238E27FC236}">
                <a16:creationId xmlns:a16="http://schemas.microsoft.com/office/drawing/2014/main" id="{A8A48A77-7B69-982B-A4CF-2AC04EF7BBB9}"/>
              </a:ext>
            </a:extLst>
          </p:cNvPr>
          <p:cNvSpPr/>
          <p:nvPr/>
        </p:nvSpPr>
        <p:spPr>
          <a:xfrm>
            <a:off x="252879" y="4653136"/>
            <a:ext cx="1397827" cy="9006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1.457.324.000</a:t>
            </a:r>
          </a:p>
        </p:txBody>
      </p: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A46AFEB1-0277-4E87-77BE-78B85FF03ADA}"/>
              </a:ext>
            </a:extLst>
          </p:cNvPr>
          <p:cNvSpPr/>
          <p:nvPr/>
        </p:nvSpPr>
        <p:spPr>
          <a:xfrm>
            <a:off x="2461105" y="4683386"/>
            <a:ext cx="1359113" cy="9006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135.399.466</a:t>
            </a:r>
          </a:p>
        </p:txBody>
      </p:sp>
      <p:sp>
        <p:nvSpPr>
          <p:cNvPr id="19" name="Plus Sign 18">
            <a:extLst>
              <a:ext uri="{FF2B5EF4-FFF2-40B4-BE49-F238E27FC236}">
                <a16:creationId xmlns:a16="http://schemas.microsoft.com/office/drawing/2014/main" id="{6600808F-AE88-0BF2-3ECA-FDB3E5B07F59}"/>
              </a:ext>
            </a:extLst>
          </p:cNvPr>
          <p:cNvSpPr/>
          <p:nvPr/>
        </p:nvSpPr>
        <p:spPr>
          <a:xfrm>
            <a:off x="1576128" y="464627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lus Sign 19">
            <a:extLst>
              <a:ext uri="{FF2B5EF4-FFF2-40B4-BE49-F238E27FC236}">
                <a16:creationId xmlns:a16="http://schemas.microsoft.com/office/drawing/2014/main" id="{EB058296-205E-3114-B022-14EA2335BD95}"/>
              </a:ext>
            </a:extLst>
          </p:cNvPr>
          <p:cNvSpPr/>
          <p:nvPr/>
        </p:nvSpPr>
        <p:spPr>
          <a:xfrm>
            <a:off x="3754929" y="4620055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BCFD4084-C83C-30D9-C2E2-FCEA365D51FF}"/>
              </a:ext>
            </a:extLst>
          </p:cNvPr>
          <p:cNvSpPr/>
          <p:nvPr/>
        </p:nvSpPr>
        <p:spPr>
          <a:xfrm>
            <a:off x="4630616" y="4683386"/>
            <a:ext cx="1498672" cy="9006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70.980.141</a:t>
            </a:r>
          </a:p>
        </p:txBody>
      </p:sp>
      <p:sp>
        <p:nvSpPr>
          <p:cNvPr id="22" name="Equals 21">
            <a:extLst>
              <a:ext uri="{FF2B5EF4-FFF2-40B4-BE49-F238E27FC236}">
                <a16:creationId xmlns:a16="http://schemas.microsoft.com/office/drawing/2014/main" id="{E2F0F7ED-7CB6-0457-9686-D0B82532496F}"/>
              </a:ext>
            </a:extLst>
          </p:cNvPr>
          <p:cNvSpPr/>
          <p:nvPr/>
        </p:nvSpPr>
        <p:spPr>
          <a:xfrm>
            <a:off x="6129288" y="460975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116B825-EB95-F381-FEB7-1D56C3677DB4}"/>
              </a:ext>
            </a:extLst>
          </p:cNvPr>
          <p:cNvSpPr/>
          <p:nvPr/>
        </p:nvSpPr>
        <p:spPr>
          <a:xfrm>
            <a:off x="7043689" y="4510855"/>
            <a:ext cx="1762416" cy="1112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1.663.703.607</a:t>
            </a:r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07288" cy="619919"/>
          </a:xfrm>
        </p:spPr>
        <p:txBody>
          <a:bodyPr>
            <a:normAutofit/>
          </a:bodyPr>
          <a:lstStyle/>
          <a:p>
            <a:r>
              <a:rPr lang="sr-Cyrl-R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 су приходи и примања буџета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999766"/>
              </p:ext>
            </p:extLst>
          </p:nvPr>
        </p:nvGraphicFramePr>
        <p:xfrm>
          <a:off x="337668" y="986631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планираних прихода и примања за 202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годину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38127842"/>
              </p:ext>
            </p:extLst>
          </p:nvPr>
        </p:nvGraphicFramePr>
        <p:xfrm>
          <a:off x="971600" y="1196752"/>
          <a:ext cx="741682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Props1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CF0692-5A2C-4794-9CAF-6478EEE9EEC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934e4f6f-c740-4e49-838d-10594e3f873c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2674</Words>
  <Application>Microsoft Office PowerPoint</Application>
  <PresentationFormat>On-screen Show (4:3)</PresentationFormat>
  <Paragraphs>538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Tw Cen MT</vt:lpstr>
      <vt:lpstr>Wingdings</vt:lpstr>
      <vt:lpstr>Custom Design</vt:lpstr>
      <vt:lpstr>Droplet</vt:lpstr>
      <vt:lpstr>ОПШТИНА КОВИН</vt:lpstr>
      <vt:lpstr>PowerPoint Presentation</vt:lpstr>
      <vt:lpstr>ИЗ БУЏЕТА ОПШТИНЕ ФИНАНСИРАЈУ СЕ:</vt:lpstr>
      <vt:lpstr> </vt:lpstr>
      <vt:lpstr> у буџетском процесу учествују:</vt:lpstr>
      <vt:lpstr>На основу чега се доноси буџет?</vt:lpstr>
      <vt:lpstr>  </vt:lpstr>
      <vt:lpstr>Шта су приходи и примања буџета ?</vt:lpstr>
      <vt:lpstr>Структура планираних прихода и примања за 2024. годину</vt:lpstr>
      <vt:lpstr>Графички приказ планираних прихода и примања за 2024. годину</vt:lpstr>
      <vt:lpstr>промене Које се очекују у буџету ЗА 2024. ГОДИНУ у односу на текућу 2023. годину:</vt:lpstr>
      <vt:lpstr> НАМЕНА јавнИХ средстАва  :</vt:lpstr>
      <vt:lpstr>PowerPoint Presentation</vt:lpstr>
      <vt:lpstr>Структура пЛАНИРАНИХ расхода и издатака буџета за 2024. годину</vt:lpstr>
      <vt:lpstr>промене у буџету  ЗА 2024. ГОДИНУ у односу на текућу 2023. годину:</vt:lpstr>
      <vt:lpstr>Планирани расходи буџета по програмима</vt:lpstr>
      <vt:lpstr>Графички приказ планираних расхода по програмима</vt:lpstr>
      <vt:lpstr>Преглед планираних расхода буџета  у 2024. години по  буџетским корисницима</vt:lpstr>
      <vt:lpstr>Најважнији планирани  капитални пројекти </vt:lpstr>
      <vt:lpstr>Учешће грађана  у буџетском процесу</vt:lpstr>
      <vt:lpstr>Учешће грађана  у буџетском процесу</vt:lpstr>
      <vt:lpstr>Учешће грађана  у буџетском процесу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jelenacubrilo@gmail.com</dc:creator>
  <cp:lastModifiedBy>biljana</cp:lastModifiedBy>
  <cp:revision>96</cp:revision>
  <cp:lastPrinted>2023-12-13T07:18:02Z</cp:lastPrinted>
  <dcterms:created xsi:type="dcterms:W3CDTF">2020-12-04T11:30:34Z</dcterms:created>
  <dcterms:modified xsi:type="dcterms:W3CDTF">2023-12-14T13:04:36Z</dcterms:modified>
</cp:coreProperties>
</file>