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4"/>
  </p:sldMasterIdLst>
  <p:notesMasterIdLst>
    <p:notesMasterId r:id="rId29"/>
  </p:notesMasterIdLst>
  <p:handoutMasterIdLst>
    <p:handoutMasterId r:id="rId30"/>
  </p:handoutMasterIdLst>
  <p:sldIdLst>
    <p:sldId id="256" r:id="rId5"/>
    <p:sldId id="275" r:id="rId6"/>
    <p:sldId id="262" r:id="rId7"/>
    <p:sldId id="287" r:id="rId8"/>
    <p:sldId id="261" r:id="rId9"/>
    <p:sldId id="263" r:id="rId10"/>
    <p:sldId id="284" r:id="rId11"/>
    <p:sldId id="264" r:id="rId12"/>
    <p:sldId id="277" r:id="rId13"/>
    <p:sldId id="266" r:id="rId14"/>
    <p:sldId id="285" r:id="rId15"/>
    <p:sldId id="268" r:id="rId16"/>
    <p:sldId id="276" r:id="rId17"/>
    <p:sldId id="280" r:id="rId18"/>
    <p:sldId id="271" r:id="rId19"/>
    <p:sldId id="272" r:id="rId20"/>
    <p:sldId id="273" r:id="rId21"/>
    <p:sldId id="274" r:id="rId22"/>
    <p:sldId id="289" r:id="rId23"/>
    <p:sldId id="291" r:id="rId24"/>
    <p:sldId id="292" r:id="rId25"/>
    <p:sldId id="293" r:id="rId26"/>
    <p:sldId id="294" r:id="rId27"/>
    <p:sldId id="290" r:id="rId28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orisnik" initials="K" lastIdx="2" clrIdx="0"/>
  <p:cmAuthor id="1" name="Mirjana Knezevic" initials="MK" lastIdx="12" clrIdx="1">
    <p:extLst>
      <p:ext uri="{19B8F6BF-5375-455C-9EA6-DF929625EA0E}">
        <p15:presenceInfo xmlns:p15="http://schemas.microsoft.com/office/powerpoint/2012/main" userId="S-1-5-21-3213289721-1927786710-1971543238-2777" providerId="AD"/>
      </p:ext>
    </p:extLst>
  </p:cmAuthor>
  <p:cmAuthor id="2" name="Milena Radomirovic" initials="MR" lastIdx="24" clrIdx="2">
    <p:extLst>
      <p:ext uri="{19B8F6BF-5375-455C-9EA6-DF929625EA0E}">
        <p15:presenceInfo xmlns:p15="http://schemas.microsoft.com/office/powerpoint/2012/main" userId="S-1-5-21-3213289721-1927786710-1971543238-2751" providerId="AD"/>
      </p:ext>
    </p:extLst>
  </p:cmAuthor>
  <p:cmAuthor id="3" name="Tatjana Milivojevic" initials="TM" lastIdx="13" clrIdx="3">
    <p:extLst>
      <p:ext uri="{19B8F6BF-5375-455C-9EA6-DF929625EA0E}">
        <p15:presenceInfo xmlns:p15="http://schemas.microsoft.com/office/powerpoint/2012/main" userId="S-1-5-21-3988269000-3947341290-2979681626-13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8B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94" autoAdjust="0"/>
    <p:restoredTop sz="89216" autoAdjust="0"/>
  </p:normalViewPr>
  <p:slideViewPr>
    <p:cSldViewPr>
      <p:cViewPr varScale="1">
        <p:scale>
          <a:sx n="76" d="100"/>
          <a:sy n="76" d="100"/>
        </p:scale>
        <p:origin x="114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sickalica\Downloads\Prilog%202%20-%20Pomocni%20dokumen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sickalica\Downloads\Prilog%202%20-%20Pomocni%20dokumen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sickalica\Downloads\Prilog%202%20-%20Pomocni%20dokumen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r-Cyrl-RS" b="1"/>
              <a:t>Структура планираних прихода и примања</a:t>
            </a:r>
            <a:endParaRPr lang="en-US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1452863076244899"/>
          <c:y val="0.33374488188976376"/>
          <c:w val="0.62846713498254947"/>
          <c:h val="0.5555376872008646"/>
        </c:manualLayout>
      </c:layout>
      <c:pie3DChart>
        <c:varyColors val="1"/>
        <c:ser>
          <c:idx val="0"/>
          <c:order val="0"/>
          <c:explosion val="13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9E38-4B4E-94ED-5D3797E1101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9E38-4B4E-94ED-5D3797E1101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9E38-4B4E-94ED-5D3797E1101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9E38-4B4E-94ED-5D3797E1101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9E38-4B4E-94ED-5D3797E1101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9E38-4B4E-94ED-5D3797E11014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9E38-4B4E-94ED-5D3797E11014}"/>
              </c:ext>
            </c:extLst>
          </c:dPt>
          <c:dLbls>
            <c:dLbl>
              <c:idx val="0"/>
              <c:layout>
                <c:manualLayout>
                  <c:x val="4.2935426600180368E-3"/>
                  <c:y val="-2.746135556584838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E38-4B4E-94ED-5D3797E11014}"/>
                </c:ext>
              </c:extLst>
            </c:dLbl>
            <c:dLbl>
              <c:idx val="2"/>
              <c:layout>
                <c:manualLayout>
                  <c:x val="4.2949015040300242E-2"/>
                  <c:y val="-1.460651536205033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9E38-4B4E-94ED-5D3797E11014}"/>
                </c:ext>
              </c:extLst>
            </c:dLbl>
            <c:dLbl>
              <c:idx val="4"/>
              <c:layout>
                <c:manualLayout>
                  <c:x val="-0.1865477678156178"/>
                  <c:y val="1.303270032422417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E38-4B4E-94ED-5D3797E11014}"/>
                </c:ext>
              </c:extLst>
            </c:dLbl>
            <c:dLbl>
              <c:idx val="5"/>
              <c:layout>
                <c:manualLayout>
                  <c:x val="7.2354124137260625E-2"/>
                  <c:y val="-0.12668707190049941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9E38-4B4E-94ED-5D3797E11014}"/>
                </c:ext>
              </c:extLst>
            </c:dLbl>
            <c:dLbl>
              <c:idx val="6"/>
              <c:layout>
                <c:manualLayout>
                  <c:x val="0.25971347331583539"/>
                  <c:y val="-4.359028122854738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9E38-4B4E-94ED-5D3797E11014}"/>
                </c:ext>
              </c:extLst>
            </c:dLbl>
            <c:spPr>
              <a:solidFill>
                <a:sysClr val="window" lastClr="FFFFFF"/>
              </a:solidFill>
              <a:ln w="12700">
                <a:solidFill>
                  <a:sysClr val="windowText" lastClr="000000">
                    <a:lumMod val="50000"/>
                    <a:lumOff val="50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</c:ext>
            </c:extLst>
          </c:dLbls>
          <c:cat>
            <c:strRef>
              <c:f>'Prihodi i primanja'!$C$6:$C$12</c:f>
              <c:strCache>
                <c:ptCount val="7"/>
                <c:pt idx="0">
                  <c:v>Порески приходи</c:v>
                </c:pt>
                <c:pt idx="1">
                  <c:v>трансфери</c:v>
                </c:pt>
                <c:pt idx="2">
                  <c:v>други приходи</c:v>
                </c:pt>
                <c:pt idx="3">
                  <c:v>примања од продаје нефинансијске имовине</c:v>
                </c:pt>
                <c:pt idx="4">
                  <c:v>примања од продаје финансијске имовине</c:v>
                </c:pt>
                <c:pt idx="5">
                  <c:v>меморандумске ставке </c:v>
                </c:pt>
                <c:pt idx="6">
                  <c:v>пренета средства ихз претходне године</c:v>
                </c:pt>
              </c:strCache>
            </c:strRef>
          </c:cat>
          <c:val>
            <c:numRef>
              <c:f>'Prihodi i primanja'!$D$6:$D$12</c:f>
              <c:numCache>
                <c:formatCode>#,##0</c:formatCode>
                <c:ptCount val="7"/>
                <c:pt idx="0">
                  <c:v>736837000</c:v>
                </c:pt>
                <c:pt idx="1">
                  <c:v>245154277</c:v>
                </c:pt>
                <c:pt idx="2">
                  <c:v>124370917</c:v>
                </c:pt>
                <c:pt idx="3">
                  <c:v>17500000</c:v>
                </c:pt>
                <c:pt idx="5">
                  <c:v>1515000</c:v>
                </c:pt>
                <c:pt idx="6">
                  <c:v>112218360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9E38-4B4E-94ED-5D3797E110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r-Cyrl-RS" b="1"/>
              <a:t>Структура планираних расхода и издатака</a:t>
            </a:r>
            <a:endParaRPr lang="en-US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3712750081894612"/>
          <c:y val="0.31178409757603831"/>
          <c:w val="0.53601721202415187"/>
          <c:h val="0.47396905974988418"/>
        </c:manualLayout>
      </c:layout>
      <c:pie3DChart>
        <c:varyColors val="1"/>
        <c:ser>
          <c:idx val="0"/>
          <c:order val="0"/>
          <c:explosion val="15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339-F047-A0D2-9175DE16989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339-F047-A0D2-9175DE16989A}"/>
              </c:ext>
            </c:extLst>
          </c:dPt>
          <c:dPt>
            <c:idx val="2"/>
            <c:bubble3D val="0"/>
            <c:explosion val="3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5339-F047-A0D2-9175DE16989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5339-F047-A0D2-9175DE16989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5339-F047-A0D2-9175DE16989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5339-F047-A0D2-9175DE16989A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5339-F047-A0D2-9175DE16989A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5339-F047-A0D2-9175DE16989A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5339-F047-A0D2-9175DE16989A}"/>
              </c:ext>
            </c:extLst>
          </c:dPt>
          <c:dLbls>
            <c:dLbl>
              <c:idx val="0"/>
              <c:layout>
                <c:manualLayout>
                  <c:x val="0.10888546481766821"/>
                  <c:y val="-8.470588235294117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339-F047-A0D2-9175DE16989A}"/>
                </c:ext>
              </c:extLst>
            </c:dLbl>
            <c:dLbl>
              <c:idx val="1"/>
              <c:layout>
                <c:manualLayout>
                  <c:x val="3.6979969183359017E-2"/>
                  <c:y val="0.138039215686274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5339-F047-A0D2-9175DE16989A}"/>
                </c:ext>
              </c:extLst>
            </c:dLbl>
            <c:dLbl>
              <c:idx val="2"/>
              <c:layout>
                <c:manualLayout>
                  <c:x val="-8.4232152028762192E-2"/>
                  <c:y val="2.509803921568627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5339-F047-A0D2-9175DE16989A}"/>
                </c:ext>
              </c:extLst>
            </c:dLbl>
            <c:dLbl>
              <c:idx val="3"/>
              <c:layout>
                <c:manualLayout>
                  <c:x val="-8.6286594761171037E-2"/>
                  <c:y val="3.764705882352940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5339-F047-A0D2-9175DE16989A}"/>
                </c:ext>
              </c:extLst>
            </c:dLbl>
            <c:dLbl>
              <c:idx val="4"/>
              <c:layout>
                <c:manualLayout>
                  <c:x val="-4.3143297380585519E-2"/>
                  <c:y val="-3.764705882352940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5339-F047-A0D2-9175DE16989A}"/>
                </c:ext>
              </c:extLst>
            </c:dLbl>
            <c:dLbl>
              <c:idx val="5"/>
              <c:layout>
                <c:manualLayout>
                  <c:x val="-7.3959938366718034E-2"/>
                  <c:y val="-0.1286274509803921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5339-F047-A0D2-9175DE16989A}"/>
                </c:ext>
              </c:extLst>
            </c:dLbl>
            <c:dLbl>
              <c:idx val="7"/>
              <c:layout>
                <c:manualLayout>
                  <c:x val="-6.1633281972265025E-3"/>
                  <c:y val="-0.1286274509803921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5339-F047-A0D2-9175DE16989A}"/>
                </c:ext>
              </c:extLst>
            </c:dLbl>
            <c:dLbl>
              <c:idx val="8"/>
              <c:layout>
                <c:manualLayout>
                  <c:x val="7.6014381099126865E-2"/>
                  <c:y val="-0.10980392156862746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5339-F047-A0D2-9175DE16989A}"/>
                </c:ext>
              </c:extLst>
            </c:dLbl>
            <c:spPr>
              <a:solidFill>
                <a:sysClr val="window" lastClr="FFFFFF"/>
              </a:solidFill>
              <a:ln w="1270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</c:ext>
            </c:extLst>
          </c:dLbls>
          <c:cat>
            <c:strRef>
              <c:f>'Rashodi i izdaci'!$C$6:$C$14</c:f>
              <c:strCache>
                <c:ptCount val="9"/>
                <c:pt idx="0">
                  <c:v>расходи за запослене</c:v>
                </c:pt>
                <c:pt idx="1">
                  <c:v>коришћење услуга и роба</c:v>
                </c:pt>
                <c:pt idx="2">
                  <c:v>субвенције</c:v>
                </c:pt>
                <c:pt idx="3">
                  <c:v>дотације и трансфери</c:v>
                </c:pt>
                <c:pt idx="4">
                  <c:v>социјална помоћ</c:v>
                </c:pt>
                <c:pt idx="5">
                  <c:v>остали расходи</c:v>
                </c:pt>
                <c:pt idx="6">
                  <c:v>административни трансфери буџета</c:v>
                </c:pt>
                <c:pt idx="7">
                  <c:v>капитални издаци</c:v>
                </c:pt>
                <c:pt idx="8">
                  <c:v>средства резерве </c:v>
                </c:pt>
              </c:strCache>
            </c:strRef>
          </c:cat>
          <c:val>
            <c:numRef>
              <c:f>'Rashodi i izdaci'!$D$6:$D$14</c:f>
              <c:numCache>
                <c:formatCode>_(* #,##0_);_(* \(#,##0\);_(* "-"_);_(@_)</c:formatCode>
                <c:ptCount val="9"/>
                <c:pt idx="0">
                  <c:v>224911337</c:v>
                </c:pt>
                <c:pt idx="1">
                  <c:v>388368340</c:v>
                </c:pt>
                <c:pt idx="2">
                  <c:v>13480000</c:v>
                </c:pt>
                <c:pt idx="3">
                  <c:v>158868700</c:v>
                </c:pt>
                <c:pt idx="4">
                  <c:v>103048894</c:v>
                </c:pt>
                <c:pt idx="5">
                  <c:v>57907262</c:v>
                </c:pt>
                <c:pt idx="6">
                  <c:v>5747681</c:v>
                </c:pt>
                <c:pt idx="7">
                  <c:v>285223340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5339-F047-A0D2-9175DE1698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31607629427792916"/>
          <c:y val="0.3758994708994709"/>
          <c:w val="0.40236148955495005"/>
          <c:h val="0.36484126984126986"/>
        </c:manualLayout>
      </c:layout>
      <c:pie3DChart>
        <c:varyColors val="1"/>
        <c:ser>
          <c:idx val="0"/>
          <c:order val="0"/>
          <c:explosion val="9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8C1-0340-8243-7C6068E6A28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8C1-0340-8243-7C6068E6A28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D8C1-0340-8243-7C6068E6A28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D8C1-0340-8243-7C6068E6A28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D8C1-0340-8243-7C6068E6A28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D8C1-0340-8243-7C6068E6A281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D8C1-0340-8243-7C6068E6A281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D8C1-0340-8243-7C6068E6A281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D8C1-0340-8243-7C6068E6A281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D8C1-0340-8243-7C6068E6A281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5-D8C1-0340-8243-7C6068E6A281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7-D8C1-0340-8243-7C6068E6A281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9-D8C1-0340-8243-7C6068E6A281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B-D8C1-0340-8243-7C6068E6A281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D-D8C1-0340-8243-7C6068E6A281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F-D8C1-0340-8243-7C6068E6A281}"/>
              </c:ext>
            </c:extLst>
          </c:dPt>
          <c:dLbls>
            <c:dLbl>
              <c:idx val="0"/>
              <c:layout>
                <c:manualLayout>
                  <c:x val="-7.2661217075386678E-3"/>
                  <c:y val="-0.1878306878306878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8C1-0340-8243-7C6068E6A281}"/>
                </c:ext>
              </c:extLst>
            </c:dLbl>
            <c:dLbl>
              <c:idx val="1"/>
              <c:layout>
                <c:manualLayout>
                  <c:x val="0.12170753860127158"/>
                  <c:y val="-0.2883597883597883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8C1-0340-8243-7C6068E6A281}"/>
                </c:ext>
              </c:extLst>
            </c:dLbl>
            <c:dLbl>
              <c:idx val="2"/>
              <c:layout>
                <c:manualLayout>
                  <c:x val="0.15258855585831049"/>
                  <c:y val="-0.17195767195767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D8C1-0340-8243-7C6068E6A281}"/>
                </c:ext>
              </c:extLst>
            </c:dLbl>
            <c:dLbl>
              <c:idx val="3"/>
              <c:layout>
                <c:manualLayout>
                  <c:x val="0.15622161671207993"/>
                  <c:y val="-6.878306878306877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D8C1-0340-8243-7C6068E6A281}"/>
                </c:ext>
              </c:extLst>
            </c:dLbl>
            <c:dLbl>
              <c:idx val="4"/>
              <c:layout>
                <c:manualLayout>
                  <c:x val="0.10535876475930972"/>
                  <c:y val="1.058201058201058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D8C1-0340-8243-7C6068E6A281}"/>
                </c:ext>
              </c:extLst>
            </c:dLbl>
            <c:dLbl>
              <c:idx val="5"/>
              <c:layout>
                <c:manualLayout>
                  <c:x val="5.8128973660308808E-2"/>
                  <c:y val="3.174603174603174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D8C1-0340-8243-7C6068E6A281}"/>
                </c:ext>
              </c:extLst>
            </c:dLbl>
            <c:dLbl>
              <c:idx val="6"/>
              <c:layout>
                <c:manualLayout>
                  <c:x val="0.10899182561307902"/>
                  <c:y val="0.140211640211640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D8C1-0340-8243-7C6068E6A281}"/>
                </c:ext>
              </c:extLst>
            </c:dLbl>
            <c:dLbl>
              <c:idx val="7"/>
              <c:layout>
                <c:manualLayout>
                  <c:x val="-5.4495912806539508E-3"/>
                  <c:y val="0.1314262800483271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D8C1-0340-8243-7C6068E6A281}"/>
                </c:ext>
              </c:extLst>
            </c:dLbl>
            <c:dLbl>
              <c:idx val="8"/>
              <c:layout>
                <c:manualLayout>
                  <c:x val="-0.192552225249773"/>
                  <c:y val="0.1269841269841267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D8C1-0340-8243-7C6068E6A281}"/>
                </c:ext>
              </c:extLst>
            </c:dLbl>
            <c:dLbl>
              <c:idx val="9"/>
              <c:layout>
                <c:manualLayout>
                  <c:x val="-0.23069936421435058"/>
                  <c:y val="0.1216931216931215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D8C1-0340-8243-7C6068E6A281}"/>
                </c:ext>
              </c:extLst>
            </c:dLbl>
            <c:dLbl>
              <c:idx val="10"/>
              <c:layout>
                <c:manualLayout>
                  <c:x val="-0.22524977293369663"/>
                  <c:y val="5.5555555555555552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D8C1-0340-8243-7C6068E6A281}"/>
                </c:ext>
              </c:extLst>
            </c:dLbl>
            <c:dLbl>
              <c:idx val="11"/>
              <c:layout>
                <c:manualLayout>
                  <c:x val="-0.17801998183469572"/>
                  <c:y val="7.9365079365079361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7-D8C1-0340-8243-7C6068E6A281}"/>
                </c:ext>
              </c:extLst>
            </c:dLbl>
            <c:dLbl>
              <c:idx val="12"/>
              <c:layout>
                <c:manualLayout>
                  <c:x val="-0.16530426884650318"/>
                  <c:y val="-3.96825396825396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9-D8C1-0340-8243-7C6068E6A281}"/>
                </c:ext>
              </c:extLst>
            </c:dLbl>
            <c:dLbl>
              <c:idx val="13"/>
              <c:layout>
                <c:manualLayout>
                  <c:x val="-0.20708446866485014"/>
                  <c:y val="-1.851851851851856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B-D8C1-0340-8243-7C6068E6A281}"/>
                </c:ext>
              </c:extLst>
            </c:dLbl>
            <c:dLbl>
              <c:idx val="14"/>
              <c:layout>
                <c:manualLayout>
                  <c:x val="-0.24704813805631246"/>
                  <c:y val="-0.1031746031746031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D-D8C1-0340-8243-7C6068E6A281}"/>
                </c:ext>
              </c:extLst>
            </c:dLbl>
            <c:dLbl>
              <c:idx val="15"/>
              <c:layout>
                <c:manualLayout>
                  <c:x val="-0.11444141689373298"/>
                  <c:y val="-0.2169312169312169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F-D8C1-0340-8243-7C6068E6A281}"/>
                </c:ext>
              </c:extLst>
            </c:dLbl>
            <c:spPr>
              <a:solidFill>
                <a:sysClr val="window" lastClr="FFFFFF"/>
              </a:solidFill>
              <a:ln w="1270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Programi!$D$5:$D$20</c:f>
              <c:strCache>
                <c:ptCount val="16"/>
                <c:pt idx="0">
                  <c:v>Програм 1. Становање, урбанизам и просторно планирање</c:v>
                </c:pt>
                <c:pt idx="1">
                  <c:v>Програм 2. Комуналне делатности</c:v>
                </c:pt>
                <c:pt idx="2">
                  <c:v>Програм 3. Локални економски развој</c:v>
                </c:pt>
                <c:pt idx="3">
                  <c:v>Програм 4. Развој туризма</c:v>
                </c:pt>
                <c:pt idx="4">
                  <c:v>Програм 5. Пољопривреда и рурални развој</c:v>
                </c:pt>
                <c:pt idx="5">
                  <c:v>Програм 6. Заштита животне средине</c:v>
                </c:pt>
                <c:pt idx="6">
                  <c:v>Програм 7. Организација саобраћаја и саобраћајна инфраструктура </c:v>
                </c:pt>
                <c:pt idx="7">
                  <c:v>Програм 8. Предшколско васпитање и образовање</c:v>
                </c:pt>
                <c:pt idx="8">
                  <c:v>Програм 9. Основно образовање и васпитање</c:v>
                </c:pt>
                <c:pt idx="9">
                  <c:v>Програм 10. Средње образовање и васпитање</c:v>
                </c:pt>
                <c:pt idx="10">
                  <c:v>Програм 11. Социјална и дечија заштита</c:v>
                </c:pt>
                <c:pt idx="11">
                  <c:v>Програм 12. Здравствена заштита</c:v>
                </c:pt>
                <c:pt idx="12">
                  <c:v>Програм 13. Развој културе и информисања</c:v>
                </c:pt>
                <c:pt idx="13">
                  <c:v>Програм 14. Развој спорта и омладине</c:v>
                </c:pt>
                <c:pt idx="14">
                  <c:v>Програм 15. Опште услуге локалне самоуправе </c:v>
                </c:pt>
                <c:pt idx="15">
                  <c:v>Програм 16. Политички систем локалне самоуправе</c:v>
                </c:pt>
              </c:strCache>
            </c:strRef>
          </c:cat>
          <c:val>
            <c:numRef>
              <c:f>Programi!$E$5:$E$20</c:f>
              <c:numCache>
                <c:formatCode>_(* #,##0_);_(* \(#,##0\);_(* "-"_);_(@_)</c:formatCode>
                <c:ptCount val="16"/>
                <c:pt idx="0">
                  <c:v>36435000</c:v>
                </c:pt>
                <c:pt idx="1">
                  <c:v>137154800</c:v>
                </c:pt>
                <c:pt idx="2">
                  <c:v>36180000</c:v>
                </c:pt>
                <c:pt idx="3">
                  <c:v>17994560</c:v>
                </c:pt>
                <c:pt idx="4">
                  <c:v>59072500</c:v>
                </c:pt>
                <c:pt idx="5">
                  <c:v>31682000</c:v>
                </c:pt>
                <c:pt idx="6">
                  <c:v>54514600</c:v>
                </c:pt>
                <c:pt idx="7">
                  <c:v>87965000</c:v>
                </c:pt>
                <c:pt idx="8">
                  <c:v>118421920</c:v>
                </c:pt>
                <c:pt idx="9">
                  <c:v>29074600</c:v>
                </c:pt>
                <c:pt idx="10">
                  <c:v>120444806</c:v>
                </c:pt>
                <c:pt idx="11">
                  <c:v>13684000</c:v>
                </c:pt>
                <c:pt idx="12">
                  <c:v>92006700</c:v>
                </c:pt>
                <c:pt idx="13">
                  <c:v>148805600</c:v>
                </c:pt>
                <c:pt idx="14">
                  <c:v>209974468</c:v>
                </c:pt>
                <c:pt idx="15">
                  <c:v>44185000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D8C1-0340-8243-7C6068E6A2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15701C-9177-4F63-BC4A-2A3F58667EEF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DD04F37-85A8-4736-987B-C65A16E753DF}">
      <dgm:prSet phldrT="[Text]" custT="1"/>
      <dgm:spPr>
        <a:solidFill>
          <a:srgbClr val="00B050"/>
        </a:solidFill>
      </dgm:spPr>
      <dgm:t>
        <a:bodyPr/>
        <a:lstStyle/>
        <a:p>
          <a:r>
            <a:rPr lang="sr-Cyrl-RS" sz="1600" dirty="0"/>
            <a:t>Општинска управа</a:t>
          </a:r>
        </a:p>
        <a:p>
          <a:r>
            <a:rPr lang="sr-Cyrl-RS" sz="1600" dirty="0"/>
            <a:t>Председница општине</a:t>
          </a:r>
        </a:p>
        <a:p>
          <a:r>
            <a:rPr lang="sr-Cyrl-RS" sz="1600" dirty="0"/>
            <a:t>Општинско  веће </a:t>
          </a:r>
        </a:p>
        <a:p>
          <a:r>
            <a:rPr lang="sr-Cyrl-RS" sz="1600" dirty="0"/>
            <a:t>Скупштина општине</a:t>
          </a:r>
        </a:p>
      </dgm:t>
    </dgm:pt>
    <dgm:pt modelId="{5EF0D46A-B998-45D9-BE84-B88288A3455A}" type="parTrans" cxnId="{8132406A-FEC2-47D3-92A5-198F9BF4DB6B}">
      <dgm:prSet/>
      <dgm:spPr/>
      <dgm:t>
        <a:bodyPr/>
        <a:lstStyle/>
        <a:p>
          <a:endParaRPr lang="en-US"/>
        </a:p>
      </dgm:t>
    </dgm:pt>
    <dgm:pt modelId="{D3D7414D-A0EC-4776-9C1B-2828FCAA13DF}" type="sibTrans" cxnId="{8132406A-FEC2-47D3-92A5-198F9BF4DB6B}">
      <dgm:prSet/>
      <dgm:spPr/>
      <dgm:t>
        <a:bodyPr/>
        <a:lstStyle/>
        <a:p>
          <a:endParaRPr lang="en-US"/>
        </a:p>
      </dgm:t>
    </dgm:pt>
    <dgm:pt modelId="{C8F2A349-D54D-4B85-BD78-BA70A66CB9EA}">
      <dgm:prSet phldrT="[Text]" custT="1"/>
      <dgm:spPr>
        <a:solidFill>
          <a:srgbClr val="FFC000"/>
        </a:solidFill>
      </dgm:spPr>
      <dgm:t>
        <a:bodyPr/>
        <a:lstStyle/>
        <a:p>
          <a:r>
            <a:rPr lang="sr-Cyrl-RS" sz="1100" dirty="0">
              <a:solidFill>
                <a:schemeClr val="accent1">
                  <a:lumMod val="75000"/>
                </a:schemeClr>
              </a:solidFill>
            </a:rPr>
            <a:t>Предшколска установа</a:t>
          </a:r>
        </a:p>
        <a:p>
          <a:r>
            <a:rPr lang="sr-Cyrl-RS" sz="1100" dirty="0">
              <a:solidFill>
                <a:schemeClr val="accent1">
                  <a:lumMod val="75000"/>
                </a:schemeClr>
              </a:solidFill>
            </a:rPr>
            <a:t>Месне заједнице</a:t>
          </a:r>
        </a:p>
        <a:p>
          <a:r>
            <a:rPr lang="sr-Cyrl-RS" sz="1100" dirty="0">
              <a:solidFill>
                <a:schemeClr val="accent1">
                  <a:lumMod val="75000"/>
                </a:schemeClr>
              </a:solidFill>
            </a:rPr>
            <a:t>Установе културе</a:t>
          </a:r>
        </a:p>
        <a:p>
          <a:r>
            <a:rPr lang="sr-Cyrl-RS" sz="1100" dirty="0">
              <a:solidFill>
                <a:schemeClr val="accent1">
                  <a:lumMod val="75000"/>
                </a:schemeClr>
              </a:solidFill>
            </a:rPr>
            <a:t>Спортске установе</a:t>
          </a:r>
        </a:p>
        <a:p>
          <a:r>
            <a:rPr lang="sr-Cyrl-RS" sz="1100" dirty="0">
              <a:solidFill>
                <a:schemeClr val="accent1">
                  <a:lumMod val="75000"/>
                </a:schemeClr>
              </a:solidFill>
            </a:rPr>
            <a:t>Туристичка организација </a:t>
          </a:r>
        </a:p>
      </dgm:t>
    </dgm:pt>
    <dgm:pt modelId="{A965CD0E-CB5C-406E-AFDD-63697CFB0404}" type="parTrans" cxnId="{D9932761-9BDF-4FD0-8911-4ABD16EE8703}">
      <dgm:prSet/>
      <dgm:spPr/>
      <dgm:t>
        <a:bodyPr/>
        <a:lstStyle/>
        <a:p>
          <a:endParaRPr lang="en-US"/>
        </a:p>
      </dgm:t>
    </dgm:pt>
    <dgm:pt modelId="{FDA33D62-3016-4584-BF43-2DBBB14A066A}" type="sibTrans" cxnId="{D9932761-9BDF-4FD0-8911-4ABD16EE8703}">
      <dgm:prSet/>
      <dgm:spPr/>
      <dgm:t>
        <a:bodyPr/>
        <a:lstStyle/>
        <a:p>
          <a:endParaRPr lang="en-US"/>
        </a:p>
      </dgm:t>
    </dgm:pt>
    <dgm:pt modelId="{9621BB6C-CCFC-4987-A70A-BF11FC47FFCC}">
      <dgm:prSet phldrT="[Text]" custT="1"/>
      <dgm:spPr>
        <a:solidFill>
          <a:srgbClr val="00B0F0"/>
        </a:solidFill>
      </dgm:spPr>
      <dgm:t>
        <a:bodyPr/>
        <a:lstStyle/>
        <a:p>
          <a:r>
            <a:rPr lang="sr-Cyrl-RS" sz="1200" dirty="0">
              <a:solidFill>
                <a:schemeClr val="tx1"/>
              </a:solidFill>
            </a:rPr>
            <a:t>Основне школе </a:t>
          </a:r>
        </a:p>
        <a:p>
          <a:r>
            <a:rPr lang="sr-Cyrl-RS" sz="1200" dirty="0">
              <a:solidFill>
                <a:schemeClr val="tx1"/>
              </a:solidFill>
            </a:rPr>
            <a:t>Средње школе</a:t>
          </a:r>
        </a:p>
        <a:p>
          <a:r>
            <a:rPr lang="sr-Cyrl-RS" sz="1200" dirty="0">
              <a:solidFill>
                <a:schemeClr val="tx1"/>
              </a:solidFill>
            </a:rPr>
            <a:t>Дом здравља</a:t>
          </a:r>
          <a:endParaRPr lang="en-US" sz="1200" dirty="0">
            <a:solidFill>
              <a:schemeClr val="tx1"/>
            </a:solidFill>
          </a:endParaRPr>
        </a:p>
      </dgm:t>
    </dgm:pt>
    <dgm:pt modelId="{A38DE29F-85F5-4579-AADA-99391004BA45}" type="parTrans" cxnId="{37DBBC31-0F9C-4EEF-B983-1B1BD8728434}">
      <dgm:prSet/>
      <dgm:spPr/>
      <dgm:t>
        <a:bodyPr/>
        <a:lstStyle/>
        <a:p>
          <a:endParaRPr lang="en-US"/>
        </a:p>
      </dgm:t>
    </dgm:pt>
    <dgm:pt modelId="{26D4FA14-60D5-40E5-B665-764CA26A018F}" type="sibTrans" cxnId="{37DBBC31-0F9C-4EEF-B983-1B1BD8728434}">
      <dgm:prSet/>
      <dgm:spPr/>
      <dgm:t>
        <a:bodyPr/>
        <a:lstStyle/>
        <a:p>
          <a:endParaRPr lang="en-US"/>
        </a:p>
      </dgm:t>
    </dgm:pt>
    <dgm:pt modelId="{EC086DEB-01FD-4650-84A6-3248233D6869}">
      <dgm:prSet phldrT="[Text]"/>
      <dgm:spPr/>
      <dgm:t>
        <a:bodyPr/>
        <a:lstStyle/>
        <a:p>
          <a:endParaRPr lang="en-US"/>
        </a:p>
      </dgm:t>
    </dgm:pt>
    <dgm:pt modelId="{D8E22DAB-5022-49AE-91A6-20DF1C7017B2}" type="parTrans" cxnId="{487FD65B-B6F4-4CE6-AC18-CBA1C7BC6CD8}">
      <dgm:prSet/>
      <dgm:spPr/>
      <dgm:t>
        <a:bodyPr/>
        <a:lstStyle/>
        <a:p>
          <a:endParaRPr lang="en-US"/>
        </a:p>
      </dgm:t>
    </dgm:pt>
    <dgm:pt modelId="{EBD18A8D-98B2-4C8A-B1B4-4169A0689B2C}" type="sibTrans" cxnId="{487FD65B-B6F4-4CE6-AC18-CBA1C7BC6CD8}">
      <dgm:prSet/>
      <dgm:spPr/>
      <dgm:t>
        <a:bodyPr/>
        <a:lstStyle/>
        <a:p>
          <a:endParaRPr lang="en-US"/>
        </a:p>
      </dgm:t>
    </dgm:pt>
    <dgm:pt modelId="{724C2318-F479-4174-A10E-9EC4287AD534}">
      <dgm:prSet phldrT="[Text]"/>
      <dgm:spPr/>
      <dgm:t>
        <a:bodyPr/>
        <a:lstStyle/>
        <a:p>
          <a:endParaRPr lang="en-US"/>
        </a:p>
      </dgm:t>
    </dgm:pt>
    <dgm:pt modelId="{75FF1061-0136-4D4A-8F29-8B8C5BB09E30}" type="parTrans" cxnId="{AF284A92-A842-400F-96D2-9B85FD48F842}">
      <dgm:prSet/>
      <dgm:spPr/>
      <dgm:t>
        <a:bodyPr/>
        <a:lstStyle/>
        <a:p>
          <a:endParaRPr lang="en-US"/>
        </a:p>
      </dgm:t>
    </dgm:pt>
    <dgm:pt modelId="{CF55BBF8-6284-4BA7-9983-520960D17E18}" type="sibTrans" cxnId="{AF284A92-A842-400F-96D2-9B85FD48F842}">
      <dgm:prSet/>
      <dgm:spPr/>
      <dgm:t>
        <a:bodyPr/>
        <a:lstStyle/>
        <a:p>
          <a:endParaRPr lang="en-US"/>
        </a:p>
      </dgm:t>
    </dgm:pt>
    <dgm:pt modelId="{F525C7DD-C069-4FE6-9519-29523B058512}">
      <dgm:prSet phldrT="[Text]"/>
      <dgm:spPr/>
      <dgm:t>
        <a:bodyPr/>
        <a:lstStyle/>
        <a:p>
          <a:endParaRPr lang="en-US"/>
        </a:p>
      </dgm:t>
    </dgm:pt>
    <dgm:pt modelId="{495F855C-786B-4014-ACFA-A29039643E3B}" type="parTrans" cxnId="{AF9C8EEE-81F3-442F-9504-7988DBF2C7F9}">
      <dgm:prSet/>
      <dgm:spPr/>
      <dgm:t>
        <a:bodyPr/>
        <a:lstStyle/>
        <a:p>
          <a:endParaRPr lang="en-US"/>
        </a:p>
      </dgm:t>
    </dgm:pt>
    <dgm:pt modelId="{B1936762-DD2F-4289-8425-BB02188F1FAF}" type="sibTrans" cxnId="{AF9C8EEE-81F3-442F-9504-7988DBF2C7F9}">
      <dgm:prSet/>
      <dgm:spPr/>
      <dgm:t>
        <a:bodyPr/>
        <a:lstStyle/>
        <a:p>
          <a:endParaRPr lang="en-US"/>
        </a:p>
      </dgm:t>
    </dgm:pt>
    <dgm:pt modelId="{F67C4AC6-D320-469D-8949-6AC26CBBA3A8}" type="pres">
      <dgm:prSet presAssocID="{2915701C-9177-4F63-BC4A-2A3F58667EEF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36B03C56-E57D-489D-BAA9-78BCBCF466C2}" type="pres">
      <dgm:prSet presAssocID="{BDD04F37-85A8-4736-987B-C65A16E753DF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n-US"/>
        </a:p>
      </dgm:t>
    </dgm:pt>
    <dgm:pt modelId="{6AE34D3E-FD5D-4402-89AF-BF559D3EC92D}" type="pres">
      <dgm:prSet presAssocID="{BDD04F37-85A8-4736-987B-C65A16E753DF}" presName="Accent1" presStyleLbl="node1" presStyleIdx="0" presStyleCnt="13"/>
      <dgm:spPr>
        <a:solidFill>
          <a:srgbClr val="FFC000"/>
        </a:solidFill>
      </dgm:spPr>
    </dgm:pt>
    <dgm:pt modelId="{8EA36E17-C808-4A8F-B550-8E3BDDE3A6F4}" type="pres">
      <dgm:prSet presAssocID="{BDD04F37-85A8-4736-987B-C65A16E753DF}" presName="Accent2" presStyleLbl="node1" presStyleIdx="1" presStyleCnt="13"/>
      <dgm:spPr>
        <a:solidFill>
          <a:srgbClr val="7030A0"/>
        </a:solidFill>
      </dgm:spPr>
    </dgm:pt>
    <dgm:pt modelId="{004949FA-7FD1-4B77-A362-5945ADA91CA9}" type="pres">
      <dgm:prSet presAssocID="{BDD04F37-85A8-4736-987B-C65A16E753DF}" presName="Accent3" presStyleLbl="node1" presStyleIdx="2" presStyleCnt="13"/>
      <dgm:spPr/>
    </dgm:pt>
    <dgm:pt modelId="{26FE1052-C82D-4BB2-8303-E4D063782600}" type="pres">
      <dgm:prSet presAssocID="{BDD04F37-85A8-4736-987B-C65A16E753DF}" presName="Accent4" presStyleLbl="node1" presStyleIdx="3" presStyleCnt="13"/>
      <dgm:spPr>
        <a:solidFill>
          <a:srgbClr val="FFFF00"/>
        </a:solidFill>
      </dgm:spPr>
    </dgm:pt>
    <dgm:pt modelId="{5B5715D4-85E8-4263-BFCE-8CF5FFF5C6FE}" type="pres">
      <dgm:prSet presAssocID="{BDD04F37-85A8-4736-987B-C65A16E753DF}" presName="Accent5" presStyleLbl="node1" presStyleIdx="4" presStyleCnt="13"/>
      <dgm:spPr>
        <a:solidFill>
          <a:srgbClr val="FFFF00"/>
        </a:solidFill>
      </dgm:spPr>
    </dgm:pt>
    <dgm:pt modelId="{6384018A-26AF-4566-8127-D62355903781}" type="pres">
      <dgm:prSet presAssocID="{BDD04F37-85A8-4736-987B-C65A16E753DF}" presName="Accent6" presStyleLbl="node1" presStyleIdx="5" presStyleCnt="13"/>
      <dgm:spPr/>
    </dgm:pt>
    <dgm:pt modelId="{3D7780BF-6503-41CB-98CA-855FDE3F921D}" type="pres">
      <dgm:prSet presAssocID="{C8F2A349-D54D-4B85-BD78-BA70A66CB9EA}" presName="Child1" presStyleLbl="node1" presStyleIdx="6" presStyleCnt="13" custScaleX="154886" custScaleY="130254" custLinFactNeighborX="-27040" custLinFactNeighborY="735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0A517365-D512-4D77-9CDF-3D337BCBA867}" type="pres">
      <dgm:prSet presAssocID="{C8F2A349-D54D-4B85-BD78-BA70A66CB9EA}" presName="Accent7" presStyleCnt="0"/>
      <dgm:spPr/>
    </dgm:pt>
    <dgm:pt modelId="{D4397D2C-6DDE-4A42-9855-5F94ADD7F1F8}" type="pres">
      <dgm:prSet presAssocID="{C8F2A349-D54D-4B85-BD78-BA70A66CB9EA}" presName="AccentHold1" presStyleLbl="node1" presStyleIdx="7" presStyleCnt="13"/>
      <dgm:spPr/>
    </dgm:pt>
    <dgm:pt modelId="{DF631D91-E916-4387-97B2-68806159FA1A}" type="pres">
      <dgm:prSet presAssocID="{C8F2A349-D54D-4B85-BD78-BA70A66CB9EA}" presName="Accent8" presStyleCnt="0"/>
      <dgm:spPr/>
    </dgm:pt>
    <dgm:pt modelId="{05F66E64-01B7-46B5-8689-BB97E0438E53}" type="pres">
      <dgm:prSet presAssocID="{C8F2A349-D54D-4B85-BD78-BA70A66CB9EA}" presName="AccentHold2" presStyleLbl="node1" presStyleIdx="8" presStyleCnt="13"/>
      <dgm:spPr>
        <a:solidFill>
          <a:srgbClr val="FF0000"/>
        </a:solidFill>
      </dgm:spPr>
    </dgm:pt>
    <dgm:pt modelId="{EE054ECB-2B3F-4C89-9A19-2C63D69076BA}" type="pres">
      <dgm:prSet presAssocID="{9621BB6C-CCFC-4987-A70A-BF11FC47FFCC}" presName="Child2" presStyleLbl="node1" presStyleIdx="9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93210B8B-460C-4687-B7E6-4051DBCA5FBF}" type="pres">
      <dgm:prSet presAssocID="{9621BB6C-CCFC-4987-A70A-BF11FC47FFCC}" presName="Accent9" presStyleCnt="0"/>
      <dgm:spPr/>
    </dgm:pt>
    <dgm:pt modelId="{4ABBCF6F-E7DA-4CE7-A2F5-6DD06BFAA1FA}" type="pres">
      <dgm:prSet presAssocID="{9621BB6C-CCFC-4987-A70A-BF11FC47FFCC}" presName="AccentHold1" presStyleLbl="node1" presStyleIdx="10" presStyleCnt="13"/>
      <dgm:spPr>
        <a:solidFill>
          <a:schemeClr val="accent2">
            <a:lumMod val="40000"/>
            <a:lumOff val="60000"/>
          </a:schemeClr>
        </a:solidFill>
      </dgm:spPr>
    </dgm:pt>
    <dgm:pt modelId="{A1A3314E-DDD0-4BFC-8D48-830B3847C8C1}" type="pres">
      <dgm:prSet presAssocID="{9621BB6C-CCFC-4987-A70A-BF11FC47FFCC}" presName="Accent10" presStyleCnt="0"/>
      <dgm:spPr/>
    </dgm:pt>
    <dgm:pt modelId="{A4780608-C72B-40F2-A560-A83F55BD6ABF}" type="pres">
      <dgm:prSet presAssocID="{9621BB6C-CCFC-4987-A70A-BF11FC47FFCC}" presName="AccentHold2" presStyleLbl="node1" presStyleIdx="11" presStyleCnt="13"/>
      <dgm:spPr/>
    </dgm:pt>
    <dgm:pt modelId="{693C14CE-CE42-41FE-8BD3-4BD5115D8392}" type="pres">
      <dgm:prSet presAssocID="{9621BB6C-CCFC-4987-A70A-BF11FC47FFCC}" presName="Accent11" presStyleCnt="0"/>
      <dgm:spPr/>
    </dgm:pt>
    <dgm:pt modelId="{94C35534-E508-479C-BE42-766976EE223C}" type="pres">
      <dgm:prSet presAssocID="{9621BB6C-CCFC-4987-A70A-BF11FC47FFCC}" presName="AccentHold3" presStyleLbl="node1" presStyleIdx="12" presStyleCnt="13"/>
      <dgm:spPr>
        <a:solidFill>
          <a:srgbClr val="FFFF00"/>
        </a:solidFill>
      </dgm:spPr>
    </dgm:pt>
  </dgm:ptLst>
  <dgm:cxnLst>
    <dgm:cxn modelId="{D9932761-9BDF-4FD0-8911-4ABD16EE8703}" srcId="{BDD04F37-85A8-4736-987B-C65A16E753DF}" destId="{C8F2A349-D54D-4B85-BD78-BA70A66CB9EA}" srcOrd="0" destOrd="0" parTransId="{A965CD0E-CB5C-406E-AFDD-63697CFB0404}" sibTransId="{FDA33D62-3016-4584-BF43-2DBBB14A066A}"/>
    <dgm:cxn modelId="{487FD65B-B6F4-4CE6-AC18-CBA1C7BC6CD8}" srcId="{2915701C-9177-4F63-BC4A-2A3F58667EEF}" destId="{EC086DEB-01FD-4650-84A6-3248233D6869}" srcOrd="1" destOrd="0" parTransId="{D8E22DAB-5022-49AE-91A6-20DF1C7017B2}" sibTransId="{EBD18A8D-98B2-4C8A-B1B4-4169A0689B2C}"/>
    <dgm:cxn modelId="{37DBBC31-0F9C-4EEF-B983-1B1BD8728434}" srcId="{BDD04F37-85A8-4736-987B-C65A16E753DF}" destId="{9621BB6C-CCFC-4987-A70A-BF11FC47FFCC}" srcOrd="1" destOrd="0" parTransId="{A38DE29F-85F5-4579-AADA-99391004BA45}" sibTransId="{26D4FA14-60D5-40E5-B665-764CA26A018F}"/>
    <dgm:cxn modelId="{8132406A-FEC2-47D3-92A5-198F9BF4DB6B}" srcId="{2915701C-9177-4F63-BC4A-2A3F58667EEF}" destId="{BDD04F37-85A8-4736-987B-C65A16E753DF}" srcOrd="0" destOrd="0" parTransId="{5EF0D46A-B998-45D9-BE84-B88288A3455A}" sibTransId="{D3D7414D-A0EC-4776-9C1B-2828FCAA13DF}"/>
    <dgm:cxn modelId="{9489A942-2912-40DE-86AD-B3784B70E382}" type="presOf" srcId="{9621BB6C-CCFC-4987-A70A-BF11FC47FFCC}" destId="{EE054ECB-2B3F-4C89-9A19-2C63D69076BA}" srcOrd="0" destOrd="0" presId="urn:microsoft.com/office/officeart/2009/3/layout/CircleRelationship"/>
    <dgm:cxn modelId="{AF284A92-A842-400F-96D2-9B85FD48F842}" srcId="{2915701C-9177-4F63-BC4A-2A3F58667EEF}" destId="{724C2318-F479-4174-A10E-9EC4287AD534}" srcOrd="2" destOrd="0" parTransId="{75FF1061-0136-4D4A-8F29-8B8C5BB09E30}" sibTransId="{CF55BBF8-6284-4BA7-9983-520960D17E18}"/>
    <dgm:cxn modelId="{D5175900-3038-4996-A662-66E42756424E}" type="presOf" srcId="{2915701C-9177-4F63-BC4A-2A3F58667EEF}" destId="{F67C4AC6-D320-469D-8949-6AC26CBBA3A8}" srcOrd="0" destOrd="0" presId="urn:microsoft.com/office/officeart/2009/3/layout/CircleRelationship"/>
    <dgm:cxn modelId="{CAA32D14-F780-451D-9CCC-1220AF8F1DF9}" type="presOf" srcId="{BDD04F37-85A8-4736-987B-C65A16E753DF}" destId="{36B03C56-E57D-489D-BAA9-78BCBCF466C2}" srcOrd="0" destOrd="0" presId="urn:microsoft.com/office/officeart/2009/3/layout/CircleRelationship"/>
    <dgm:cxn modelId="{2B5F3744-B44A-4006-A14C-FB425643023A}" type="presOf" srcId="{C8F2A349-D54D-4B85-BD78-BA70A66CB9EA}" destId="{3D7780BF-6503-41CB-98CA-855FDE3F921D}" srcOrd="0" destOrd="0" presId="urn:microsoft.com/office/officeart/2009/3/layout/CircleRelationship"/>
    <dgm:cxn modelId="{AF9C8EEE-81F3-442F-9504-7988DBF2C7F9}" srcId="{2915701C-9177-4F63-BC4A-2A3F58667EEF}" destId="{F525C7DD-C069-4FE6-9519-29523B058512}" srcOrd="3" destOrd="0" parTransId="{495F855C-786B-4014-ACFA-A29039643E3B}" sibTransId="{B1936762-DD2F-4289-8425-BB02188F1FAF}"/>
    <dgm:cxn modelId="{F187BFC1-801A-45EA-9A06-02A210474584}" type="presParOf" srcId="{F67C4AC6-D320-469D-8949-6AC26CBBA3A8}" destId="{36B03C56-E57D-489D-BAA9-78BCBCF466C2}" srcOrd="0" destOrd="0" presId="urn:microsoft.com/office/officeart/2009/3/layout/CircleRelationship"/>
    <dgm:cxn modelId="{7BDE173C-A4BF-4268-BD2F-B179B4B47685}" type="presParOf" srcId="{F67C4AC6-D320-469D-8949-6AC26CBBA3A8}" destId="{6AE34D3E-FD5D-4402-89AF-BF559D3EC92D}" srcOrd="1" destOrd="0" presId="urn:microsoft.com/office/officeart/2009/3/layout/CircleRelationship"/>
    <dgm:cxn modelId="{0FAA7E33-3E61-4943-B769-45B35FF93A33}" type="presParOf" srcId="{F67C4AC6-D320-469D-8949-6AC26CBBA3A8}" destId="{8EA36E17-C808-4A8F-B550-8E3BDDE3A6F4}" srcOrd="2" destOrd="0" presId="urn:microsoft.com/office/officeart/2009/3/layout/CircleRelationship"/>
    <dgm:cxn modelId="{702B55D0-30E0-41DD-8AA2-A9627F7F6174}" type="presParOf" srcId="{F67C4AC6-D320-469D-8949-6AC26CBBA3A8}" destId="{004949FA-7FD1-4B77-A362-5945ADA91CA9}" srcOrd="3" destOrd="0" presId="urn:microsoft.com/office/officeart/2009/3/layout/CircleRelationship"/>
    <dgm:cxn modelId="{F508C29A-A0C9-40C8-9597-84B70A20ACAE}" type="presParOf" srcId="{F67C4AC6-D320-469D-8949-6AC26CBBA3A8}" destId="{26FE1052-C82D-4BB2-8303-E4D063782600}" srcOrd="4" destOrd="0" presId="urn:microsoft.com/office/officeart/2009/3/layout/CircleRelationship"/>
    <dgm:cxn modelId="{7C08AB6D-72AF-4055-A37B-0E1FA982D5F4}" type="presParOf" srcId="{F67C4AC6-D320-469D-8949-6AC26CBBA3A8}" destId="{5B5715D4-85E8-4263-BFCE-8CF5FFF5C6FE}" srcOrd="5" destOrd="0" presId="urn:microsoft.com/office/officeart/2009/3/layout/CircleRelationship"/>
    <dgm:cxn modelId="{3152A75F-1441-4FF5-8D5D-4FC5F1F3C11B}" type="presParOf" srcId="{F67C4AC6-D320-469D-8949-6AC26CBBA3A8}" destId="{6384018A-26AF-4566-8127-D62355903781}" srcOrd="6" destOrd="0" presId="urn:microsoft.com/office/officeart/2009/3/layout/CircleRelationship"/>
    <dgm:cxn modelId="{228D5037-3971-45A9-9C5C-91F268CB5810}" type="presParOf" srcId="{F67C4AC6-D320-469D-8949-6AC26CBBA3A8}" destId="{3D7780BF-6503-41CB-98CA-855FDE3F921D}" srcOrd="7" destOrd="0" presId="urn:microsoft.com/office/officeart/2009/3/layout/CircleRelationship"/>
    <dgm:cxn modelId="{C6C1F0E8-BFBB-4B10-8F3C-C4492281C70E}" type="presParOf" srcId="{F67C4AC6-D320-469D-8949-6AC26CBBA3A8}" destId="{0A517365-D512-4D77-9CDF-3D337BCBA867}" srcOrd="8" destOrd="0" presId="urn:microsoft.com/office/officeart/2009/3/layout/CircleRelationship"/>
    <dgm:cxn modelId="{F6F0F986-D535-4526-8E9F-A2BC4B233033}" type="presParOf" srcId="{0A517365-D512-4D77-9CDF-3D337BCBA867}" destId="{D4397D2C-6DDE-4A42-9855-5F94ADD7F1F8}" srcOrd="0" destOrd="0" presId="urn:microsoft.com/office/officeart/2009/3/layout/CircleRelationship"/>
    <dgm:cxn modelId="{0587175A-D1E9-4DE1-9850-BBD68FAA222F}" type="presParOf" srcId="{F67C4AC6-D320-469D-8949-6AC26CBBA3A8}" destId="{DF631D91-E916-4387-97B2-68806159FA1A}" srcOrd="9" destOrd="0" presId="urn:microsoft.com/office/officeart/2009/3/layout/CircleRelationship"/>
    <dgm:cxn modelId="{EA6C9325-C2C4-448E-B548-51F801752D4A}" type="presParOf" srcId="{DF631D91-E916-4387-97B2-68806159FA1A}" destId="{05F66E64-01B7-46B5-8689-BB97E0438E53}" srcOrd="0" destOrd="0" presId="urn:microsoft.com/office/officeart/2009/3/layout/CircleRelationship"/>
    <dgm:cxn modelId="{178C1F94-1961-4A87-BFE1-4D1F5432EDF0}" type="presParOf" srcId="{F67C4AC6-D320-469D-8949-6AC26CBBA3A8}" destId="{EE054ECB-2B3F-4C89-9A19-2C63D69076BA}" srcOrd="10" destOrd="0" presId="urn:microsoft.com/office/officeart/2009/3/layout/CircleRelationship"/>
    <dgm:cxn modelId="{5BAE7FDB-5DB7-4480-8851-A228050677BA}" type="presParOf" srcId="{F67C4AC6-D320-469D-8949-6AC26CBBA3A8}" destId="{93210B8B-460C-4687-B7E6-4051DBCA5FBF}" srcOrd="11" destOrd="0" presId="urn:microsoft.com/office/officeart/2009/3/layout/CircleRelationship"/>
    <dgm:cxn modelId="{3BE0B907-0C71-49D4-948A-5F2881804C53}" type="presParOf" srcId="{93210B8B-460C-4687-B7E6-4051DBCA5FBF}" destId="{4ABBCF6F-E7DA-4CE7-A2F5-6DD06BFAA1FA}" srcOrd="0" destOrd="0" presId="urn:microsoft.com/office/officeart/2009/3/layout/CircleRelationship"/>
    <dgm:cxn modelId="{58F50C92-6E86-486F-88A7-712F4E17435E}" type="presParOf" srcId="{F67C4AC6-D320-469D-8949-6AC26CBBA3A8}" destId="{A1A3314E-DDD0-4BFC-8D48-830B3847C8C1}" srcOrd="12" destOrd="0" presId="urn:microsoft.com/office/officeart/2009/3/layout/CircleRelationship"/>
    <dgm:cxn modelId="{CD68D9D3-02F6-40C7-B9EF-E250297529D2}" type="presParOf" srcId="{A1A3314E-DDD0-4BFC-8D48-830B3847C8C1}" destId="{A4780608-C72B-40F2-A560-A83F55BD6ABF}" srcOrd="0" destOrd="0" presId="urn:microsoft.com/office/officeart/2009/3/layout/CircleRelationship"/>
    <dgm:cxn modelId="{596BC9C8-6F24-453F-B3FE-28C42F14142B}" type="presParOf" srcId="{F67C4AC6-D320-469D-8949-6AC26CBBA3A8}" destId="{693C14CE-CE42-41FE-8BD3-4BD5115D8392}" srcOrd="13" destOrd="0" presId="urn:microsoft.com/office/officeart/2009/3/layout/CircleRelationship"/>
    <dgm:cxn modelId="{F5A39069-E401-4B55-8072-1919E382BFD8}" type="presParOf" srcId="{693C14CE-CE42-41FE-8BD3-4BD5115D8392}" destId="{94C35534-E508-479C-BE42-766976EE223C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2CB039-CC31-48A4-8156-6B36281AE8EC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360BBF-6709-42DA-A6DE-B8193ABE792F}">
      <dgm:prSet phldrT="[Text]" custT="1"/>
      <dgm:spPr/>
      <dgm:t>
        <a:bodyPr vert="vert"/>
        <a:lstStyle/>
        <a:p>
          <a:r>
            <a:rPr lang="sr-Cyrl-RS" sz="3000" dirty="0"/>
            <a:t>На основу чега се доноси буџет</a:t>
          </a:r>
          <a:r>
            <a:rPr lang="en-US" sz="3000" dirty="0"/>
            <a:t>? </a:t>
          </a:r>
        </a:p>
      </dgm:t>
    </dgm:pt>
    <dgm:pt modelId="{F529A454-219A-454C-B138-14C3B361B39F}" type="parTrans" cxnId="{CFDBCFE1-4797-458E-A0CF-256D1699DCBD}">
      <dgm:prSet/>
      <dgm:spPr/>
      <dgm:t>
        <a:bodyPr/>
        <a:lstStyle/>
        <a:p>
          <a:endParaRPr lang="en-US"/>
        </a:p>
      </dgm:t>
    </dgm:pt>
    <dgm:pt modelId="{B5AC9C0B-1D20-4957-A866-89ED18231A73}" type="sibTrans" cxnId="{CFDBCFE1-4797-458E-A0CF-256D1699DCBD}">
      <dgm:prSet/>
      <dgm:spPr/>
      <dgm:t>
        <a:bodyPr/>
        <a:lstStyle/>
        <a:p>
          <a:endParaRPr lang="en-US"/>
        </a:p>
      </dgm:t>
    </dgm:pt>
    <dgm:pt modelId="{0150A799-C83B-499D-BB9F-10C758CEFD9B}">
      <dgm:prSet phldrT="[Text]" custT="1"/>
      <dgm:spPr/>
      <dgm:t>
        <a:bodyPr anchor="t"/>
        <a:lstStyle/>
        <a:p>
          <a:pPr algn="l"/>
          <a:r>
            <a:rPr lang="sr-Cyrl-RS" sz="1400" dirty="0"/>
            <a:t>Закони и прописи:</a:t>
          </a:r>
        </a:p>
        <a:p>
          <a:pPr algn="l"/>
          <a:r>
            <a:rPr lang="sr-Cyrl-RS" sz="1400" dirty="0"/>
            <a:t>Закон о финансирању локалне самоуправе,</a:t>
          </a:r>
          <a:endParaRPr lang="sr-Latn-RS" sz="1400" dirty="0"/>
        </a:p>
        <a:p>
          <a:pPr algn="l"/>
          <a:r>
            <a:rPr lang="sr-Cyrl-RS" sz="1400" dirty="0"/>
            <a:t>Закон о буџетском систему,</a:t>
          </a:r>
          <a:endParaRPr lang="sr-Latn-RS" sz="1400" dirty="0"/>
        </a:p>
        <a:p>
          <a:pPr algn="l"/>
          <a:r>
            <a:rPr lang="sr-Cyrl-RS" sz="1400" dirty="0"/>
            <a:t>Закон о локалној самоуправи, </a:t>
          </a:r>
          <a:endParaRPr lang="sr-Latn-RS" sz="1400" dirty="0"/>
        </a:p>
        <a:p>
          <a:pPr algn="l"/>
          <a:r>
            <a:rPr lang="sr-Cyrl-RS" sz="1400" dirty="0"/>
            <a:t>Упутство Министарства финансија за припрему одлуке о буџету за 2021. годину и др.</a:t>
          </a:r>
        </a:p>
        <a:p>
          <a:pPr algn="l"/>
          <a:r>
            <a:rPr lang="sr-Cyrl-RS" sz="1400" dirty="0">
              <a:solidFill>
                <a:schemeClr val="tx1"/>
              </a:solidFill>
            </a:rPr>
            <a:t>Сви посебни прописи којима су утврђене надлежности ЈЛС</a:t>
          </a:r>
        </a:p>
      </dgm:t>
    </dgm:pt>
    <dgm:pt modelId="{F2167233-387A-4C2A-92FA-201B800AF2E5}" type="parTrans" cxnId="{2258ECB3-705E-4310-8AB9-ADAE767310BF}">
      <dgm:prSet/>
      <dgm:spPr/>
      <dgm:t>
        <a:bodyPr/>
        <a:lstStyle/>
        <a:p>
          <a:endParaRPr lang="en-US"/>
        </a:p>
      </dgm:t>
    </dgm:pt>
    <dgm:pt modelId="{C4F81D71-55D6-477B-91FF-B7E8CDA27FA4}" type="sibTrans" cxnId="{2258ECB3-705E-4310-8AB9-ADAE767310BF}">
      <dgm:prSet/>
      <dgm:spPr/>
      <dgm:t>
        <a:bodyPr/>
        <a:lstStyle/>
        <a:p>
          <a:endParaRPr lang="en-US"/>
        </a:p>
      </dgm:t>
    </dgm:pt>
    <dgm:pt modelId="{DA59984A-EA45-43D5-8622-7135015E39DC}">
      <dgm:prSet phldrT="[Text]" custT="1"/>
      <dgm:spPr/>
      <dgm:t>
        <a:bodyPr/>
        <a:lstStyle/>
        <a:p>
          <a:pPr algn="l"/>
          <a:r>
            <a:rPr lang="sr-Cyrl-RS" sz="1400" dirty="0"/>
            <a:t>Стратешки документи:</a:t>
          </a:r>
        </a:p>
        <a:p>
          <a:pPr algn="l"/>
          <a:r>
            <a:rPr lang="sr-Cyrl-RS" sz="1400" dirty="0"/>
            <a:t>Стратегија развоја</a:t>
          </a:r>
          <a:endParaRPr lang="sr-Latn-RS" sz="1400" dirty="0">
            <a:solidFill>
              <a:srgbClr val="FF0000"/>
            </a:solidFill>
          </a:endParaRPr>
        </a:p>
        <a:p>
          <a:pPr algn="l"/>
          <a:r>
            <a:rPr lang="sr-Cyrl-RS" sz="1400" dirty="0"/>
            <a:t>Акциони планови за поједине области; средњорочни план ЈЛС</a:t>
          </a:r>
          <a:endParaRPr lang="en-US" sz="1400" dirty="0"/>
        </a:p>
      </dgm:t>
    </dgm:pt>
    <dgm:pt modelId="{346E9DC4-0947-473F-AED9-9AECED92978F}" type="parTrans" cxnId="{5CB019DC-D02B-4F72-8799-DCEC8949294E}">
      <dgm:prSet/>
      <dgm:spPr/>
      <dgm:t>
        <a:bodyPr/>
        <a:lstStyle/>
        <a:p>
          <a:endParaRPr lang="en-US"/>
        </a:p>
      </dgm:t>
    </dgm:pt>
    <dgm:pt modelId="{518CC24E-4035-4B8A-A82C-EA8D78A041FF}" type="sibTrans" cxnId="{5CB019DC-D02B-4F72-8799-DCEC8949294E}">
      <dgm:prSet/>
      <dgm:spPr/>
      <dgm:t>
        <a:bodyPr/>
        <a:lstStyle/>
        <a:p>
          <a:endParaRPr lang="en-US"/>
        </a:p>
      </dgm:t>
    </dgm:pt>
    <dgm:pt modelId="{12F72430-90C8-46E7-9363-A8933111BAFD}">
      <dgm:prSet phldrT="[Text]" custT="1"/>
      <dgm:spPr/>
      <dgm:t>
        <a:bodyPr/>
        <a:lstStyle/>
        <a:p>
          <a:pPr algn="l"/>
          <a:r>
            <a:rPr lang="sr-Cyrl-RS" sz="1400" dirty="0"/>
            <a:t>Потребе буџетских корисника</a:t>
          </a:r>
          <a:endParaRPr lang="en-US" sz="1400" dirty="0"/>
        </a:p>
      </dgm:t>
    </dgm:pt>
    <dgm:pt modelId="{9324F21A-CF22-404B-991C-F0FAD04F1E1A}" type="parTrans" cxnId="{4EE02A3D-8F83-4292-A026-1515ED03FF36}">
      <dgm:prSet/>
      <dgm:spPr/>
      <dgm:t>
        <a:bodyPr/>
        <a:lstStyle/>
        <a:p>
          <a:endParaRPr lang="en-US"/>
        </a:p>
      </dgm:t>
    </dgm:pt>
    <dgm:pt modelId="{DF00040C-AB67-4D43-B520-7E02E511DCB9}" type="sibTrans" cxnId="{4EE02A3D-8F83-4292-A026-1515ED03FF36}">
      <dgm:prSet/>
      <dgm:spPr/>
      <dgm:t>
        <a:bodyPr/>
        <a:lstStyle/>
        <a:p>
          <a:endParaRPr lang="en-US"/>
        </a:p>
      </dgm:t>
    </dgm:pt>
    <dgm:pt modelId="{CACC7C31-0A19-4B77-8109-9AAB9EC25D20}">
      <dgm:prSet phldrT="[Text]" custT="1"/>
      <dgm:spPr/>
      <dgm:t>
        <a:bodyPr/>
        <a:lstStyle/>
        <a:p>
          <a:pPr algn="l"/>
          <a:r>
            <a:rPr lang="sr-Cyrl-RS" sz="1400" dirty="0"/>
            <a:t>Започети пројекти из ранијих година</a:t>
          </a:r>
          <a:endParaRPr lang="en-US" sz="1400" dirty="0"/>
        </a:p>
      </dgm:t>
    </dgm:pt>
    <dgm:pt modelId="{F68F9F1A-A0AC-4627-BB76-A21CB9C16ACA}" type="parTrans" cxnId="{C3F3E9EA-BE7C-42FA-A974-B6909D195A40}">
      <dgm:prSet/>
      <dgm:spPr/>
      <dgm:t>
        <a:bodyPr/>
        <a:lstStyle/>
        <a:p>
          <a:endParaRPr lang="en-US"/>
        </a:p>
      </dgm:t>
    </dgm:pt>
    <dgm:pt modelId="{D22C3584-0D16-4A12-B343-F9C335256014}" type="sibTrans" cxnId="{C3F3E9EA-BE7C-42FA-A974-B6909D195A40}">
      <dgm:prSet/>
      <dgm:spPr/>
      <dgm:t>
        <a:bodyPr/>
        <a:lstStyle/>
        <a:p>
          <a:endParaRPr lang="en-US"/>
        </a:p>
      </dgm:t>
    </dgm:pt>
    <dgm:pt modelId="{24C9F698-7D4E-4709-8117-FB7CF1BB6ECA}">
      <dgm:prSet phldrT="[Text]" custT="1"/>
      <dgm:spPr/>
      <dgm:t>
        <a:bodyPr/>
        <a:lstStyle/>
        <a:p>
          <a:pPr algn="l"/>
          <a:r>
            <a:rPr lang="sr-Cyrl-RS" sz="1400" dirty="0"/>
            <a:t>Остварење прошлогодишњег буџета</a:t>
          </a:r>
          <a:endParaRPr lang="en-US" sz="1400" dirty="0"/>
        </a:p>
      </dgm:t>
    </dgm:pt>
    <dgm:pt modelId="{B764CED6-B38C-4590-855F-1F4460EB1A27}" type="parTrans" cxnId="{04C92B63-107A-49B7-9300-E9098DE5DF6A}">
      <dgm:prSet/>
      <dgm:spPr/>
      <dgm:t>
        <a:bodyPr/>
        <a:lstStyle/>
        <a:p>
          <a:endParaRPr lang="en-US"/>
        </a:p>
      </dgm:t>
    </dgm:pt>
    <dgm:pt modelId="{F823D820-3815-46B0-8D53-E3C09C351FFB}" type="sibTrans" cxnId="{04C92B63-107A-49B7-9300-E9098DE5DF6A}">
      <dgm:prSet/>
      <dgm:spPr/>
      <dgm:t>
        <a:bodyPr/>
        <a:lstStyle/>
        <a:p>
          <a:endParaRPr lang="en-US"/>
        </a:p>
      </dgm:t>
    </dgm:pt>
    <dgm:pt modelId="{EFC32170-A22A-2643-9D66-AD77C165B669}">
      <dgm:prSet phldrT="[Text]" custT="1"/>
      <dgm:spPr/>
      <dgm:t>
        <a:bodyPr/>
        <a:lstStyle/>
        <a:p>
          <a:pPr algn="l"/>
          <a:r>
            <a:rPr lang="sr-Cyrl-RS" sz="1400" dirty="0"/>
            <a:t>Потребе и предлози грађана</a:t>
          </a:r>
          <a:endParaRPr lang="en-US" sz="1400" dirty="0"/>
        </a:p>
      </dgm:t>
    </dgm:pt>
    <dgm:pt modelId="{4F79B7F7-06CC-E44B-AFD1-D3E4A049D2CF}" type="parTrans" cxnId="{DDC12055-BD81-F844-87F0-168302A9B84C}">
      <dgm:prSet/>
      <dgm:spPr/>
      <dgm:t>
        <a:bodyPr/>
        <a:lstStyle/>
        <a:p>
          <a:endParaRPr lang="en-GB"/>
        </a:p>
      </dgm:t>
    </dgm:pt>
    <dgm:pt modelId="{61FFD487-A771-4249-A846-2EE0D60C58ED}" type="sibTrans" cxnId="{DDC12055-BD81-F844-87F0-168302A9B84C}">
      <dgm:prSet/>
      <dgm:spPr/>
      <dgm:t>
        <a:bodyPr/>
        <a:lstStyle/>
        <a:p>
          <a:endParaRPr lang="en-GB"/>
        </a:p>
      </dgm:t>
    </dgm:pt>
    <dgm:pt modelId="{25DAE38A-FD8C-46C3-B34D-A50FB369E7DF}" type="pres">
      <dgm:prSet presAssocID="{0E2CB039-CC31-48A4-8156-6B36281AE8E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26C9DD-3124-450D-81B6-4B010B30C520}" type="pres">
      <dgm:prSet presAssocID="{00360BBF-6709-42DA-A6DE-B8193ABE792F}" presName="root1" presStyleCnt="0"/>
      <dgm:spPr/>
    </dgm:pt>
    <dgm:pt modelId="{D1C52863-34A6-4E04-9740-6E0567681A8F}" type="pres">
      <dgm:prSet presAssocID="{00360BBF-6709-42DA-A6DE-B8193ABE792F}" presName="LevelOneTextNode" presStyleLbl="node0" presStyleIdx="0" presStyleCnt="1" custScaleX="183914" custScaleY="9017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BE3A7D-7CD3-413D-AA64-9100FA79E8D0}" type="pres">
      <dgm:prSet presAssocID="{00360BBF-6709-42DA-A6DE-B8193ABE792F}" presName="level2hierChild" presStyleCnt="0"/>
      <dgm:spPr/>
    </dgm:pt>
    <dgm:pt modelId="{25CF5DCC-0AE9-4D09-ABC1-8BE4D97FDFCB}" type="pres">
      <dgm:prSet presAssocID="{F2167233-387A-4C2A-92FA-201B800AF2E5}" presName="conn2-1" presStyleLbl="parChTrans1D2" presStyleIdx="0" presStyleCnt="6"/>
      <dgm:spPr/>
      <dgm:t>
        <a:bodyPr/>
        <a:lstStyle/>
        <a:p>
          <a:endParaRPr lang="en-US"/>
        </a:p>
      </dgm:t>
    </dgm:pt>
    <dgm:pt modelId="{61AA8207-A6A4-4905-9FD1-93C90724B340}" type="pres">
      <dgm:prSet presAssocID="{F2167233-387A-4C2A-92FA-201B800AF2E5}" presName="connTx" presStyleLbl="parChTrans1D2" presStyleIdx="0" presStyleCnt="6"/>
      <dgm:spPr/>
      <dgm:t>
        <a:bodyPr/>
        <a:lstStyle/>
        <a:p>
          <a:endParaRPr lang="en-US"/>
        </a:p>
      </dgm:t>
    </dgm:pt>
    <dgm:pt modelId="{E4E2AF43-D45C-43E2-8E5A-8B4F8328AA50}" type="pres">
      <dgm:prSet presAssocID="{0150A799-C83B-499D-BB9F-10C758CEFD9B}" presName="root2" presStyleCnt="0"/>
      <dgm:spPr/>
    </dgm:pt>
    <dgm:pt modelId="{AD67EDBF-32B4-495C-A262-4812FBE80932}" type="pres">
      <dgm:prSet presAssocID="{0150A799-C83B-499D-BB9F-10C758CEFD9B}" presName="LevelTwoTextNode" presStyleLbl="node2" presStyleIdx="0" presStyleCnt="6" custScaleX="189790" custScaleY="230123" custLinFactNeighborX="924" custLinFactNeighborY="600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D88E36A-E711-4840-AED6-01651340FCD0}" type="pres">
      <dgm:prSet presAssocID="{0150A799-C83B-499D-BB9F-10C758CEFD9B}" presName="level3hierChild" presStyleCnt="0"/>
      <dgm:spPr/>
    </dgm:pt>
    <dgm:pt modelId="{F1903401-CDA9-4777-A04C-F19A89F110A0}" type="pres">
      <dgm:prSet presAssocID="{346E9DC4-0947-473F-AED9-9AECED92978F}" presName="conn2-1" presStyleLbl="parChTrans1D2" presStyleIdx="1" presStyleCnt="6"/>
      <dgm:spPr/>
      <dgm:t>
        <a:bodyPr/>
        <a:lstStyle/>
        <a:p>
          <a:endParaRPr lang="en-US"/>
        </a:p>
      </dgm:t>
    </dgm:pt>
    <dgm:pt modelId="{D23E054D-0742-441B-9D09-9EB576968A6E}" type="pres">
      <dgm:prSet presAssocID="{346E9DC4-0947-473F-AED9-9AECED92978F}" presName="connTx" presStyleLbl="parChTrans1D2" presStyleIdx="1" presStyleCnt="6"/>
      <dgm:spPr/>
      <dgm:t>
        <a:bodyPr/>
        <a:lstStyle/>
        <a:p>
          <a:endParaRPr lang="en-US"/>
        </a:p>
      </dgm:t>
    </dgm:pt>
    <dgm:pt modelId="{145ADC9F-A830-493F-9981-28A949B5D57E}" type="pres">
      <dgm:prSet presAssocID="{DA59984A-EA45-43D5-8622-7135015E39DC}" presName="root2" presStyleCnt="0"/>
      <dgm:spPr/>
    </dgm:pt>
    <dgm:pt modelId="{A288E7CD-845A-4B30-8D9E-0FCFF4059FF8}" type="pres">
      <dgm:prSet presAssocID="{DA59984A-EA45-43D5-8622-7135015E39DC}" presName="LevelTwoTextNode" presStyleLbl="node2" presStyleIdx="1" presStyleCnt="6" custScaleX="188329" custScaleY="953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AF56EA1-EF0C-41F7-A64B-4E0DC746E609}" type="pres">
      <dgm:prSet presAssocID="{DA59984A-EA45-43D5-8622-7135015E39DC}" presName="level3hierChild" presStyleCnt="0"/>
      <dgm:spPr/>
    </dgm:pt>
    <dgm:pt modelId="{531482B3-13DA-4E77-8EF9-7A508768A321}" type="pres">
      <dgm:prSet presAssocID="{9324F21A-CF22-404B-991C-F0FAD04F1E1A}" presName="conn2-1" presStyleLbl="parChTrans1D2" presStyleIdx="2" presStyleCnt="6"/>
      <dgm:spPr/>
      <dgm:t>
        <a:bodyPr/>
        <a:lstStyle/>
        <a:p>
          <a:endParaRPr lang="en-US"/>
        </a:p>
      </dgm:t>
    </dgm:pt>
    <dgm:pt modelId="{92BF821D-14E3-40BB-B3C5-212A94A9CA22}" type="pres">
      <dgm:prSet presAssocID="{9324F21A-CF22-404B-991C-F0FAD04F1E1A}" presName="connTx" presStyleLbl="parChTrans1D2" presStyleIdx="2" presStyleCnt="6"/>
      <dgm:spPr/>
      <dgm:t>
        <a:bodyPr/>
        <a:lstStyle/>
        <a:p>
          <a:endParaRPr lang="en-US"/>
        </a:p>
      </dgm:t>
    </dgm:pt>
    <dgm:pt modelId="{CB322892-7746-46FA-9A5A-A13AAAB16AEB}" type="pres">
      <dgm:prSet presAssocID="{12F72430-90C8-46E7-9363-A8933111BAFD}" presName="root2" presStyleCnt="0"/>
      <dgm:spPr/>
    </dgm:pt>
    <dgm:pt modelId="{573F9BF2-AC82-43FC-A361-118085DB3D65}" type="pres">
      <dgm:prSet presAssocID="{12F72430-90C8-46E7-9363-A8933111BAFD}" presName="LevelTwoTextNode" presStyleLbl="node2" presStyleIdx="2" presStyleCnt="6" custScaleX="188642" custScaleY="481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3F1B72F-BD92-4E4B-8B73-2DBC7440818F}" type="pres">
      <dgm:prSet presAssocID="{12F72430-90C8-46E7-9363-A8933111BAFD}" presName="level3hierChild" presStyleCnt="0"/>
      <dgm:spPr/>
    </dgm:pt>
    <dgm:pt modelId="{FCC7B010-1FCB-BB4B-A409-9CD1420FA046}" type="pres">
      <dgm:prSet presAssocID="{4F79B7F7-06CC-E44B-AFD1-D3E4A049D2CF}" presName="conn2-1" presStyleLbl="parChTrans1D2" presStyleIdx="3" presStyleCnt="6"/>
      <dgm:spPr/>
      <dgm:t>
        <a:bodyPr/>
        <a:lstStyle/>
        <a:p>
          <a:endParaRPr lang="en-US"/>
        </a:p>
      </dgm:t>
    </dgm:pt>
    <dgm:pt modelId="{A98C3E8A-D2B7-0B4C-868F-0B12B3833BF3}" type="pres">
      <dgm:prSet presAssocID="{4F79B7F7-06CC-E44B-AFD1-D3E4A049D2CF}" presName="connTx" presStyleLbl="parChTrans1D2" presStyleIdx="3" presStyleCnt="6"/>
      <dgm:spPr/>
      <dgm:t>
        <a:bodyPr/>
        <a:lstStyle/>
        <a:p>
          <a:endParaRPr lang="en-US"/>
        </a:p>
      </dgm:t>
    </dgm:pt>
    <dgm:pt modelId="{2F6C05EE-5F54-144C-8F5A-15EFF899779A}" type="pres">
      <dgm:prSet presAssocID="{EFC32170-A22A-2643-9D66-AD77C165B669}" presName="root2" presStyleCnt="0"/>
      <dgm:spPr/>
    </dgm:pt>
    <dgm:pt modelId="{FEC42879-5F29-BF4B-9AF5-9DD4C12CC286}" type="pres">
      <dgm:prSet presAssocID="{EFC32170-A22A-2643-9D66-AD77C165B669}" presName="LevelTwoTextNode" presStyleLbl="node2" presStyleIdx="3" presStyleCnt="6" custScaleX="98363" custScaleY="4636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DC9E8C-93C8-4547-B3CD-7948E5CA5747}" type="pres">
      <dgm:prSet presAssocID="{EFC32170-A22A-2643-9D66-AD77C165B669}" presName="level3hierChild" presStyleCnt="0"/>
      <dgm:spPr/>
    </dgm:pt>
    <dgm:pt modelId="{EE8B77DA-77C5-46AD-80A2-BD307CFE9F0A}" type="pres">
      <dgm:prSet presAssocID="{F68F9F1A-A0AC-4627-BB76-A21CB9C16ACA}" presName="conn2-1" presStyleLbl="parChTrans1D2" presStyleIdx="4" presStyleCnt="6"/>
      <dgm:spPr/>
      <dgm:t>
        <a:bodyPr/>
        <a:lstStyle/>
        <a:p>
          <a:endParaRPr lang="en-US"/>
        </a:p>
      </dgm:t>
    </dgm:pt>
    <dgm:pt modelId="{7E8E6685-0078-4B86-BC52-3A0FBAF76686}" type="pres">
      <dgm:prSet presAssocID="{F68F9F1A-A0AC-4627-BB76-A21CB9C16ACA}" presName="connTx" presStyleLbl="parChTrans1D2" presStyleIdx="4" presStyleCnt="6"/>
      <dgm:spPr/>
      <dgm:t>
        <a:bodyPr/>
        <a:lstStyle/>
        <a:p>
          <a:endParaRPr lang="en-US"/>
        </a:p>
      </dgm:t>
    </dgm:pt>
    <dgm:pt modelId="{4C9B0C12-D40F-4085-B321-C72DDFDB9D14}" type="pres">
      <dgm:prSet presAssocID="{CACC7C31-0A19-4B77-8109-9AAB9EC25D20}" presName="root2" presStyleCnt="0"/>
      <dgm:spPr/>
    </dgm:pt>
    <dgm:pt modelId="{B2DE3A8A-BA09-499F-9C72-0630724E4538}" type="pres">
      <dgm:prSet presAssocID="{CACC7C31-0A19-4B77-8109-9AAB9EC25D20}" presName="LevelTwoTextNode" presStyleLbl="node2" presStyleIdx="4" presStyleCnt="6" custScaleX="188676" custScaleY="480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5055FE-8B42-4143-ADD3-8E6B554691DD}" type="pres">
      <dgm:prSet presAssocID="{CACC7C31-0A19-4B77-8109-9AAB9EC25D20}" presName="level3hierChild" presStyleCnt="0"/>
      <dgm:spPr/>
    </dgm:pt>
    <dgm:pt modelId="{69201674-1235-4FA7-9CBC-B675F6713E38}" type="pres">
      <dgm:prSet presAssocID="{B764CED6-B38C-4590-855F-1F4460EB1A27}" presName="conn2-1" presStyleLbl="parChTrans1D2" presStyleIdx="5" presStyleCnt="6"/>
      <dgm:spPr/>
      <dgm:t>
        <a:bodyPr/>
        <a:lstStyle/>
        <a:p>
          <a:endParaRPr lang="en-US"/>
        </a:p>
      </dgm:t>
    </dgm:pt>
    <dgm:pt modelId="{EE9BE54A-48D2-43A6-AD4C-394C0EDDA292}" type="pres">
      <dgm:prSet presAssocID="{B764CED6-B38C-4590-855F-1F4460EB1A27}" presName="connTx" presStyleLbl="parChTrans1D2" presStyleIdx="5" presStyleCnt="6"/>
      <dgm:spPr/>
      <dgm:t>
        <a:bodyPr/>
        <a:lstStyle/>
        <a:p>
          <a:endParaRPr lang="en-US"/>
        </a:p>
      </dgm:t>
    </dgm:pt>
    <dgm:pt modelId="{991F253B-0E4F-40EA-A604-E0113D6B712C}" type="pres">
      <dgm:prSet presAssocID="{24C9F698-7D4E-4709-8117-FB7CF1BB6ECA}" presName="root2" presStyleCnt="0"/>
      <dgm:spPr/>
    </dgm:pt>
    <dgm:pt modelId="{94F14A6F-3CD0-4A17-88D3-6F4D0EB2D4E6}" type="pres">
      <dgm:prSet presAssocID="{24C9F698-7D4E-4709-8117-FB7CF1BB6ECA}" presName="LevelTwoTextNode" presStyleLbl="node2" presStyleIdx="5" presStyleCnt="6" custScaleX="189623" custScaleY="4976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9A4DBB5-5792-469E-B23C-2F896481FC4D}" type="pres">
      <dgm:prSet presAssocID="{24C9F698-7D4E-4709-8117-FB7CF1BB6ECA}" presName="level3hierChild" presStyleCnt="0"/>
      <dgm:spPr/>
    </dgm:pt>
  </dgm:ptLst>
  <dgm:cxnLst>
    <dgm:cxn modelId="{40388A68-B94C-4A35-8C64-05C5C0A60913}" type="presOf" srcId="{F2167233-387A-4C2A-92FA-201B800AF2E5}" destId="{61AA8207-A6A4-4905-9FD1-93C90724B340}" srcOrd="1" destOrd="0" presId="urn:microsoft.com/office/officeart/2008/layout/HorizontalMultiLevelHierarchy"/>
    <dgm:cxn modelId="{EBEF4ADE-627A-4970-BBED-45B55431C879}" type="presOf" srcId="{F68F9F1A-A0AC-4627-BB76-A21CB9C16ACA}" destId="{EE8B77DA-77C5-46AD-80A2-BD307CFE9F0A}" srcOrd="0" destOrd="0" presId="urn:microsoft.com/office/officeart/2008/layout/HorizontalMultiLevelHierarchy"/>
    <dgm:cxn modelId="{296FDAD7-32B9-4AA6-AB43-27535B1CEDA1}" type="presOf" srcId="{B764CED6-B38C-4590-855F-1F4460EB1A27}" destId="{EE9BE54A-48D2-43A6-AD4C-394C0EDDA292}" srcOrd="1" destOrd="0" presId="urn:microsoft.com/office/officeart/2008/layout/HorizontalMultiLevelHierarchy"/>
    <dgm:cxn modelId="{2258ECB3-705E-4310-8AB9-ADAE767310BF}" srcId="{00360BBF-6709-42DA-A6DE-B8193ABE792F}" destId="{0150A799-C83B-499D-BB9F-10C758CEFD9B}" srcOrd="0" destOrd="0" parTransId="{F2167233-387A-4C2A-92FA-201B800AF2E5}" sibTransId="{C4F81D71-55D6-477B-91FF-B7E8CDA27FA4}"/>
    <dgm:cxn modelId="{D638D777-8D10-48F2-B9D8-6C3134F26FF3}" type="presOf" srcId="{00360BBF-6709-42DA-A6DE-B8193ABE792F}" destId="{D1C52863-34A6-4E04-9740-6E0567681A8F}" srcOrd="0" destOrd="0" presId="urn:microsoft.com/office/officeart/2008/layout/HorizontalMultiLevelHierarchy"/>
    <dgm:cxn modelId="{9435DEE7-B833-45BD-8BAB-C370E3ADA3A3}" type="presOf" srcId="{F2167233-387A-4C2A-92FA-201B800AF2E5}" destId="{25CF5DCC-0AE9-4D09-ABC1-8BE4D97FDFCB}" srcOrd="0" destOrd="0" presId="urn:microsoft.com/office/officeart/2008/layout/HorizontalMultiLevelHierarchy"/>
    <dgm:cxn modelId="{54DF95BD-B55C-478B-B176-94F45C467DEA}" type="presOf" srcId="{24C9F698-7D4E-4709-8117-FB7CF1BB6ECA}" destId="{94F14A6F-3CD0-4A17-88D3-6F4D0EB2D4E6}" srcOrd="0" destOrd="0" presId="urn:microsoft.com/office/officeart/2008/layout/HorizontalMultiLevelHierarchy"/>
    <dgm:cxn modelId="{04C92B63-107A-49B7-9300-E9098DE5DF6A}" srcId="{00360BBF-6709-42DA-A6DE-B8193ABE792F}" destId="{24C9F698-7D4E-4709-8117-FB7CF1BB6ECA}" srcOrd="5" destOrd="0" parTransId="{B764CED6-B38C-4590-855F-1F4460EB1A27}" sibTransId="{F823D820-3815-46B0-8D53-E3C09C351FFB}"/>
    <dgm:cxn modelId="{2C85DAA3-D0FC-43CA-9B0A-F73BC8EBF88D}" type="presOf" srcId="{9324F21A-CF22-404B-991C-F0FAD04F1E1A}" destId="{92BF821D-14E3-40BB-B3C5-212A94A9CA22}" srcOrd="1" destOrd="0" presId="urn:microsoft.com/office/officeart/2008/layout/HorizontalMultiLevelHierarchy"/>
    <dgm:cxn modelId="{C39D5786-DF54-4F2D-BB08-544A5A89AC42}" type="presOf" srcId="{DA59984A-EA45-43D5-8622-7135015E39DC}" destId="{A288E7CD-845A-4B30-8D9E-0FCFF4059FF8}" srcOrd="0" destOrd="0" presId="urn:microsoft.com/office/officeart/2008/layout/HorizontalMultiLevelHierarchy"/>
    <dgm:cxn modelId="{68C0852F-3B62-104F-86DC-80326F4B62A0}" type="presOf" srcId="{4F79B7F7-06CC-E44B-AFD1-D3E4A049D2CF}" destId="{A98C3E8A-D2B7-0B4C-868F-0B12B3833BF3}" srcOrd="1" destOrd="0" presId="urn:microsoft.com/office/officeart/2008/layout/HorizontalMultiLevelHierarchy"/>
    <dgm:cxn modelId="{DDC12055-BD81-F844-87F0-168302A9B84C}" srcId="{00360BBF-6709-42DA-A6DE-B8193ABE792F}" destId="{EFC32170-A22A-2643-9D66-AD77C165B669}" srcOrd="3" destOrd="0" parTransId="{4F79B7F7-06CC-E44B-AFD1-D3E4A049D2CF}" sibTransId="{61FFD487-A771-4249-A846-2EE0D60C58ED}"/>
    <dgm:cxn modelId="{F0E829A3-F246-2040-BB18-D885B2333DD1}" type="presOf" srcId="{4F79B7F7-06CC-E44B-AFD1-D3E4A049D2CF}" destId="{FCC7B010-1FCB-BB4B-A409-9CD1420FA046}" srcOrd="0" destOrd="0" presId="urn:microsoft.com/office/officeart/2008/layout/HorizontalMultiLevelHierarchy"/>
    <dgm:cxn modelId="{34283C31-8592-4422-A1A3-73AB4C9D03AC}" type="presOf" srcId="{346E9DC4-0947-473F-AED9-9AECED92978F}" destId="{F1903401-CDA9-4777-A04C-F19A89F110A0}" srcOrd="0" destOrd="0" presId="urn:microsoft.com/office/officeart/2008/layout/HorizontalMultiLevelHierarchy"/>
    <dgm:cxn modelId="{4EE02A3D-8F83-4292-A026-1515ED03FF36}" srcId="{00360BBF-6709-42DA-A6DE-B8193ABE792F}" destId="{12F72430-90C8-46E7-9363-A8933111BAFD}" srcOrd="2" destOrd="0" parTransId="{9324F21A-CF22-404B-991C-F0FAD04F1E1A}" sibTransId="{DF00040C-AB67-4D43-B520-7E02E511DCB9}"/>
    <dgm:cxn modelId="{5F3E36FB-962E-4D75-AA46-DDFDEC90684F}" type="presOf" srcId="{9324F21A-CF22-404B-991C-F0FAD04F1E1A}" destId="{531482B3-13DA-4E77-8EF9-7A508768A321}" srcOrd="0" destOrd="0" presId="urn:microsoft.com/office/officeart/2008/layout/HorizontalMultiLevelHierarchy"/>
    <dgm:cxn modelId="{E5279A4E-EE6C-4FFB-B246-5E27296AFE3A}" type="presOf" srcId="{12F72430-90C8-46E7-9363-A8933111BAFD}" destId="{573F9BF2-AC82-43FC-A361-118085DB3D65}" srcOrd="0" destOrd="0" presId="urn:microsoft.com/office/officeart/2008/layout/HorizontalMultiLevelHierarchy"/>
    <dgm:cxn modelId="{E2BD27D4-DAC4-4519-8D15-C28EE4B2AB17}" type="presOf" srcId="{CACC7C31-0A19-4B77-8109-9AAB9EC25D20}" destId="{B2DE3A8A-BA09-499F-9C72-0630724E4538}" srcOrd="0" destOrd="0" presId="urn:microsoft.com/office/officeart/2008/layout/HorizontalMultiLevelHierarchy"/>
    <dgm:cxn modelId="{01BF0D4B-39BD-418F-9FD8-FA1BCFA1191B}" type="presOf" srcId="{0150A799-C83B-499D-BB9F-10C758CEFD9B}" destId="{AD67EDBF-32B4-495C-A262-4812FBE80932}" srcOrd="0" destOrd="0" presId="urn:microsoft.com/office/officeart/2008/layout/HorizontalMultiLevelHierarchy"/>
    <dgm:cxn modelId="{CFDBCFE1-4797-458E-A0CF-256D1699DCBD}" srcId="{0E2CB039-CC31-48A4-8156-6B36281AE8EC}" destId="{00360BBF-6709-42DA-A6DE-B8193ABE792F}" srcOrd="0" destOrd="0" parTransId="{F529A454-219A-454C-B138-14C3B361B39F}" sibTransId="{B5AC9C0B-1D20-4957-A866-89ED18231A73}"/>
    <dgm:cxn modelId="{5CB019DC-D02B-4F72-8799-DCEC8949294E}" srcId="{00360BBF-6709-42DA-A6DE-B8193ABE792F}" destId="{DA59984A-EA45-43D5-8622-7135015E39DC}" srcOrd="1" destOrd="0" parTransId="{346E9DC4-0947-473F-AED9-9AECED92978F}" sibTransId="{518CC24E-4035-4B8A-A82C-EA8D78A041FF}"/>
    <dgm:cxn modelId="{6844B771-7264-814A-84CA-97FF2F94FAAA}" type="presOf" srcId="{EFC32170-A22A-2643-9D66-AD77C165B669}" destId="{FEC42879-5F29-BF4B-9AF5-9DD4C12CC286}" srcOrd="0" destOrd="0" presId="urn:microsoft.com/office/officeart/2008/layout/HorizontalMultiLevelHierarchy"/>
    <dgm:cxn modelId="{200F0BB4-194A-4F9E-8035-F09C349D5691}" type="presOf" srcId="{346E9DC4-0947-473F-AED9-9AECED92978F}" destId="{D23E054D-0742-441B-9D09-9EB576968A6E}" srcOrd="1" destOrd="0" presId="urn:microsoft.com/office/officeart/2008/layout/HorizontalMultiLevelHierarchy"/>
    <dgm:cxn modelId="{C3F3E9EA-BE7C-42FA-A974-B6909D195A40}" srcId="{00360BBF-6709-42DA-A6DE-B8193ABE792F}" destId="{CACC7C31-0A19-4B77-8109-9AAB9EC25D20}" srcOrd="4" destOrd="0" parTransId="{F68F9F1A-A0AC-4627-BB76-A21CB9C16ACA}" sibTransId="{D22C3584-0D16-4A12-B343-F9C335256014}"/>
    <dgm:cxn modelId="{576C8ACB-F866-4817-A9DB-50D6A32736E8}" type="presOf" srcId="{F68F9F1A-A0AC-4627-BB76-A21CB9C16ACA}" destId="{7E8E6685-0078-4B86-BC52-3A0FBAF76686}" srcOrd="1" destOrd="0" presId="urn:microsoft.com/office/officeart/2008/layout/HorizontalMultiLevelHierarchy"/>
    <dgm:cxn modelId="{95AB8CFE-8FB4-44AD-859A-6210B1783C5C}" type="presOf" srcId="{0E2CB039-CC31-48A4-8156-6B36281AE8EC}" destId="{25DAE38A-FD8C-46C3-B34D-A50FB369E7DF}" srcOrd="0" destOrd="0" presId="urn:microsoft.com/office/officeart/2008/layout/HorizontalMultiLevelHierarchy"/>
    <dgm:cxn modelId="{FB5A4DD2-91D2-40A1-813C-E41EC57616AE}" type="presOf" srcId="{B764CED6-B38C-4590-855F-1F4460EB1A27}" destId="{69201674-1235-4FA7-9CBC-B675F6713E38}" srcOrd="0" destOrd="0" presId="urn:microsoft.com/office/officeart/2008/layout/HorizontalMultiLevelHierarchy"/>
    <dgm:cxn modelId="{F43F3809-C85D-45B0-8B1F-A48A2240F7FD}" type="presParOf" srcId="{25DAE38A-FD8C-46C3-B34D-A50FB369E7DF}" destId="{CB26C9DD-3124-450D-81B6-4B010B30C520}" srcOrd="0" destOrd="0" presId="urn:microsoft.com/office/officeart/2008/layout/HorizontalMultiLevelHierarchy"/>
    <dgm:cxn modelId="{2944E46B-0331-4BCB-A798-32B203C58265}" type="presParOf" srcId="{CB26C9DD-3124-450D-81B6-4B010B30C520}" destId="{D1C52863-34A6-4E04-9740-6E0567681A8F}" srcOrd="0" destOrd="0" presId="urn:microsoft.com/office/officeart/2008/layout/HorizontalMultiLevelHierarchy"/>
    <dgm:cxn modelId="{F2729F2A-A943-4A2C-87AA-9EA209FBF982}" type="presParOf" srcId="{CB26C9DD-3124-450D-81B6-4B010B30C520}" destId="{CFBE3A7D-7CD3-413D-AA64-9100FA79E8D0}" srcOrd="1" destOrd="0" presId="urn:microsoft.com/office/officeart/2008/layout/HorizontalMultiLevelHierarchy"/>
    <dgm:cxn modelId="{BEF379DB-5DFA-4386-AFDB-5F4C6BAEF77C}" type="presParOf" srcId="{CFBE3A7D-7CD3-413D-AA64-9100FA79E8D0}" destId="{25CF5DCC-0AE9-4D09-ABC1-8BE4D97FDFCB}" srcOrd="0" destOrd="0" presId="urn:microsoft.com/office/officeart/2008/layout/HorizontalMultiLevelHierarchy"/>
    <dgm:cxn modelId="{6B6EE897-CB21-494F-A275-3F65B2330CD8}" type="presParOf" srcId="{25CF5DCC-0AE9-4D09-ABC1-8BE4D97FDFCB}" destId="{61AA8207-A6A4-4905-9FD1-93C90724B340}" srcOrd="0" destOrd="0" presId="urn:microsoft.com/office/officeart/2008/layout/HorizontalMultiLevelHierarchy"/>
    <dgm:cxn modelId="{71C16420-94D0-4C4D-8826-0C65D893AC5A}" type="presParOf" srcId="{CFBE3A7D-7CD3-413D-AA64-9100FA79E8D0}" destId="{E4E2AF43-D45C-43E2-8E5A-8B4F8328AA50}" srcOrd="1" destOrd="0" presId="urn:microsoft.com/office/officeart/2008/layout/HorizontalMultiLevelHierarchy"/>
    <dgm:cxn modelId="{BF712BFE-C950-41CA-87C5-31BDD02EDEE5}" type="presParOf" srcId="{E4E2AF43-D45C-43E2-8E5A-8B4F8328AA50}" destId="{AD67EDBF-32B4-495C-A262-4812FBE80932}" srcOrd="0" destOrd="0" presId="urn:microsoft.com/office/officeart/2008/layout/HorizontalMultiLevelHierarchy"/>
    <dgm:cxn modelId="{7147CEBD-6915-4195-841E-7CD7DE6F33E4}" type="presParOf" srcId="{E4E2AF43-D45C-43E2-8E5A-8B4F8328AA50}" destId="{BD88E36A-E711-4840-AED6-01651340FCD0}" srcOrd="1" destOrd="0" presId="urn:microsoft.com/office/officeart/2008/layout/HorizontalMultiLevelHierarchy"/>
    <dgm:cxn modelId="{0A8A22A4-4EDA-4689-B0A9-1198A9E56F06}" type="presParOf" srcId="{CFBE3A7D-7CD3-413D-AA64-9100FA79E8D0}" destId="{F1903401-CDA9-4777-A04C-F19A89F110A0}" srcOrd="2" destOrd="0" presId="urn:microsoft.com/office/officeart/2008/layout/HorizontalMultiLevelHierarchy"/>
    <dgm:cxn modelId="{933306AF-1DFB-4BB3-9D7E-EFC678BAAB07}" type="presParOf" srcId="{F1903401-CDA9-4777-A04C-F19A89F110A0}" destId="{D23E054D-0742-441B-9D09-9EB576968A6E}" srcOrd="0" destOrd="0" presId="urn:microsoft.com/office/officeart/2008/layout/HorizontalMultiLevelHierarchy"/>
    <dgm:cxn modelId="{5944B083-DBD5-40A0-A7C2-97EE7928F409}" type="presParOf" srcId="{CFBE3A7D-7CD3-413D-AA64-9100FA79E8D0}" destId="{145ADC9F-A830-493F-9981-28A949B5D57E}" srcOrd="3" destOrd="0" presId="urn:microsoft.com/office/officeart/2008/layout/HorizontalMultiLevelHierarchy"/>
    <dgm:cxn modelId="{0CA230BB-4CD5-404C-BE9F-5BC1C225C2EE}" type="presParOf" srcId="{145ADC9F-A830-493F-9981-28A949B5D57E}" destId="{A288E7CD-845A-4B30-8D9E-0FCFF4059FF8}" srcOrd="0" destOrd="0" presId="urn:microsoft.com/office/officeart/2008/layout/HorizontalMultiLevelHierarchy"/>
    <dgm:cxn modelId="{3E6A55AD-4F8D-47D7-9596-9A9228B677C8}" type="presParOf" srcId="{145ADC9F-A830-493F-9981-28A949B5D57E}" destId="{8AF56EA1-EF0C-41F7-A64B-4E0DC746E609}" srcOrd="1" destOrd="0" presId="urn:microsoft.com/office/officeart/2008/layout/HorizontalMultiLevelHierarchy"/>
    <dgm:cxn modelId="{09BC75D1-9083-4561-85C8-75AF4AA86828}" type="presParOf" srcId="{CFBE3A7D-7CD3-413D-AA64-9100FA79E8D0}" destId="{531482B3-13DA-4E77-8EF9-7A508768A321}" srcOrd="4" destOrd="0" presId="urn:microsoft.com/office/officeart/2008/layout/HorizontalMultiLevelHierarchy"/>
    <dgm:cxn modelId="{4EAC49D4-BDB5-4EB2-8578-C2E070F88431}" type="presParOf" srcId="{531482B3-13DA-4E77-8EF9-7A508768A321}" destId="{92BF821D-14E3-40BB-B3C5-212A94A9CA22}" srcOrd="0" destOrd="0" presId="urn:microsoft.com/office/officeart/2008/layout/HorizontalMultiLevelHierarchy"/>
    <dgm:cxn modelId="{D8757985-95D4-41F4-9DDE-14544475857D}" type="presParOf" srcId="{CFBE3A7D-7CD3-413D-AA64-9100FA79E8D0}" destId="{CB322892-7746-46FA-9A5A-A13AAAB16AEB}" srcOrd="5" destOrd="0" presId="urn:microsoft.com/office/officeart/2008/layout/HorizontalMultiLevelHierarchy"/>
    <dgm:cxn modelId="{73C89E73-4139-434D-87AD-ADAD0C59E908}" type="presParOf" srcId="{CB322892-7746-46FA-9A5A-A13AAAB16AEB}" destId="{573F9BF2-AC82-43FC-A361-118085DB3D65}" srcOrd="0" destOrd="0" presId="urn:microsoft.com/office/officeart/2008/layout/HorizontalMultiLevelHierarchy"/>
    <dgm:cxn modelId="{88F62846-FA46-46DD-9A34-88ED39FBC415}" type="presParOf" srcId="{CB322892-7746-46FA-9A5A-A13AAAB16AEB}" destId="{83F1B72F-BD92-4E4B-8B73-2DBC7440818F}" srcOrd="1" destOrd="0" presId="urn:microsoft.com/office/officeart/2008/layout/HorizontalMultiLevelHierarchy"/>
    <dgm:cxn modelId="{4E9BE4FB-C6A5-8449-A546-4FEC5D2AEB01}" type="presParOf" srcId="{CFBE3A7D-7CD3-413D-AA64-9100FA79E8D0}" destId="{FCC7B010-1FCB-BB4B-A409-9CD1420FA046}" srcOrd="6" destOrd="0" presId="urn:microsoft.com/office/officeart/2008/layout/HorizontalMultiLevelHierarchy"/>
    <dgm:cxn modelId="{270F0E58-D968-BB45-8C32-2DED12BE03EF}" type="presParOf" srcId="{FCC7B010-1FCB-BB4B-A409-9CD1420FA046}" destId="{A98C3E8A-D2B7-0B4C-868F-0B12B3833BF3}" srcOrd="0" destOrd="0" presId="urn:microsoft.com/office/officeart/2008/layout/HorizontalMultiLevelHierarchy"/>
    <dgm:cxn modelId="{3E78767B-61CC-F64B-A60C-54E653F6E147}" type="presParOf" srcId="{CFBE3A7D-7CD3-413D-AA64-9100FA79E8D0}" destId="{2F6C05EE-5F54-144C-8F5A-15EFF899779A}" srcOrd="7" destOrd="0" presId="urn:microsoft.com/office/officeart/2008/layout/HorizontalMultiLevelHierarchy"/>
    <dgm:cxn modelId="{7CD6316D-747F-2F4B-B7F6-AFFBB624042F}" type="presParOf" srcId="{2F6C05EE-5F54-144C-8F5A-15EFF899779A}" destId="{FEC42879-5F29-BF4B-9AF5-9DD4C12CC286}" srcOrd="0" destOrd="0" presId="urn:microsoft.com/office/officeart/2008/layout/HorizontalMultiLevelHierarchy"/>
    <dgm:cxn modelId="{7EF43038-9185-3548-955E-828FAAE51313}" type="presParOf" srcId="{2F6C05EE-5F54-144C-8F5A-15EFF899779A}" destId="{75DC9E8C-93C8-4547-B3CD-7948E5CA5747}" srcOrd="1" destOrd="0" presId="urn:microsoft.com/office/officeart/2008/layout/HorizontalMultiLevelHierarchy"/>
    <dgm:cxn modelId="{8F20CA88-25B3-4493-842E-3AFF0C66C0F8}" type="presParOf" srcId="{CFBE3A7D-7CD3-413D-AA64-9100FA79E8D0}" destId="{EE8B77DA-77C5-46AD-80A2-BD307CFE9F0A}" srcOrd="8" destOrd="0" presId="urn:microsoft.com/office/officeart/2008/layout/HorizontalMultiLevelHierarchy"/>
    <dgm:cxn modelId="{46BD5FA2-135F-4D9F-8AF7-F80EFFC323A9}" type="presParOf" srcId="{EE8B77DA-77C5-46AD-80A2-BD307CFE9F0A}" destId="{7E8E6685-0078-4B86-BC52-3A0FBAF76686}" srcOrd="0" destOrd="0" presId="urn:microsoft.com/office/officeart/2008/layout/HorizontalMultiLevelHierarchy"/>
    <dgm:cxn modelId="{46BBF2DE-5F5D-431F-8623-48417D871D57}" type="presParOf" srcId="{CFBE3A7D-7CD3-413D-AA64-9100FA79E8D0}" destId="{4C9B0C12-D40F-4085-B321-C72DDFDB9D14}" srcOrd="9" destOrd="0" presId="urn:microsoft.com/office/officeart/2008/layout/HorizontalMultiLevelHierarchy"/>
    <dgm:cxn modelId="{7CBD2BF3-D51D-4346-927D-53D4E821F69D}" type="presParOf" srcId="{4C9B0C12-D40F-4085-B321-C72DDFDB9D14}" destId="{B2DE3A8A-BA09-499F-9C72-0630724E4538}" srcOrd="0" destOrd="0" presId="urn:microsoft.com/office/officeart/2008/layout/HorizontalMultiLevelHierarchy"/>
    <dgm:cxn modelId="{39EEF601-0469-429F-A54A-4FBE9BDF5D36}" type="presParOf" srcId="{4C9B0C12-D40F-4085-B321-C72DDFDB9D14}" destId="{225055FE-8B42-4143-ADD3-8E6B554691DD}" srcOrd="1" destOrd="0" presId="urn:microsoft.com/office/officeart/2008/layout/HorizontalMultiLevelHierarchy"/>
    <dgm:cxn modelId="{144FBA39-8477-41EA-916B-954C479349CC}" type="presParOf" srcId="{CFBE3A7D-7CD3-413D-AA64-9100FA79E8D0}" destId="{69201674-1235-4FA7-9CBC-B675F6713E38}" srcOrd="10" destOrd="0" presId="urn:microsoft.com/office/officeart/2008/layout/HorizontalMultiLevelHierarchy"/>
    <dgm:cxn modelId="{92AA3B83-8E15-4435-BF74-F86C5A05BEEA}" type="presParOf" srcId="{69201674-1235-4FA7-9CBC-B675F6713E38}" destId="{EE9BE54A-48D2-43A6-AD4C-394C0EDDA292}" srcOrd="0" destOrd="0" presId="urn:microsoft.com/office/officeart/2008/layout/HorizontalMultiLevelHierarchy"/>
    <dgm:cxn modelId="{C84FC69F-3CC3-4003-801C-5D64B1129CD7}" type="presParOf" srcId="{CFBE3A7D-7CD3-413D-AA64-9100FA79E8D0}" destId="{991F253B-0E4F-40EA-A604-E0113D6B712C}" srcOrd="11" destOrd="0" presId="urn:microsoft.com/office/officeart/2008/layout/HorizontalMultiLevelHierarchy"/>
    <dgm:cxn modelId="{24ABB6DB-8CD6-4C64-8306-CBA70F65EC0F}" type="presParOf" srcId="{991F253B-0E4F-40EA-A604-E0113D6B712C}" destId="{94F14A6F-3CD0-4A17-88D3-6F4D0EB2D4E6}" srcOrd="0" destOrd="0" presId="urn:microsoft.com/office/officeart/2008/layout/HorizontalMultiLevelHierarchy"/>
    <dgm:cxn modelId="{41ACFB4D-7855-49B0-ADAF-C505E803E4F5}" type="presParOf" srcId="{991F253B-0E4F-40EA-A604-E0113D6B712C}" destId="{29A4DBB5-5792-469E-B23C-2F896481FC4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8ECFAC-63B3-40F0-9E03-B31D365E432C}" type="doc">
      <dgm:prSet loTypeId="urn:microsoft.com/office/officeart/2005/8/layout/equation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67740A1-931A-404E-B8A7-DCAB60009AEA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sr-Cyrl-RS" sz="1300" dirty="0">
              <a:solidFill>
                <a:schemeClr val="bg1"/>
              </a:solidFill>
            </a:rPr>
            <a:t>Средства из осталих извора  </a:t>
          </a:r>
          <a:r>
            <a:rPr lang="sr-Cyrl-RS" sz="1200" dirty="0">
              <a:solidFill>
                <a:schemeClr val="bg1"/>
              </a:solidFill>
            </a:rPr>
            <a:t>149.178.554 </a:t>
          </a:r>
          <a:endParaRPr lang="en-US" sz="1300" dirty="0">
            <a:solidFill>
              <a:srgbClr val="FF0000"/>
            </a:solidFill>
          </a:endParaRPr>
        </a:p>
      </dgm:t>
    </dgm:pt>
    <dgm:pt modelId="{0643A071-2AC8-4124-916D-3A8BE5775A6D}" type="parTrans" cxnId="{B1A00774-0D3C-406F-9413-9997B0306F44}">
      <dgm:prSet/>
      <dgm:spPr/>
      <dgm:t>
        <a:bodyPr/>
        <a:lstStyle/>
        <a:p>
          <a:endParaRPr lang="en-US"/>
        </a:p>
      </dgm:t>
    </dgm:pt>
    <dgm:pt modelId="{097825AB-8F2B-4EF3-ABE1-7DCEF8027B99}" type="sibTrans" cxnId="{B1A00774-0D3C-406F-9413-9997B0306F44}">
      <dgm:prSet/>
      <dgm:spPr/>
      <dgm:t>
        <a:bodyPr/>
        <a:lstStyle/>
        <a:p>
          <a:endParaRPr lang="en-US"/>
        </a:p>
      </dgm:t>
    </dgm:pt>
    <dgm:pt modelId="{1F884CF4-1E4C-423F-AE7B-0BAC3D97360D}">
      <dgm:prSet/>
      <dgm:spPr>
        <a:solidFill>
          <a:srgbClr val="FFC000"/>
        </a:solidFill>
      </dgm:spPr>
      <dgm:t>
        <a:bodyPr/>
        <a:lstStyle/>
        <a:p>
          <a:r>
            <a:rPr lang="sr-Cyrl-RS" dirty="0"/>
            <a:t>Средства из буџета 1.088.417.000</a:t>
          </a:r>
          <a:endParaRPr lang="en-US" dirty="0">
            <a:solidFill>
              <a:srgbClr val="FF0000"/>
            </a:solidFill>
          </a:endParaRPr>
        </a:p>
      </dgm:t>
    </dgm:pt>
    <dgm:pt modelId="{B54F7004-6983-4114-82DE-5ADF4FEF4D02}" type="parTrans" cxnId="{70C4B168-53EF-4508-8C4E-A3F87A5F97DE}">
      <dgm:prSet/>
      <dgm:spPr/>
      <dgm:t>
        <a:bodyPr/>
        <a:lstStyle/>
        <a:p>
          <a:endParaRPr lang="en-US"/>
        </a:p>
      </dgm:t>
    </dgm:pt>
    <dgm:pt modelId="{1B723845-E0D1-4671-AE0F-32E0821595D7}" type="sibTrans" cxnId="{70C4B168-53EF-4508-8C4E-A3F87A5F97DE}">
      <dgm:prSet/>
      <dgm:spPr/>
      <dgm:t>
        <a:bodyPr/>
        <a:lstStyle/>
        <a:p>
          <a:endParaRPr lang="en-US"/>
        </a:p>
      </dgm:t>
    </dgm:pt>
    <dgm:pt modelId="{258C614E-C25D-47E8-BC69-ECC42BFEC5CC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sr-Cyrl-RS" dirty="0">
              <a:solidFill>
                <a:schemeClr val="bg1"/>
              </a:solidFill>
            </a:rPr>
            <a:t>Пренета средства из ранијих година -112.218.360</a:t>
          </a:r>
          <a:endParaRPr lang="en-US" dirty="0">
            <a:solidFill>
              <a:schemeClr val="bg1"/>
            </a:solidFill>
          </a:endParaRPr>
        </a:p>
      </dgm:t>
    </dgm:pt>
    <dgm:pt modelId="{0EE00226-4F18-428E-857D-BB8AB5FED661}" type="parTrans" cxnId="{9FE065B6-BAF0-45E0-96C4-FBC1763BA102}">
      <dgm:prSet/>
      <dgm:spPr/>
      <dgm:t>
        <a:bodyPr/>
        <a:lstStyle/>
        <a:p>
          <a:endParaRPr lang="en-US"/>
        </a:p>
      </dgm:t>
    </dgm:pt>
    <dgm:pt modelId="{44AA7FFE-EC5D-4B4A-A884-0D1E57526835}" type="sibTrans" cxnId="{9FE065B6-BAF0-45E0-96C4-FBC1763BA102}">
      <dgm:prSet/>
      <dgm:spPr/>
      <dgm:t>
        <a:bodyPr/>
        <a:lstStyle/>
        <a:p>
          <a:endParaRPr lang="en-US"/>
        </a:p>
      </dgm:t>
    </dgm:pt>
    <dgm:pt modelId="{092009B7-2960-442B-A6FB-0D8F25F4F5CA}">
      <dgm:prSet/>
      <dgm:spPr>
        <a:solidFill>
          <a:srgbClr val="92D050"/>
        </a:solidFill>
      </dgm:spPr>
      <dgm:t>
        <a:bodyPr/>
        <a:lstStyle/>
        <a:p>
          <a:r>
            <a:rPr lang="sr-Cyrl-RS" dirty="0"/>
            <a:t>Укупан буџет  1.</a:t>
          </a:r>
          <a:r>
            <a:rPr lang="sr-Latn-RS" dirty="0"/>
            <a:t>.237.595.554</a:t>
          </a:r>
          <a:endParaRPr lang="en-US" dirty="0">
            <a:solidFill>
              <a:srgbClr val="FF0000"/>
            </a:solidFill>
          </a:endParaRPr>
        </a:p>
      </dgm:t>
    </dgm:pt>
    <dgm:pt modelId="{9B9E4606-8918-432D-AF17-F974BFE575C6}" type="parTrans" cxnId="{521ED7ED-3B46-4CE8-992A-CAB92204B1C6}">
      <dgm:prSet/>
      <dgm:spPr/>
      <dgm:t>
        <a:bodyPr/>
        <a:lstStyle/>
        <a:p>
          <a:endParaRPr lang="en-US"/>
        </a:p>
      </dgm:t>
    </dgm:pt>
    <dgm:pt modelId="{15C2B52E-4F55-4082-BB1C-94031D560EB4}" type="sibTrans" cxnId="{521ED7ED-3B46-4CE8-992A-CAB92204B1C6}">
      <dgm:prSet/>
      <dgm:spPr/>
      <dgm:t>
        <a:bodyPr/>
        <a:lstStyle/>
        <a:p>
          <a:endParaRPr lang="en-US"/>
        </a:p>
      </dgm:t>
    </dgm:pt>
    <dgm:pt modelId="{688A0EC4-0F6D-4987-959D-CA5F27B3CF24}" type="pres">
      <dgm:prSet presAssocID="{028ECFAC-63B3-40F0-9E03-B31D365E432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96E659A-663E-485D-BF89-FD74BE74A5C4}" type="pres">
      <dgm:prSet presAssocID="{1F884CF4-1E4C-423F-AE7B-0BAC3D97360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78071E-3EA3-4945-922C-AE021F34276A}" type="pres">
      <dgm:prSet presAssocID="{1B723845-E0D1-4671-AE0F-32E0821595D7}" presName="spacerL" presStyleCnt="0"/>
      <dgm:spPr/>
    </dgm:pt>
    <dgm:pt modelId="{98F3E7AB-6934-48FA-B82F-FBEAF1B2375D}" type="pres">
      <dgm:prSet presAssocID="{1B723845-E0D1-4671-AE0F-32E0821595D7}" presName="sibTrans" presStyleLbl="sibTrans2D1" presStyleIdx="0" presStyleCnt="3"/>
      <dgm:spPr/>
      <dgm:t>
        <a:bodyPr/>
        <a:lstStyle/>
        <a:p>
          <a:endParaRPr lang="en-US"/>
        </a:p>
      </dgm:t>
    </dgm:pt>
    <dgm:pt modelId="{F9CA65E4-8785-4412-A513-0A2695416EE5}" type="pres">
      <dgm:prSet presAssocID="{1B723845-E0D1-4671-AE0F-32E0821595D7}" presName="spacerR" presStyleCnt="0"/>
      <dgm:spPr/>
    </dgm:pt>
    <dgm:pt modelId="{2F60A798-586E-4E47-B649-25F047F36835}" type="pres">
      <dgm:prSet presAssocID="{258C614E-C25D-47E8-BC69-ECC42BFEC5C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0D06A4-272D-4E58-B7CB-EB8C424E859B}" type="pres">
      <dgm:prSet presAssocID="{44AA7FFE-EC5D-4B4A-A884-0D1E57526835}" presName="spacerL" presStyleCnt="0"/>
      <dgm:spPr/>
    </dgm:pt>
    <dgm:pt modelId="{41F09F99-3DCC-47E4-9188-F7D103A1F6E3}" type="pres">
      <dgm:prSet presAssocID="{44AA7FFE-EC5D-4B4A-A884-0D1E57526835}" presName="sibTrans" presStyleLbl="sibTrans2D1" presStyleIdx="1" presStyleCnt="3"/>
      <dgm:spPr/>
      <dgm:t>
        <a:bodyPr/>
        <a:lstStyle/>
        <a:p>
          <a:endParaRPr lang="en-US"/>
        </a:p>
      </dgm:t>
    </dgm:pt>
    <dgm:pt modelId="{F015C141-867A-4124-B290-CA1BB3474B22}" type="pres">
      <dgm:prSet presAssocID="{44AA7FFE-EC5D-4B4A-A884-0D1E57526835}" presName="spacerR" presStyleCnt="0"/>
      <dgm:spPr/>
    </dgm:pt>
    <dgm:pt modelId="{6C1FFF0F-B1A4-4C41-B9D3-30452A0DFA4B}" type="pres">
      <dgm:prSet presAssocID="{567740A1-931A-404E-B8A7-DCAB60009AEA}" presName="node" presStyleLbl="node1" presStyleIdx="2" presStyleCnt="4" custScaleX="96115" custScaleY="964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9B09D3-4DF0-4A67-B116-C3B0CE10042E}" type="pres">
      <dgm:prSet presAssocID="{097825AB-8F2B-4EF3-ABE1-7DCEF8027B99}" presName="spacerL" presStyleCnt="0"/>
      <dgm:spPr/>
    </dgm:pt>
    <dgm:pt modelId="{87C2FC52-975B-4E62-B5E0-1AB7C844E900}" type="pres">
      <dgm:prSet presAssocID="{097825AB-8F2B-4EF3-ABE1-7DCEF8027B99}" presName="sibTrans" presStyleLbl="sibTrans2D1" presStyleIdx="2" presStyleCnt="3"/>
      <dgm:spPr/>
      <dgm:t>
        <a:bodyPr/>
        <a:lstStyle/>
        <a:p>
          <a:endParaRPr lang="en-US"/>
        </a:p>
      </dgm:t>
    </dgm:pt>
    <dgm:pt modelId="{B01A7D7F-4B49-41A1-BC20-5B8B2DC888CB}" type="pres">
      <dgm:prSet presAssocID="{097825AB-8F2B-4EF3-ABE1-7DCEF8027B99}" presName="spacerR" presStyleCnt="0"/>
      <dgm:spPr/>
    </dgm:pt>
    <dgm:pt modelId="{2DB98FF9-EDB5-4EEE-AFA3-A57C7337F497}" type="pres">
      <dgm:prSet presAssocID="{092009B7-2960-442B-A6FB-0D8F25F4F5CA}" presName="node" presStyleLbl="node1" presStyleIdx="3" presStyleCnt="4" custScaleX="120163" custScaleY="974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C6BB78E-EFB3-4041-AD67-F0BF8DC2C140}" type="presOf" srcId="{028ECFAC-63B3-40F0-9E03-B31D365E432C}" destId="{688A0EC4-0F6D-4987-959D-CA5F27B3CF24}" srcOrd="0" destOrd="0" presId="urn:microsoft.com/office/officeart/2005/8/layout/equation1"/>
    <dgm:cxn modelId="{DACDA2EA-2B85-43AD-A796-6061D0417520}" type="presOf" srcId="{258C614E-C25D-47E8-BC69-ECC42BFEC5CC}" destId="{2F60A798-586E-4E47-B649-25F047F36835}" srcOrd="0" destOrd="0" presId="urn:microsoft.com/office/officeart/2005/8/layout/equation1"/>
    <dgm:cxn modelId="{70C4B168-53EF-4508-8C4E-A3F87A5F97DE}" srcId="{028ECFAC-63B3-40F0-9E03-B31D365E432C}" destId="{1F884CF4-1E4C-423F-AE7B-0BAC3D97360D}" srcOrd="0" destOrd="0" parTransId="{B54F7004-6983-4114-82DE-5ADF4FEF4D02}" sibTransId="{1B723845-E0D1-4671-AE0F-32E0821595D7}"/>
    <dgm:cxn modelId="{4AD3BF7C-9486-4F6F-9899-32B240DDA0E4}" type="presOf" srcId="{097825AB-8F2B-4EF3-ABE1-7DCEF8027B99}" destId="{87C2FC52-975B-4E62-B5E0-1AB7C844E900}" srcOrd="0" destOrd="0" presId="urn:microsoft.com/office/officeart/2005/8/layout/equation1"/>
    <dgm:cxn modelId="{6B017F2C-2CB9-4751-A7CD-30B8BC98049D}" type="presOf" srcId="{567740A1-931A-404E-B8A7-DCAB60009AEA}" destId="{6C1FFF0F-B1A4-4C41-B9D3-30452A0DFA4B}" srcOrd="0" destOrd="0" presId="urn:microsoft.com/office/officeart/2005/8/layout/equation1"/>
    <dgm:cxn modelId="{20F83DCD-3158-453F-967C-EBC1245F7DD9}" type="presOf" srcId="{092009B7-2960-442B-A6FB-0D8F25F4F5CA}" destId="{2DB98FF9-EDB5-4EEE-AFA3-A57C7337F497}" srcOrd="0" destOrd="0" presId="urn:microsoft.com/office/officeart/2005/8/layout/equation1"/>
    <dgm:cxn modelId="{521ED7ED-3B46-4CE8-992A-CAB92204B1C6}" srcId="{028ECFAC-63B3-40F0-9E03-B31D365E432C}" destId="{092009B7-2960-442B-A6FB-0D8F25F4F5CA}" srcOrd="3" destOrd="0" parTransId="{9B9E4606-8918-432D-AF17-F974BFE575C6}" sibTransId="{15C2B52E-4F55-4082-BB1C-94031D560EB4}"/>
    <dgm:cxn modelId="{A08F9C8E-A0B7-46AA-A78A-8BD9FCF7DFC7}" type="presOf" srcId="{44AA7FFE-EC5D-4B4A-A884-0D1E57526835}" destId="{41F09F99-3DCC-47E4-9188-F7D103A1F6E3}" srcOrd="0" destOrd="0" presId="urn:microsoft.com/office/officeart/2005/8/layout/equation1"/>
    <dgm:cxn modelId="{9FE065B6-BAF0-45E0-96C4-FBC1763BA102}" srcId="{028ECFAC-63B3-40F0-9E03-B31D365E432C}" destId="{258C614E-C25D-47E8-BC69-ECC42BFEC5CC}" srcOrd="1" destOrd="0" parTransId="{0EE00226-4F18-428E-857D-BB8AB5FED661}" sibTransId="{44AA7FFE-EC5D-4B4A-A884-0D1E57526835}"/>
    <dgm:cxn modelId="{AA2B371A-C761-4755-A6F9-5CD00112D7B0}" type="presOf" srcId="{1F884CF4-1E4C-423F-AE7B-0BAC3D97360D}" destId="{D96E659A-663E-485D-BF89-FD74BE74A5C4}" srcOrd="0" destOrd="0" presId="urn:microsoft.com/office/officeart/2005/8/layout/equation1"/>
    <dgm:cxn modelId="{B1A00774-0D3C-406F-9413-9997B0306F44}" srcId="{028ECFAC-63B3-40F0-9E03-B31D365E432C}" destId="{567740A1-931A-404E-B8A7-DCAB60009AEA}" srcOrd="2" destOrd="0" parTransId="{0643A071-2AC8-4124-916D-3A8BE5775A6D}" sibTransId="{097825AB-8F2B-4EF3-ABE1-7DCEF8027B99}"/>
    <dgm:cxn modelId="{19DBA710-EAA7-479A-8FB0-39539DFAF5D1}" type="presOf" srcId="{1B723845-E0D1-4671-AE0F-32E0821595D7}" destId="{98F3E7AB-6934-48FA-B82F-FBEAF1B2375D}" srcOrd="0" destOrd="0" presId="urn:microsoft.com/office/officeart/2005/8/layout/equation1"/>
    <dgm:cxn modelId="{E573888D-F9FB-4FE6-AAF3-F927AA2E6EBC}" type="presParOf" srcId="{688A0EC4-0F6D-4987-959D-CA5F27B3CF24}" destId="{D96E659A-663E-485D-BF89-FD74BE74A5C4}" srcOrd="0" destOrd="0" presId="urn:microsoft.com/office/officeart/2005/8/layout/equation1"/>
    <dgm:cxn modelId="{0D0B0A83-F15C-4526-8464-422DF0C5A916}" type="presParOf" srcId="{688A0EC4-0F6D-4987-959D-CA5F27B3CF24}" destId="{BA78071E-3EA3-4945-922C-AE021F34276A}" srcOrd="1" destOrd="0" presId="urn:microsoft.com/office/officeart/2005/8/layout/equation1"/>
    <dgm:cxn modelId="{F031027E-A6F6-4F40-A5F1-E4A0719687A0}" type="presParOf" srcId="{688A0EC4-0F6D-4987-959D-CA5F27B3CF24}" destId="{98F3E7AB-6934-48FA-B82F-FBEAF1B2375D}" srcOrd="2" destOrd="0" presId="urn:microsoft.com/office/officeart/2005/8/layout/equation1"/>
    <dgm:cxn modelId="{D6E988E9-F5EF-40D2-8011-DD3EEFB6D15B}" type="presParOf" srcId="{688A0EC4-0F6D-4987-959D-CA5F27B3CF24}" destId="{F9CA65E4-8785-4412-A513-0A2695416EE5}" srcOrd="3" destOrd="0" presId="urn:microsoft.com/office/officeart/2005/8/layout/equation1"/>
    <dgm:cxn modelId="{98121E6C-7394-4C4E-90C8-4BCB940CB22B}" type="presParOf" srcId="{688A0EC4-0F6D-4987-959D-CA5F27B3CF24}" destId="{2F60A798-586E-4E47-B649-25F047F36835}" srcOrd="4" destOrd="0" presId="urn:microsoft.com/office/officeart/2005/8/layout/equation1"/>
    <dgm:cxn modelId="{AB91E517-F112-4A52-AF08-CE2E95E6B5F1}" type="presParOf" srcId="{688A0EC4-0F6D-4987-959D-CA5F27B3CF24}" destId="{F90D06A4-272D-4E58-B7CB-EB8C424E859B}" srcOrd="5" destOrd="0" presId="urn:microsoft.com/office/officeart/2005/8/layout/equation1"/>
    <dgm:cxn modelId="{D010658D-E5F6-4983-A1B2-31CA122A0D57}" type="presParOf" srcId="{688A0EC4-0F6D-4987-959D-CA5F27B3CF24}" destId="{41F09F99-3DCC-47E4-9188-F7D103A1F6E3}" srcOrd="6" destOrd="0" presId="urn:microsoft.com/office/officeart/2005/8/layout/equation1"/>
    <dgm:cxn modelId="{3C6341AE-0423-446F-A013-72858729AA3E}" type="presParOf" srcId="{688A0EC4-0F6D-4987-959D-CA5F27B3CF24}" destId="{F015C141-867A-4124-B290-CA1BB3474B22}" srcOrd="7" destOrd="0" presId="urn:microsoft.com/office/officeart/2005/8/layout/equation1"/>
    <dgm:cxn modelId="{E0497DF6-7B98-411C-B02B-83AD89D9A9DD}" type="presParOf" srcId="{688A0EC4-0F6D-4987-959D-CA5F27B3CF24}" destId="{6C1FFF0F-B1A4-4C41-B9D3-30452A0DFA4B}" srcOrd="8" destOrd="0" presId="urn:microsoft.com/office/officeart/2005/8/layout/equation1"/>
    <dgm:cxn modelId="{C76D8E36-7B23-43F0-9C45-92FEB6EDD91E}" type="presParOf" srcId="{688A0EC4-0F6D-4987-959D-CA5F27B3CF24}" destId="{409B09D3-4DF0-4A67-B116-C3B0CE10042E}" srcOrd="9" destOrd="0" presId="urn:microsoft.com/office/officeart/2005/8/layout/equation1"/>
    <dgm:cxn modelId="{5746382A-B224-4354-8E78-8AA20095070E}" type="presParOf" srcId="{688A0EC4-0F6D-4987-959D-CA5F27B3CF24}" destId="{87C2FC52-975B-4E62-B5E0-1AB7C844E900}" srcOrd="10" destOrd="0" presId="urn:microsoft.com/office/officeart/2005/8/layout/equation1"/>
    <dgm:cxn modelId="{7E6443D3-75AF-4CD4-ADB4-3F5DEC67A706}" type="presParOf" srcId="{688A0EC4-0F6D-4987-959D-CA5F27B3CF24}" destId="{B01A7D7F-4B49-41A1-BC20-5B8B2DC888CB}" srcOrd="11" destOrd="0" presId="urn:microsoft.com/office/officeart/2005/8/layout/equation1"/>
    <dgm:cxn modelId="{2EA15DB9-4691-4655-BBAA-3AC0D32206B3}" type="presParOf" srcId="{688A0EC4-0F6D-4987-959D-CA5F27B3CF24}" destId="{2DB98FF9-EDB5-4EEE-AFA3-A57C7337F497}" srcOrd="12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A47F19-311D-44B3-AAA4-35C98BD4844B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844461-76DE-4FEA-A87D-23440AD6FC2E}">
      <dgm:prSet phldrT="[Text]"/>
      <dgm:spPr/>
      <dgm:t>
        <a:bodyPr/>
        <a:lstStyle/>
        <a:p>
          <a:r>
            <a:rPr lang="sr-Cyrl-RS" b="1" dirty="0"/>
            <a:t>Порески приходи</a:t>
          </a:r>
          <a:endParaRPr lang="en-US" b="1" dirty="0"/>
        </a:p>
      </dgm:t>
    </dgm:pt>
    <dgm:pt modelId="{6F031138-6684-4AF8-B48F-F90EB84372B1}" type="parTrans" cxnId="{DFA45898-8E34-483C-97B6-EC38D2140466}">
      <dgm:prSet/>
      <dgm:spPr/>
      <dgm:t>
        <a:bodyPr/>
        <a:lstStyle/>
        <a:p>
          <a:endParaRPr lang="en-US"/>
        </a:p>
      </dgm:t>
    </dgm:pt>
    <dgm:pt modelId="{C24B5DA2-B651-485D-A0F4-95731772C9B8}" type="sibTrans" cxnId="{DFA45898-8E34-483C-97B6-EC38D2140466}">
      <dgm:prSet/>
      <dgm:spPr/>
      <dgm:t>
        <a:bodyPr/>
        <a:lstStyle/>
        <a:p>
          <a:endParaRPr lang="en-US"/>
        </a:p>
      </dgm:t>
    </dgm:pt>
    <dgm:pt modelId="{D45E583C-4AAD-40D2-9D24-9A0A68141567}">
      <dgm:prSet phldrT="[Text]" custT="1"/>
      <dgm:spPr>
        <a:solidFill>
          <a:srgbClr val="92D050"/>
        </a:solidFill>
      </dgm:spPr>
      <dgm:t>
        <a:bodyPr/>
        <a:lstStyle/>
        <a:p>
          <a:pPr algn="just"/>
          <a:r>
            <a:rPr lang="sr-Cyrl-RS" altLang="en-US" sz="1400" dirty="0">
              <a:latin typeface="Calibri" panose="020F0502020204030204" pitchFamily="34" charset="0"/>
            </a:rPr>
            <a:t>Врста јавних прихода који се прикупљају обавезним плаћањима пореских обвезника без обавезе извршења специјалне услуге заузврат</a:t>
          </a:r>
          <a:endParaRPr lang="en-US" sz="1400" dirty="0"/>
        </a:p>
      </dgm:t>
    </dgm:pt>
    <dgm:pt modelId="{DF23AB14-DB78-4D25-948A-D263DF13EBEB}" type="parTrans" cxnId="{B6E9FE2F-54FB-46AA-BA6A-1465C15C85E2}">
      <dgm:prSet/>
      <dgm:spPr/>
      <dgm:t>
        <a:bodyPr/>
        <a:lstStyle/>
        <a:p>
          <a:endParaRPr lang="en-US"/>
        </a:p>
      </dgm:t>
    </dgm:pt>
    <dgm:pt modelId="{875C4C0C-D761-476B-9D17-EF850CFCBB84}" type="sibTrans" cxnId="{B6E9FE2F-54FB-46AA-BA6A-1465C15C85E2}">
      <dgm:prSet/>
      <dgm:spPr/>
      <dgm:t>
        <a:bodyPr/>
        <a:lstStyle/>
        <a:p>
          <a:endParaRPr lang="en-US"/>
        </a:p>
      </dgm:t>
    </dgm:pt>
    <dgm:pt modelId="{E1B79EE1-1157-4302-AB0B-8FEDC81165FD}">
      <dgm:prSet phldrT="[Text]"/>
      <dgm:spPr/>
      <dgm:t>
        <a:bodyPr/>
        <a:lstStyle/>
        <a:p>
          <a:pPr algn="r"/>
          <a:r>
            <a:rPr lang="sr-Cyrl-RS" b="1" dirty="0"/>
            <a:t>Донације и трансфери</a:t>
          </a:r>
          <a:endParaRPr lang="en-US" b="1" dirty="0"/>
        </a:p>
      </dgm:t>
    </dgm:pt>
    <dgm:pt modelId="{D901DA59-A95A-4489-99A8-4140EE7BA89A}" type="parTrans" cxnId="{9CBF9DF9-AB9B-4A23-9199-3C2DD5A0CE43}">
      <dgm:prSet/>
      <dgm:spPr/>
      <dgm:t>
        <a:bodyPr/>
        <a:lstStyle/>
        <a:p>
          <a:endParaRPr lang="en-US"/>
        </a:p>
      </dgm:t>
    </dgm:pt>
    <dgm:pt modelId="{E99A6F9C-C544-4400-B178-20BC6CFFFE07}" type="sibTrans" cxnId="{9CBF9DF9-AB9B-4A23-9199-3C2DD5A0CE43}">
      <dgm:prSet/>
      <dgm:spPr/>
      <dgm:t>
        <a:bodyPr/>
        <a:lstStyle/>
        <a:p>
          <a:endParaRPr lang="en-US"/>
        </a:p>
      </dgm:t>
    </dgm:pt>
    <dgm:pt modelId="{92FD0664-EE76-4121-BE7B-68FC1EE5F4D7}">
      <dgm:prSet phldrT="[Text]" custT="1"/>
      <dgm:spPr>
        <a:solidFill>
          <a:srgbClr val="00B0F0"/>
        </a:solidFill>
      </dgm:spPr>
      <dgm:t>
        <a:bodyPr/>
        <a:lstStyle/>
        <a:p>
          <a:pPr algn="just"/>
          <a:r>
            <a:rPr lang="sr-Cyrl-CS" sz="1400" b="1" i="1" dirty="0"/>
            <a:t>Донације</a:t>
          </a:r>
          <a:r>
            <a:rPr lang="sr-Cyrl-CS" sz="1400" b="1" dirty="0"/>
            <a:t> </a:t>
          </a:r>
          <a:r>
            <a:rPr lang="sr-Cyrl-CS" sz="1400" dirty="0"/>
            <a:t>се добијају од домаћих и међународних донатора и организација за различите пројекте. </a:t>
          </a:r>
          <a:r>
            <a:rPr lang="sr-Cyrl-RS" altLang="en-US" sz="1400" dirty="0">
              <a:latin typeface="Calibri" panose="020F0502020204030204" pitchFamily="34" charset="0"/>
            </a:rPr>
            <a:t>Трансфери п</a:t>
          </a:r>
          <a:r>
            <a:rPr lang="ru-RU" altLang="en-US" sz="1400" dirty="0">
              <a:latin typeface="Calibri" panose="020F0502020204030204" pitchFamily="34" charset="0"/>
            </a:rPr>
            <a:t>одразумевају пренос средстава од нивоа Републике Србије општинском нивоу власти. М</a:t>
          </a:r>
          <a:r>
            <a:rPr lang="sr-Cyrl-RS" altLang="en-US" sz="1400" dirty="0">
              <a:latin typeface="Calibri" panose="020F0502020204030204" pitchFamily="34" charset="0"/>
            </a:rPr>
            <a:t>огу бити </a:t>
          </a:r>
          <a:r>
            <a:rPr lang="sr-Cyrl-RS" altLang="en-US" sz="1400" b="1" dirty="0">
              <a:latin typeface="Calibri" panose="020F0502020204030204" pitchFamily="34" charset="0"/>
            </a:rPr>
            <a:t>наменски (</a:t>
          </a:r>
          <a:r>
            <a:rPr lang="sr-Cyrl-RS" altLang="en-US" sz="1400" dirty="0">
              <a:latin typeface="Calibri" panose="020F0502020204030204" pitchFamily="34" charset="0"/>
            </a:rPr>
            <a:t>за тачно утврђене намене) или </a:t>
          </a:r>
          <a:r>
            <a:rPr lang="sr-Cyrl-RS" altLang="en-US" sz="1400" b="1" dirty="0">
              <a:latin typeface="Calibri" panose="020F0502020204030204" pitchFamily="34" charset="0"/>
            </a:rPr>
            <a:t>ненаменски (</a:t>
          </a:r>
          <a:r>
            <a:rPr lang="sr-Cyrl-RS" altLang="en-US" sz="1400" dirty="0">
              <a:latin typeface="Calibri" panose="020F0502020204030204" pitchFamily="34" charset="0"/>
            </a:rPr>
            <a:t>није им унапред утврђена намена те се могу у складу са законом користити за било које сврхе)</a:t>
          </a:r>
          <a:r>
            <a:rPr lang="sr-Latn-RS" altLang="en-US" sz="1400" dirty="0">
              <a:latin typeface="Calibri" panose="020F0502020204030204" pitchFamily="34" charset="0"/>
            </a:rPr>
            <a:t> </a:t>
          </a:r>
          <a:r>
            <a:rPr lang="sr-Cyrl-RS" altLang="en-US" sz="1400" dirty="0">
              <a:latin typeface="Calibri" panose="020F0502020204030204" pitchFamily="34" charset="0"/>
            </a:rPr>
            <a:t>.</a:t>
          </a:r>
          <a:endParaRPr lang="en-US" sz="1400" dirty="0"/>
        </a:p>
      </dgm:t>
    </dgm:pt>
    <dgm:pt modelId="{A4B2DE69-08CB-4EF5-A179-A9838DCC0C0D}" type="parTrans" cxnId="{29D18108-D348-4C83-ABE4-39390C16C5CD}">
      <dgm:prSet/>
      <dgm:spPr/>
      <dgm:t>
        <a:bodyPr/>
        <a:lstStyle/>
        <a:p>
          <a:endParaRPr lang="en-US"/>
        </a:p>
      </dgm:t>
    </dgm:pt>
    <dgm:pt modelId="{31990FCE-83F5-4BCE-86BA-4F924011EADA}" type="sibTrans" cxnId="{29D18108-D348-4C83-ABE4-39390C16C5CD}">
      <dgm:prSet/>
      <dgm:spPr/>
      <dgm:t>
        <a:bodyPr/>
        <a:lstStyle/>
        <a:p>
          <a:endParaRPr lang="en-US"/>
        </a:p>
      </dgm:t>
    </dgm:pt>
    <dgm:pt modelId="{E055884F-7426-4921-A0E5-9CA56A76B49A}">
      <dgm:prSet phldrT="[Text]"/>
      <dgm:spPr/>
      <dgm:t>
        <a:bodyPr/>
        <a:lstStyle/>
        <a:p>
          <a:r>
            <a:rPr lang="sr-Cyrl-RS" b="1" dirty="0"/>
            <a:t>Непорески приходи</a:t>
          </a:r>
          <a:endParaRPr lang="en-US" b="1" dirty="0"/>
        </a:p>
      </dgm:t>
    </dgm:pt>
    <dgm:pt modelId="{A220DF32-CC6B-446C-B398-3C6FF19DF138}" type="parTrans" cxnId="{997AF6DE-9802-4842-96EC-E457543D4099}">
      <dgm:prSet/>
      <dgm:spPr/>
      <dgm:t>
        <a:bodyPr/>
        <a:lstStyle/>
        <a:p>
          <a:endParaRPr lang="en-US"/>
        </a:p>
      </dgm:t>
    </dgm:pt>
    <dgm:pt modelId="{EADBA54B-8207-46FB-8C83-E7274B6ED163}" type="sibTrans" cxnId="{997AF6DE-9802-4842-96EC-E457543D4099}">
      <dgm:prSet/>
      <dgm:spPr/>
      <dgm:t>
        <a:bodyPr/>
        <a:lstStyle/>
        <a:p>
          <a:endParaRPr lang="en-US"/>
        </a:p>
      </dgm:t>
    </dgm:pt>
    <dgm:pt modelId="{6B14159D-5902-471E-9F91-CEA86CA18597}">
      <dgm:prSet phldrT="[Text]" custT="1"/>
      <dgm:spPr>
        <a:solidFill>
          <a:srgbClr val="FFC000"/>
        </a:solidFill>
      </dgm:spPr>
      <dgm:t>
        <a:bodyPr/>
        <a:lstStyle/>
        <a:p>
          <a:pPr algn="just"/>
          <a:r>
            <a:rPr lang="sr-Cyrl-RS" altLang="en-US" sz="1400" dirty="0">
              <a:latin typeface="Calibri" panose="020F0502020204030204" pitchFamily="34" charset="0"/>
            </a:rPr>
            <a:t>Врста јавних прихода који се наплаћују за коришћење јавних добара (накнаде), пружање јавних услуга (таксе) или због кршења уговорних или законских одредби (казне и пенали)</a:t>
          </a:r>
          <a:endParaRPr lang="en-US" sz="1400" dirty="0"/>
        </a:p>
      </dgm:t>
    </dgm:pt>
    <dgm:pt modelId="{0D2CFF9B-A50F-43E4-AFA5-E7E960E0BCD0}" type="parTrans" cxnId="{E528FBD6-03D8-4201-832B-0748BD271A16}">
      <dgm:prSet/>
      <dgm:spPr/>
      <dgm:t>
        <a:bodyPr/>
        <a:lstStyle/>
        <a:p>
          <a:endParaRPr lang="en-US"/>
        </a:p>
      </dgm:t>
    </dgm:pt>
    <dgm:pt modelId="{36039859-946E-4D2B-BAA0-EE1BB94895EC}" type="sibTrans" cxnId="{E528FBD6-03D8-4201-832B-0748BD271A16}">
      <dgm:prSet/>
      <dgm:spPr/>
      <dgm:t>
        <a:bodyPr/>
        <a:lstStyle/>
        <a:p>
          <a:endParaRPr lang="en-US"/>
        </a:p>
      </dgm:t>
    </dgm:pt>
    <dgm:pt modelId="{28888755-727E-436B-B2F2-DA7896544A65}">
      <dgm:prSet phldrT="[Text]"/>
      <dgm:spPr/>
      <dgm:t>
        <a:bodyPr/>
        <a:lstStyle/>
        <a:p>
          <a:r>
            <a:rPr lang="sr-Cyrl-RS" b="1" dirty="0"/>
            <a:t>Примања од продаје нефинансијске имовине</a:t>
          </a:r>
          <a:endParaRPr lang="en-US" b="1" dirty="0"/>
        </a:p>
      </dgm:t>
    </dgm:pt>
    <dgm:pt modelId="{74440C20-4C7D-42FA-8A71-91FF1ABB0C2B}" type="parTrans" cxnId="{423F4FFE-A4A5-4DB9-BCD0-81CA33242D4A}">
      <dgm:prSet/>
      <dgm:spPr/>
      <dgm:t>
        <a:bodyPr/>
        <a:lstStyle/>
        <a:p>
          <a:endParaRPr lang="en-US"/>
        </a:p>
      </dgm:t>
    </dgm:pt>
    <dgm:pt modelId="{25C618B1-3FCB-4E3A-AAEB-763F12B41872}" type="sibTrans" cxnId="{423F4FFE-A4A5-4DB9-BCD0-81CA33242D4A}">
      <dgm:prSet/>
      <dgm:spPr/>
      <dgm:t>
        <a:bodyPr/>
        <a:lstStyle/>
        <a:p>
          <a:endParaRPr lang="en-US"/>
        </a:p>
      </dgm:t>
    </dgm:pt>
    <dgm:pt modelId="{FE2BA0E8-81AC-463B-B498-EF464F5BCE06}">
      <dgm:prSet phldrT="[Text]" custT="1"/>
      <dgm:spPr>
        <a:solidFill>
          <a:srgbClr val="FFFF00"/>
        </a:solidFill>
      </dgm:spPr>
      <dgm:t>
        <a:bodyPr/>
        <a:lstStyle/>
        <a:p>
          <a:pPr algn="just"/>
          <a:r>
            <a:rPr lang="sr-Cyrl-RS" sz="1400" dirty="0">
              <a:solidFill>
                <a:schemeClr val="accent1">
                  <a:lumMod val="40000"/>
                  <a:lumOff val="60000"/>
                </a:schemeClr>
              </a:solidFill>
            </a:rPr>
            <a:t>Ова примања се остварују продајом непокретности и покретних ствари у власништву града.</a:t>
          </a:r>
          <a:endParaRPr lang="en-US" sz="1400" dirty="0">
            <a:solidFill>
              <a:schemeClr val="accent1">
                <a:lumMod val="40000"/>
                <a:lumOff val="60000"/>
              </a:schemeClr>
            </a:solidFill>
          </a:endParaRPr>
        </a:p>
      </dgm:t>
    </dgm:pt>
    <dgm:pt modelId="{7A39DE39-681C-425E-9FED-FBE278CC5B2D}" type="parTrans" cxnId="{86D1D984-3A22-405C-B36D-C2926B8E421B}">
      <dgm:prSet/>
      <dgm:spPr/>
      <dgm:t>
        <a:bodyPr/>
        <a:lstStyle/>
        <a:p>
          <a:endParaRPr lang="en-US"/>
        </a:p>
      </dgm:t>
    </dgm:pt>
    <dgm:pt modelId="{03DEC489-1FE9-42FB-A7B6-2DC930E80875}" type="sibTrans" cxnId="{86D1D984-3A22-405C-B36D-C2926B8E421B}">
      <dgm:prSet/>
      <dgm:spPr/>
      <dgm:t>
        <a:bodyPr/>
        <a:lstStyle/>
        <a:p>
          <a:endParaRPr lang="en-US"/>
        </a:p>
      </dgm:t>
    </dgm:pt>
    <dgm:pt modelId="{26EF48C7-6381-4355-B03F-DD441AE957C7}">
      <dgm:prSet phldrT="[Text]"/>
      <dgm:spPr/>
      <dgm:t>
        <a:bodyPr/>
        <a:lstStyle/>
        <a:p>
          <a:r>
            <a:rPr lang="sr-Cyrl-RS" b="1" dirty="0"/>
            <a:t>Примања од задуживања и  продаје финансијске имовине</a:t>
          </a:r>
          <a:endParaRPr lang="en-US" b="1" dirty="0"/>
        </a:p>
      </dgm:t>
    </dgm:pt>
    <dgm:pt modelId="{18A23F74-72B2-47CE-8CFA-63637C44E493}" type="parTrans" cxnId="{C002A477-0333-4E42-A591-A476378A7B14}">
      <dgm:prSet/>
      <dgm:spPr/>
      <dgm:t>
        <a:bodyPr/>
        <a:lstStyle/>
        <a:p>
          <a:endParaRPr lang="en-US"/>
        </a:p>
      </dgm:t>
    </dgm:pt>
    <dgm:pt modelId="{7F59AFA8-97ED-43F0-BB10-8E36A7F9F28C}" type="sibTrans" cxnId="{C002A477-0333-4E42-A591-A476378A7B14}">
      <dgm:prSet/>
      <dgm:spPr/>
      <dgm:t>
        <a:bodyPr/>
        <a:lstStyle/>
        <a:p>
          <a:endParaRPr lang="en-US"/>
        </a:p>
      </dgm:t>
    </dgm:pt>
    <dgm:pt modelId="{4B4A2A45-FFA7-47F5-A99D-A2DFD7698107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sz="1400" b="0" i="0" dirty="0"/>
            <a:t>Примања од задуживања представљају приливе по основу примања од задуживања код пословних банака у земљи у корист нивоа градова. Примања од продаје финансијске имовине  представљају приливе по основу продаје домаћих акција и осталог капитала у корист нивоа градова</a:t>
          </a:r>
          <a:endParaRPr lang="en-US" sz="1400" dirty="0"/>
        </a:p>
      </dgm:t>
    </dgm:pt>
    <dgm:pt modelId="{2E2C89AA-6D36-4A41-9A01-A47B8388C320}" type="parTrans" cxnId="{48A7DAC8-CBA0-4CCF-8FEB-1A8D1991CE61}">
      <dgm:prSet/>
      <dgm:spPr/>
      <dgm:t>
        <a:bodyPr/>
        <a:lstStyle/>
        <a:p>
          <a:endParaRPr lang="en-US"/>
        </a:p>
      </dgm:t>
    </dgm:pt>
    <dgm:pt modelId="{5B14C082-1404-4C23-9B64-643BA89D25BF}" type="sibTrans" cxnId="{48A7DAC8-CBA0-4CCF-8FEB-1A8D1991CE61}">
      <dgm:prSet/>
      <dgm:spPr/>
      <dgm:t>
        <a:bodyPr/>
        <a:lstStyle/>
        <a:p>
          <a:endParaRPr lang="en-US"/>
        </a:p>
      </dgm:t>
    </dgm:pt>
    <dgm:pt modelId="{E1AD8724-28DC-48C5-B75E-B0D1F33E6279}">
      <dgm:prSet phldrT="[Text]"/>
      <dgm:spPr/>
      <dgm:t>
        <a:bodyPr/>
        <a:lstStyle/>
        <a:p>
          <a:r>
            <a:rPr lang="sr-Cyrl-RS" b="1" dirty="0"/>
            <a:t>Пренета средства из ранијих година</a:t>
          </a:r>
          <a:endParaRPr lang="en-US" b="1" dirty="0"/>
        </a:p>
      </dgm:t>
    </dgm:pt>
    <dgm:pt modelId="{411CE078-310E-457E-A7C1-09A580CCEBB0}" type="parTrans" cxnId="{9EBB09AF-7741-47ED-B436-933466BD5F46}">
      <dgm:prSet/>
      <dgm:spPr/>
      <dgm:t>
        <a:bodyPr/>
        <a:lstStyle/>
        <a:p>
          <a:endParaRPr lang="en-US"/>
        </a:p>
      </dgm:t>
    </dgm:pt>
    <dgm:pt modelId="{BCA81F17-B88D-47F3-91A4-C02EC1C807D8}" type="sibTrans" cxnId="{9EBB09AF-7741-47ED-B436-933466BD5F46}">
      <dgm:prSet/>
      <dgm:spPr/>
      <dgm:t>
        <a:bodyPr/>
        <a:lstStyle/>
        <a:p>
          <a:endParaRPr lang="en-US"/>
        </a:p>
      </dgm:t>
    </dgm:pt>
    <dgm:pt modelId="{A22D28D0-C0EE-4FAC-9411-A8A4995FB17B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altLang="en-US" sz="1400" dirty="0"/>
            <a:t> Представљају вишак прихода буџета града који нису потрошени у претходној  буџетској години</a:t>
          </a:r>
          <a:endParaRPr lang="en-US" sz="1400" dirty="0"/>
        </a:p>
      </dgm:t>
    </dgm:pt>
    <dgm:pt modelId="{7B8C8DE4-9C8E-4AAA-9ABD-7D21384D12EF}" type="parTrans" cxnId="{EF67239D-5166-423B-9E5F-06A1352131E4}">
      <dgm:prSet/>
      <dgm:spPr/>
      <dgm:t>
        <a:bodyPr/>
        <a:lstStyle/>
        <a:p>
          <a:endParaRPr lang="en-US"/>
        </a:p>
      </dgm:t>
    </dgm:pt>
    <dgm:pt modelId="{D9EE63C1-7C79-499A-9EE1-6AFD68E7C84E}" type="sibTrans" cxnId="{EF67239D-5166-423B-9E5F-06A1352131E4}">
      <dgm:prSet/>
      <dgm:spPr/>
      <dgm:t>
        <a:bodyPr/>
        <a:lstStyle/>
        <a:p>
          <a:endParaRPr lang="en-US"/>
        </a:p>
      </dgm:t>
    </dgm:pt>
    <dgm:pt modelId="{EFEB1020-9C17-48DC-BBE0-54FA743F9F75}" type="pres">
      <dgm:prSet presAssocID="{EEA47F19-311D-44B3-AAA4-35C98BD4844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8695426-23ED-40C0-90A1-2BB445DEBC64}" type="pres">
      <dgm:prSet presAssocID="{0C844461-76DE-4FEA-A87D-23440AD6FC2E}" presName="linNode" presStyleCnt="0"/>
      <dgm:spPr/>
    </dgm:pt>
    <dgm:pt modelId="{C6144CDB-22C1-4337-9F95-C3A522A707D1}" type="pres">
      <dgm:prSet presAssocID="{0C844461-76DE-4FEA-A87D-23440AD6FC2E}" presName="parTx" presStyleLbl="revTx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385D1D-92EB-445D-B736-940004751C79}" type="pres">
      <dgm:prSet presAssocID="{0C844461-76DE-4FEA-A87D-23440AD6FC2E}" presName="bracket" presStyleLbl="parChTrans1D1" presStyleIdx="0" presStyleCnt="6"/>
      <dgm:spPr/>
    </dgm:pt>
    <dgm:pt modelId="{99D36636-E395-439F-A79A-29C0BFB6F7E4}" type="pres">
      <dgm:prSet presAssocID="{0C844461-76DE-4FEA-A87D-23440AD6FC2E}" presName="spH" presStyleCnt="0"/>
      <dgm:spPr/>
    </dgm:pt>
    <dgm:pt modelId="{7BB6658A-32E0-42C7-B82A-240BF45CF27D}" type="pres">
      <dgm:prSet presAssocID="{0C844461-76DE-4FEA-A87D-23440AD6FC2E}" presName="desTx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3CB043-7A92-47E9-A4C4-39EC715F2552}" type="pres">
      <dgm:prSet presAssocID="{C24B5DA2-B651-485D-A0F4-95731772C9B8}" presName="spV" presStyleCnt="0"/>
      <dgm:spPr/>
    </dgm:pt>
    <dgm:pt modelId="{D9DF5E9A-39D4-44B7-A326-58B07A05D91E}" type="pres">
      <dgm:prSet presAssocID="{E1B79EE1-1157-4302-AB0B-8FEDC81165FD}" presName="linNode" presStyleCnt="0"/>
      <dgm:spPr/>
    </dgm:pt>
    <dgm:pt modelId="{F40D94EA-52E0-4740-A924-EAF350BDF213}" type="pres">
      <dgm:prSet presAssocID="{E1B79EE1-1157-4302-AB0B-8FEDC81165FD}" presName="parTx" presStyleLbl="revTx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930D30-96BC-4D43-B65A-EE88C46DBE48}" type="pres">
      <dgm:prSet presAssocID="{E1B79EE1-1157-4302-AB0B-8FEDC81165FD}" presName="bracket" presStyleLbl="parChTrans1D1" presStyleIdx="1" presStyleCnt="6"/>
      <dgm:spPr/>
    </dgm:pt>
    <dgm:pt modelId="{5831BF15-ED1F-4BD5-857B-18B8E573D9AB}" type="pres">
      <dgm:prSet presAssocID="{E1B79EE1-1157-4302-AB0B-8FEDC81165FD}" presName="spH" presStyleCnt="0"/>
      <dgm:spPr/>
    </dgm:pt>
    <dgm:pt modelId="{C6BA9D27-2D60-4BA7-98A9-E18E57FDB6CB}" type="pres">
      <dgm:prSet presAssocID="{E1B79EE1-1157-4302-AB0B-8FEDC81165FD}" presName="desTx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002753-9FCA-4DC5-B8A6-1F7632BDDE58}" type="pres">
      <dgm:prSet presAssocID="{E99A6F9C-C544-4400-B178-20BC6CFFFE07}" presName="spV" presStyleCnt="0"/>
      <dgm:spPr/>
    </dgm:pt>
    <dgm:pt modelId="{9709DCCB-B8A8-47BC-A303-F9EC41DA889E}" type="pres">
      <dgm:prSet presAssocID="{E055884F-7426-4921-A0E5-9CA56A76B49A}" presName="linNode" presStyleCnt="0"/>
      <dgm:spPr/>
    </dgm:pt>
    <dgm:pt modelId="{CCB8139E-CA19-491D-9FCD-6BF28923C725}" type="pres">
      <dgm:prSet presAssocID="{E055884F-7426-4921-A0E5-9CA56A76B49A}" presName="parTx" presStyleLbl="revTx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D1633C-A097-4A5A-8269-B04E98857E56}" type="pres">
      <dgm:prSet presAssocID="{E055884F-7426-4921-A0E5-9CA56A76B49A}" presName="bracket" presStyleLbl="parChTrans1D1" presStyleIdx="2" presStyleCnt="6"/>
      <dgm:spPr/>
    </dgm:pt>
    <dgm:pt modelId="{82B38D6F-2AA7-4339-A71D-28AA55699178}" type="pres">
      <dgm:prSet presAssocID="{E055884F-7426-4921-A0E5-9CA56A76B49A}" presName="spH" presStyleCnt="0"/>
      <dgm:spPr/>
    </dgm:pt>
    <dgm:pt modelId="{FFFD7BD8-195B-4FA4-9414-4F4C582F5570}" type="pres">
      <dgm:prSet presAssocID="{E055884F-7426-4921-A0E5-9CA56A76B49A}" presName="desTx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A122A3-FC4C-4845-B4FF-0E74CF3D50D3}" type="pres">
      <dgm:prSet presAssocID="{EADBA54B-8207-46FB-8C83-E7274B6ED163}" presName="spV" presStyleCnt="0"/>
      <dgm:spPr/>
    </dgm:pt>
    <dgm:pt modelId="{CCB5FDA4-BEC8-4CA1-835A-2A3BEEBEC456}" type="pres">
      <dgm:prSet presAssocID="{28888755-727E-436B-B2F2-DA7896544A65}" presName="linNode" presStyleCnt="0"/>
      <dgm:spPr/>
    </dgm:pt>
    <dgm:pt modelId="{9312B733-3AEB-49F6-8245-08553BA2949B}" type="pres">
      <dgm:prSet presAssocID="{28888755-727E-436B-B2F2-DA7896544A65}" presName="parTx" presStyleLbl="revTx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5AB433-2559-485A-A03D-C32F36288071}" type="pres">
      <dgm:prSet presAssocID="{28888755-727E-436B-B2F2-DA7896544A65}" presName="bracket" presStyleLbl="parChTrans1D1" presStyleIdx="3" presStyleCnt="6"/>
      <dgm:spPr/>
    </dgm:pt>
    <dgm:pt modelId="{C13B9160-72D5-46E0-A1C0-91E8634DFAE2}" type="pres">
      <dgm:prSet presAssocID="{28888755-727E-436B-B2F2-DA7896544A65}" presName="spH" presStyleCnt="0"/>
      <dgm:spPr/>
    </dgm:pt>
    <dgm:pt modelId="{9893D59A-7FEC-486D-89C4-D28135F6121C}" type="pres">
      <dgm:prSet presAssocID="{28888755-727E-436B-B2F2-DA7896544A65}" presName="desTx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21D242-ABBF-45EB-97FD-83930430328F}" type="pres">
      <dgm:prSet presAssocID="{25C618B1-3FCB-4E3A-AAEB-763F12B41872}" presName="spV" presStyleCnt="0"/>
      <dgm:spPr/>
    </dgm:pt>
    <dgm:pt modelId="{F0DED400-B200-4EA2-AB34-CCFF58E07A6E}" type="pres">
      <dgm:prSet presAssocID="{26EF48C7-6381-4355-B03F-DD441AE957C7}" presName="linNode" presStyleCnt="0"/>
      <dgm:spPr/>
    </dgm:pt>
    <dgm:pt modelId="{EFAACCF6-3A6A-4536-89B0-F0A7C44F6BE1}" type="pres">
      <dgm:prSet presAssocID="{26EF48C7-6381-4355-B03F-DD441AE957C7}" presName="parTx" presStyleLbl="revTx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7CA82-45EE-4BD1-AEB4-CC3961FBFB74}" type="pres">
      <dgm:prSet presAssocID="{26EF48C7-6381-4355-B03F-DD441AE957C7}" presName="bracket" presStyleLbl="parChTrans1D1" presStyleIdx="4" presStyleCnt="6"/>
      <dgm:spPr/>
    </dgm:pt>
    <dgm:pt modelId="{CD7548DD-1E84-4DA7-B1D0-28F3E4EBFF82}" type="pres">
      <dgm:prSet presAssocID="{26EF48C7-6381-4355-B03F-DD441AE957C7}" presName="spH" presStyleCnt="0"/>
      <dgm:spPr/>
    </dgm:pt>
    <dgm:pt modelId="{9A05939C-6B40-4C32-897A-4A6DC3E71E5B}" type="pres">
      <dgm:prSet presAssocID="{26EF48C7-6381-4355-B03F-DD441AE957C7}" presName="desTx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9EA799-9807-4770-B698-79D3EF79120B}" type="pres">
      <dgm:prSet presAssocID="{7F59AFA8-97ED-43F0-BB10-8E36A7F9F28C}" presName="spV" presStyleCnt="0"/>
      <dgm:spPr/>
    </dgm:pt>
    <dgm:pt modelId="{2B991069-479A-498A-AF83-5B33CD9F12C6}" type="pres">
      <dgm:prSet presAssocID="{E1AD8724-28DC-48C5-B75E-B0D1F33E6279}" presName="linNode" presStyleCnt="0"/>
      <dgm:spPr/>
    </dgm:pt>
    <dgm:pt modelId="{939B76D1-BB33-4E50-9ECD-839FB5787B95}" type="pres">
      <dgm:prSet presAssocID="{E1AD8724-28DC-48C5-B75E-B0D1F33E6279}" presName="parTx" presStyleLbl="revTx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45F59F-6101-48DE-ABCC-EC5351843F5B}" type="pres">
      <dgm:prSet presAssocID="{E1AD8724-28DC-48C5-B75E-B0D1F33E6279}" presName="bracket" presStyleLbl="parChTrans1D1" presStyleIdx="5" presStyleCnt="6"/>
      <dgm:spPr/>
    </dgm:pt>
    <dgm:pt modelId="{8DC06B04-AA78-4007-96F1-AC66800E204E}" type="pres">
      <dgm:prSet presAssocID="{E1AD8724-28DC-48C5-B75E-B0D1F33E6279}" presName="spH" presStyleCnt="0"/>
      <dgm:spPr/>
    </dgm:pt>
    <dgm:pt modelId="{B43D6F8D-5103-4DCA-8971-053A6B7A987B}" type="pres">
      <dgm:prSet presAssocID="{E1AD8724-28DC-48C5-B75E-B0D1F33E6279}" presName="desTx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67239D-5166-423B-9E5F-06A1352131E4}" srcId="{E1AD8724-28DC-48C5-B75E-B0D1F33E6279}" destId="{A22D28D0-C0EE-4FAC-9411-A8A4995FB17B}" srcOrd="0" destOrd="0" parTransId="{7B8C8DE4-9C8E-4AAA-9ABD-7D21384D12EF}" sibTransId="{D9EE63C1-7C79-499A-9EE1-6AFD68E7C84E}"/>
    <dgm:cxn modelId="{423F4FFE-A4A5-4DB9-BCD0-81CA33242D4A}" srcId="{EEA47F19-311D-44B3-AAA4-35C98BD4844B}" destId="{28888755-727E-436B-B2F2-DA7896544A65}" srcOrd="3" destOrd="0" parTransId="{74440C20-4C7D-42FA-8A71-91FF1ABB0C2B}" sibTransId="{25C618B1-3FCB-4E3A-AAEB-763F12B41872}"/>
    <dgm:cxn modelId="{B6E9FE2F-54FB-46AA-BA6A-1465C15C85E2}" srcId="{0C844461-76DE-4FEA-A87D-23440AD6FC2E}" destId="{D45E583C-4AAD-40D2-9D24-9A0A68141567}" srcOrd="0" destOrd="0" parTransId="{DF23AB14-DB78-4D25-948A-D263DF13EBEB}" sibTransId="{875C4C0C-D761-476B-9D17-EF850CFCBB84}"/>
    <dgm:cxn modelId="{9CBF9DF9-AB9B-4A23-9199-3C2DD5A0CE43}" srcId="{EEA47F19-311D-44B3-AAA4-35C98BD4844B}" destId="{E1B79EE1-1157-4302-AB0B-8FEDC81165FD}" srcOrd="1" destOrd="0" parTransId="{D901DA59-A95A-4489-99A8-4140EE7BA89A}" sibTransId="{E99A6F9C-C544-4400-B178-20BC6CFFFE07}"/>
    <dgm:cxn modelId="{1D90891A-5CA6-46E0-9B94-066929D862D5}" type="presOf" srcId="{28888755-727E-436B-B2F2-DA7896544A65}" destId="{9312B733-3AEB-49F6-8245-08553BA2949B}" srcOrd="0" destOrd="0" presId="urn:diagrams.loki3.com/BracketList"/>
    <dgm:cxn modelId="{53E397A2-7CAD-4A4C-ABDE-885D92961EB2}" type="presOf" srcId="{FE2BA0E8-81AC-463B-B498-EF464F5BCE06}" destId="{9893D59A-7FEC-486D-89C4-D28135F6121C}" srcOrd="0" destOrd="0" presId="urn:diagrams.loki3.com/BracketList"/>
    <dgm:cxn modelId="{F65CBA75-45F4-4C8A-8772-278962ADE0CE}" type="presOf" srcId="{E055884F-7426-4921-A0E5-9CA56A76B49A}" destId="{CCB8139E-CA19-491D-9FCD-6BF28923C725}" srcOrd="0" destOrd="0" presId="urn:diagrams.loki3.com/BracketList"/>
    <dgm:cxn modelId="{997AF6DE-9802-4842-96EC-E457543D4099}" srcId="{EEA47F19-311D-44B3-AAA4-35C98BD4844B}" destId="{E055884F-7426-4921-A0E5-9CA56A76B49A}" srcOrd="2" destOrd="0" parTransId="{A220DF32-CC6B-446C-B398-3C6FF19DF138}" sibTransId="{EADBA54B-8207-46FB-8C83-E7274B6ED163}"/>
    <dgm:cxn modelId="{F06063E2-D018-4F42-A342-274E0902DE34}" type="presOf" srcId="{A22D28D0-C0EE-4FAC-9411-A8A4995FB17B}" destId="{B43D6F8D-5103-4DCA-8971-053A6B7A987B}" srcOrd="0" destOrd="0" presId="urn:diagrams.loki3.com/BracketList"/>
    <dgm:cxn modelId="{DD617B54-39C2-497E-9D94-251C9FAD9A35}" type="presOf" srcId="{0C844461-76DE-4FEA-A87D-23440AD6FC2E}" destId="{C6144CDB-22C1-4337-9F95-C3A522A707D1}" srcOrd="0" destOrd="0" presId="urn:diagrams.loki3.com/BracketList"/>
    <dgm:cxn modelId="{C1188A4E-FB96-4E8F-9307-7C6CDB28AD6E}" type="presOf" srcId="{4B4A2A45-FFA7-47F5-A99D-A2DFD7698107}" destId="{9A05939C-6B40-4C32-897A-4A6DC3E71E5B}" srcOrd="0" destOrd="0" presId="urn:diagrams.loki3.com/BracketList"/>
    <dgm:cxn modelId="{E9154DB6-8B71-4C47-A778-19BA49538396}" type="presOf" srcId="{92FD0664-EE76-4121-BE7B-68FC1EE5F4D7}" destId="{C6BA9D27-2D60-4BA7-98A9-E18E57FDB6CB}" srcOrd="0" destOrd="0" presId="urn:diagrams.loki3.com/BracketList"/>
    <dgm:cxn modelId="{28FEEFA5-6DE3-40CA-B954-F6DBC6F9FAD9}" type="presOf" srcId="{26EF48C7-6381-4355-B03F-DD441AE957C7}" destId="{EFAACCF6-3A6A-4536-89B0-F0A7C44F6BE1}" srcOrd="0" destOrd="0" presId="urn:diagrams.loki3.com/BracketList"/>
    <dgm:cxn modelId="{1021894C-289A-4B28-BA0D-6767C27230B8}" type="presOf" srcId="{D45E583C-4AAD-40D2-9D24-9A0A68141567}" destId="{7BB6658A-32E0-42C7-B82A-240BF45CF27D}" srcOrd="0" destOrd="0" presId="urn:diagrams.loki3.com/BracketList"/>
    <dgm:cxn modelId="{F0833111-710A-438D-8DAD-39E1E37FCCA2}" type="presOf" srcId="{E1AD8724-28DC-48C5-B75E-B0D1F33E6279}" destId="{939B76D1-BB33-4E50-9ECD-839FB5787B95}" srcOrd="0" destOrd="0" presId="urn:diagrams.loki3.com/BracketList"/>
    <dgm:cxn modelId="{DFA45898-8E34-483C-97B6-EC38D2140466}" srcId="{EEA47F19-311D-44B3-AAA4-35C98BD4844B}" destId="{0C844461-76DE-4FEA-A87D-23440AD6FC2E}" srcOrd="0" destOrd="0" parTransId="{6F031138-6684-4AF8-B48F-F90EB84372B1}" sibTransId="{C24B5DA2-B651-485D-A0F4-95731772C9B8}"/>
    <dgm:cxn modelId="{29D18108-D348-4C83-ABE4-39390C16C5CD}" srcId="{E1B79EE1-1157-4302-AB0B-8FEDC81165FD}" destId="{92FD0664-EE76-4121-BE7B-68FC1EE5F4D7}" srcOrd="0" destOrd="0" parTransId="{A4B2DE69-08CB-4EF5-A179-A9838DCC0C0D}" sibTransId="{31990FCE-83F5-4BCE-86BA-4F924011EADA}"/>
    <dgm:cxn modelId="{86D1D984-3A22-405C-B36D-C2926B8E421B}" srcId="{28888755-727E-436B-B2F2-DA7896544A65}" destId="{FE2BA0E8-81AC-463B-B498-EF464F5BCE06}" srcOrd="0" destOrd="0" parTransId="{7A39DE39-681C-425E-9FED-FBE278CC5B2D}" sibTransId="{03DEC489-1FE9-42FB-A7B6-2DC930E80875}"/>
    <dgm:cxn modelId="{48A7DAC8-CBA0-4CCF-8FEB-1A8D1991CE61}" srcId="{26EF48C7-6381-4355-B03F-DD441AE957C7}" destId="{4B4A2A45-FFA7-47F5-A99D-A2DFD7698107}" srcOrd="0" destOrd="0" parTransId="{2E2C89AA-6D36-4A41-9A01-A47B8388C320}" sibTransId="{5B14C082-1404-4C23-9B64-643BA89D25BF}"/>
    <dgm:cxn modelId="{B07D637A-714A-406B-993E-0E5A5B39956B}" type="presOf" srcId="{E1B79EE1-1157-4302-AB0B-8FEDC81165FD}" destId="{F40D94EA-52E0-4740-A924-EAF350BDF213}" srcOrd="0" destOrd="0" presId="urn:diagrams.loki3.com/BracketList"/>
    <dgm:cxn modelId="{39B6D187-F738-494F-864B-824768F311FC}" type="presOf" srcId="{6B14159D-5902-471E-9F91-CEA86CA18597}" destId="{FFFD7BD8-195B-4FA4-9414-4F4C582F5570}" srcOrd="0" destOrd="0" presId="urn:diagrams.loki3.com/BracketList"/>
    <dgm:cxn modelId="{E528FBD6-03D8-4201-832B-0748BD271A16}" srcId="{E055884F-7426-4921-A0E5-9CA56A76B49A}" destId="{6B14159D-5902-471E-9F91-CEA86CA18597}" srcOrd="0" destOrd="0" parTransId="{0D2CFF9B-A50F-43E4-AFA5-E7E960E0BCD0}" sibTransId="{36039859-946E-4D2B-BAA0-EE1BB94895EC}"/>
    <dgm:cxn modelId="{87FAF999-9E08-4A6A-A6D7-11D7E30AC118}" type="presOf" srcId="{EEA47F19-311D-44B3-AAA4-35C98BD4844B}" destId="{EFEB1020-9C17-48DC-BBE0-54FA743F9F75}" srcOrd="0" destOrd="0" presId="urn:diagrams.loki3.com/BracketList"/>
    <dgm:cxn modelId="{9EBB09AF-7741-47ED-B436-933466BD5F46}" srcId="{EEA47F19-311D-44B3-AAA4-35C98BD4844B}" destId="{E1AD8724-28DC-48C5-B75E-B0D1F33E6279}" srcOrd="5" destOrd="0" parTransId="{411CE078-310E-457E-A7C1-09A580CCEBB0}" sibTransId="{BCA81F17-B88D-47F3-91A4-C02EC1C807D8}"/>
    <dgm:cxn modelId="{C002A477-0333-4E42-A591-A476378A7B14}" srcId="{EEA47F19-311D-44B3-AAA4-35C98BD4844B}" destId="{26EF48C7-6381-4355-B03F-DD441AE957C7}" srcOrd="4" destOrd="0" parTransId="{18A23F74-72B2-47CE-8CFA-63637C44E493}" sibTransId="{7F59AFA8-97ED-43F0-BB10-8E36A7F9F28C}"/>
    <dgm:cxn modelId="{AB42D7A7-653E-47B5-9F42-6E7309322647}" type="presParOf" srcId="{EFEB1020-9C17-48DC-BBE0-54FA743F9F75}" destId="{98695426-23ED-40C0-90A1-2BB445DEBC64}" srcOrd="0" destOrd="0" presId="urn:diagrams.loki3.com/BracketList"/>
    <dgm:cxn modelId="{88359D50-1F2C-4547-ACE7-4937D5FD3348}" type="presParOf" srcId="{98695426-23ED-40C0-90A1-2BB445DEBC64}" destId="{C6144CDB-22C1-4337-9F95-C3A522A707D1}" srcOrd="0" destOrd="0" presId="urn:diagrams.loki3.com/BracketList"/>
    <dgm:cxn modelId="{56E45241-B190-4DE5-A94F-DBDE133CC0A6}" type="presParOf" srcId="{98695426-23ED-40C0-90A1-2BB445DEBC64}" destId="{02385D1D-92EB-445D-B736-940004751C79}" srcOrd="1" destOrd="0" presId="urn:diagrams.loki3.com/BracketList"/>
    <dgm:cxn modelId="{2931D4A6-7CE4-4574-8F38-13B1A85E814A}" type="presParOf" srcId="{98695426-23ED-40C0-90A1-2BB445DEBC64}" destId="{99D36636-E395-439F-A79A-29C0BFB6F7E4}" srcOrd="2" destOrd="0" presId="urn:diagrams.loki3.com/BracketList"/>
    <dgm:cxn modelId="{62613B9E-02C6-448F-8B3E-664ACF54EAF2}" type="presParOf" srcId="{98695426-23ED-40C0-90A1-2BB445DEBC64}" destId="{7BB6658A-32E0-42C7-B82A-240BF45CF27D}" srcOrd="3" destOrd="0" presId="urn:diagrams.loki3.com/BracketList"/>
    <dgm:cxn modelId="{1332BA43-D1F0-4534-AEF5-567EDB0DAA27}" type="presParOf" srcId="{EFEB1020-9C17-48DC-BBE0-54FA743F9F75}" destId="{5B3CB043-7A92-47E9-A4C4-39EC715F2552}" srcOrd="1" destOrd="0" presId="urn:diagrams.loki3.com/BracketList"/>
    <dgm:cxn modelId="{6F0DEA31-053D-4757-A3F1-C4AED257CE3B}" type="presParOf" srcId="{EFEB1020-9C17-48DC-BBE0-54FA743F9F75}" destId="{D9DF5E9A-39D4-44B7-A326-58B07A05D91E}" srcOrd="2" destOrd="0" presId="urn:diagrams.loki3.com/BracketList"/>
    <dgm:cxn modelId="{B1760F33-1DBF-4C9E-B44B-A6A107201CF0}" type="presParOf" srcId="{D9DF5E9A-39D4-44B7-A326-58B07A05D91E}" destId="{F40D94EA-52E0-4740-A924-EAF350BDF213}" srcOrd="0" destOrd="0" presId="urn:diagrams.loki3.com/BracketList"/>
    <dgm:cxn modelId="{E05D97EB-C4AC-4587-8803-EB26112029DC}" type="presParOf" srcId="{D9DF5E9A-39D4-44B7-A326-58B07A05D91E}" destId="{0E930D30-96BC-4D43-B65A-EE88C46DBE48}" srcOrd="1" destOrd="0" presId="urn:diagrams.loki3.com/BracketList"/>
    <dgm:cxn modelId="{DC4347B1-A070-4871-882A-8CD1ECF27540}" type="presParOf" srcId="{D9DF5E9A-39D4-44B7-A326-58B07A05D91E}" destId="{5831BF15-ED1F-4BD5-857B-18B8E573D9AB}" srcOrd="2" destOrd="0" presId="urn:diagrams.loki3.com/BracketList"/>
    <dgm:cxn modelId="{1E7448D8-C1E4-4B4D-8E3F-4EC6D422CA39}" type="presParOf" srcId="{D9DF5E9A-39D4-44B7-A326-58B07A05D91E}" destId="{C6BA9D27-2D60-4BA7-98A9-E18E57FDB6CB}" srcOrd="3" destOrd="0" presId="urn:diagrams.loki3.com/BracketList"/>
    <dgm:cxn modelId="{E9969BE0-22D4-47FD-AB4E-56E157AAFF3C}" type="presParOf" srcId="{EFEB1020-9C17-48DC-BBE0-54FA743F9F75}" destId="{5A002753-9FCA-4DC5-B8A6-1F7632BDDE58}" srcOrd="3" destOrd="0" presId="urn:diagrams.loki3.com/BracketList"/>
    <dgm:cxn modelId="{F5BAC381-EF18-4D17-A7FC-E82827E25D28}" type="presParOf" srcId="{EFEB1020-9C17-48DC-BBE0-54FA743F9F75}" destId="{9709DCCB-B8A8-47BC-A303-F9EC41DA889E}" srcOrd="4" destOrd="0" presId="urn:diagrams.loki3.com/BracketList"/>
    <dgm:cxn modelId="{86619517-933C-42D8-9489-6FCEC01DD220}" type="presParOf" srcId="{9709DCCB-B8A8-47BC-A303-F9EC41DA889E}" destId="{CCB8139E-CA19-491D-9FCD-6BF28923C725}" srcOrd="0" destOrd="0" presId="urn:diagrams.loki3.com/BracketList"/>
    <dgm:cxn modelId="{02F0F7C4-2988-4AF9-BF04-64F0EE634B90}" type="presParOf" srcId="{9709DCCB-B8A8-47BC-A303-F9EC41DA889E}" destId="{14D1633C-A097-4A5A-8269-B04E98857E56}" srcOrd="1" destOrd="0" presId="urn:diagrams.loki3.com/BracketList"/>
    <dgm:cxn modelId="{FEBBB89A-3DC9-4361-99FA-2638888193E6}" type="presParOf" srcId="{9709DCCB-B8A8-47BC-A303-F9EC41DA889E}" destId="{82B38D6F-2AA7-4339-A71D-28AA55699178}" srcOrd="2" destOrd="0" presId="urn:diagrams.loki3.com/BracketList"/>
    <dgm:cxn modelId="{13739E10-8EFE-4740-BDD6-C65738E97814}" type="presParOf" srcId="{9709DCCB-B8A8-47BC-A303-F9EC41DA889E}" destId="{FFFD7BD8-195B-4FA4-9414-4F4C582F5570}" srcOrd="3" destOrd="0" presId="urn:diagrams.loki3.com/BracketList"/>
    <dgm:cxn modelId="{41663860-8DE3-4FD4-8980-1FEBADA3B6B3}" type="presParOf" srcId="{EFEB1020-9C17-48DC-BBE0-54FA743F9F75}" destId="{D3A122A3-FC4C-4845-B4FF-0E74CF3D50D3}" srcOrd="5" destOrd="0" presId="urn:diagrams.loki3.com/BracketList"/>
    <dgm:cxn modelId="{AC162940-BA85-4CC1-8E11-F867C7B5704E}" type="presParOf" srcId="{EFEB1020-9C17-48DC-BBE0-54FA743F9F75}" destId="{CCB5FDA4-BEC8-4CA1-835A-2A3BEEBEC456}" srcOrd="6" destOrd="0" presId="urn:diagrams.loki3.com/BracketList"/>
    <dgm:cxn modelId="{E46BC4CC-A39A-4D98-8BAA-FCFC538FA5A8}" type="presParOf" srcId="{CCB5FDA4-BEC8-4CA1-835A-2A3BEEBEC456}" destId="{9312B733-3AEB-49F6-8245-08553BA2949B}" srcOrd="0" destOrd="0" presId="urn:diagrams.loki3.com/BracketList"/>
    <dgm:cxn modelId="{CB5D7538-FD50-4393-8217-84EC1FA41A65}" type="presParOf" srcId="{CCB5FDA4-BEC8-4CA1-835A-2A3BEEBEC456}" destId="{435AB433-2559-485A-A03D-C32F36288071}" srcOrd="1" destOrd="0" presId="urn:diagrams.loki3.com/BracketList"/>
    <dgm:cxn modelId="{A5F4C2C0-2AD0-4D9C-9722-B687CB19AED5}" type="presParOf" srcId="{CCB5FDA4-BEC8-4CA1-835A-2A3BEEBEC456}" destId="{C13B9160-72D5-46E0-A1C0-91E8634DFAE2}" srcOrd="2" destOrd="0" presId="urn:diagrams.loki3.com/BracketList"/>
    <dgm:cxn modelId="{7A26CC70-3B05-4550-B48E-AA9179FBA0D8}" type="presParOf" srcId="{CCB5FDA4-BEC8-4CA1-835A-2A3BEEBEC456}" destId="{9893D59A-7FEC-486D-89C4-D28135F6121C}" srcOrd="3" destOrd="0" presId="urn:diagrams.loki3.com/BracketList"/>
    <dgm:cxn modelId="{09210F02-D189-4C6E-BB0B-13D5D35D29D6}" type="presParOf" srcId="{EFEB1020-9C17-48DC-BBE0-54FA743F9F75}" destId="{A421D242-ABBF-45EB-97FD-83930430328F}" srcOrd="7" destOrd="0" presId="urn:diagrams.loki3.com/BracketList"/>
    <dgm:cxn modelId="{BF9B1FA8-C6F8-417C-9283-F4B7F3F4EF70}" type="presParOf" srcId="{EFEB1020-9C17-48DC-BBE0-54FA743F9F75}" destId="{F0DED400-B200-4EA2-AB34-CCFF58E07A6E}" srcOrd="8" destOrd="0" presId="urn:diagrams.loki3.com/BracketList"/>
    <dgm:cxn modelId="{E345153F-C919-4567-BC59-069A2E963EE9}" type="presParOf" srcId="{F0DED400-B200-4EA2-AB34-CCFF58E07A6E}" destId="{EFAACCF6-3A6A-4536-89B0-F0A7C44F6BE1}" srcOrd="0" destOrd="0" presId="urn:diagrams.loki3.com/BracketList"/>
    <dgm:cxn modelId="{19F0349F-94B2-48EF-9CB1-A53AF6DFB3E3}" type="presParOf" srcId="{F0DED400-B200-4EA2-AB34-CCFF58E07A6E}" destId="{6497CA82-45EE-4BD1-AEB4-CC3961FBFB74}" srcOrd="1" destOrd="0" presId="urn:diagrams.loki3.com/BracketList"/>
    <dgm:cxn modelId="{BDC27EB9-8B7C-4816-8A7F-E481DA678E0A}" type="presParOf" srcId="{F0DED400-B200-4EA2-AB34-CCFF58E07A6E}" destId="{CD7548DD-1E84-4DA7-B1D0-28F3E4EBFF82}" srcOrd="2" destOrd="0" presId="urn:diagrams.loki3.com/BracketList"/>
    <dgm:cxn modelId="{C48B11B7-350A-42FB-B1E8-37C6E8B4B104}" type="presParOf" srcId="{F0DED400-B200-4EA2-AB34-CCFF58E07A6E}" destId="{9A05939C-6B40-4C32-897A-4A6DC3E71E5B}" srcOrd="3" destOrd="0" presId="urn:diagrams.loki3.com/BracketList"/>
    <dgm:cxn modelId="{ABE5130E-CE17-45B1-8A81-C0E4C5D4AA9D}" type="presParOf" srcId="{EFEB1020-9C17-48DC-BBE0-54FA743F9F75}" destId="{569EA799-9807-4770-B698-79D3EF79120B}" srcOrd="9" destOrd="0" presId="urn:diagrams.loki3.com/BracketList"/>
    <dgm:cxn modelId="{C3FF0216-0C3D-49E3-97BA-BD3CECD08547}" type="presParOf" srcId="{EFEB1020-9C17-48DC-BBE0-54FA743F9F75}" destId="{2B991069-479A-498A-AF83-5B33CD9F12C6}" srcOrd="10" destOrd="0" presId="urn:diagrams.loki3.com/BracketList"/>
    <dgm:cxn modelId="{2C9BD979-B402-42D4-9CC8-2BC1BD98FC71}" type="presParOf" srcId="{2B991069-479A-498A-AF83-5B33CD9F12C6}" destId="{939B76D1-BB33-4E50-9ECD-839FB5787B95}" srcOrd="0" destOrd="0" presId="urn:diagrams.loki3.com/BracketList"/>
    <dgm:cxn modelId="{060B9C99-62E4-4DB3-A4C2-3B4F7EB8EA0E}" type="presParOf" srcId="{2B991069-479A-498A-AF83-5B33CD9F12C6}" destId="{7845F59F-6101-48DE-ABCC-EC5351843F5B}" srcOrd="1" destOrd="0" presId="urn:diagrams.loki3.com/BracketList"/>
    <dgm:cxn modelId="{A6CBCD60-0B97-4541-81C0-E2BA7C5B3668}" type="presParOf" srcId="{2B991069-479A-498A-AF83-5B33CD9F12C6}" destId="{8DC06B04-AA78-4007-96F1-AC66800E204E}" srcOrd="2" destOrd="0" presId="urn:diagrams.loki3.com/BracketList"/>
    <dgm:cxn modelId="{1BB5E12F-D959-4CAD-8C9A-57D3AA29A1E3}" type="presParOf" srcId="{2B991069-479A-498A-AF83-5B33CD9F12C6}" destId="{B43D6F8D-5103-4DCA-8971-053A6B7A987B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91C1FF8-D24B-462D-B13F-4086A7342655}" type="doc">
      <dgm:prSet loTypeId="urn:microsoft.com/office/officeart/2005/8/layout/radial3" loCatId="cycle" qsTypeId="urn:microsoft.com/office/officeart/2005/8/quickstyle/simple5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43275D6C-D470-4E2E-96F8-239EECE5D634}">
      <dgm:prSet phldrT="[Text]"/>
      <dgm:spPr/>
      <dgm:t>
        <a:bodyPr/>
        <a:lstStyle/>
        <a:p>
          <a:pPr algn="ctr"/>
          <a:r>
            <a:rPr lang="sr-Cyrl-RS" dirty="0"/>
            <a:t>Укупни буџетски приходи и примања </a:t>
          </a:r>
          <a:r>
            <a:rPr lang="en-RS" b="0" i="0" u="none" dirty="0"/>
            <a:t>1.237.595.554</a:t>
          </a:r>
          <a:r>
            <a:rPr lang="en-RS" b="1" i="0" u="none" dirty="0"/>
            <a:t> </a:t>
          </a:r>
          <a:r>
            <a:rPr lang="sr-Cyrl-RS" dirty="0"/>
            <a:t>динара</a:t>
          </a:r>
          <a:endParaRPr lang="en-US" dirty="0"/>
        </a:p>
      </dgm:t>
    </dgm:pt>
    <dgm:pt modelId="{C3508CD6-4178-4856-A1A5-59121457A236}" type="parTrans" cxnId="{0AC9C91C-155D-46F0-9E26-33B93E5E0E08}">
      <dgm:prSet/>
      <dgm:spPr/>
      <dgm:t>
        <a:bodyPr/>
        <a:lstStyle/>
        <a:p>
          <a:pPr algn="ctr"/>
          <a:endParaRPr lang="en-US"/>
        </a:p>
      </dgm:t>
    </dgm:pt>
    <dgm:pt modelId="{5344238D-D1B6-460D-9BE4-114CABEA8131}" type="sibTrans" cxnId="{0AC9C91C-155D-46F0-9E26-33B93E5E0E08}">
      <dgm:prSet/>
      <dgm:spPr/>
      <dgm:t>
        <a:bodyPr/>
        <a:lstStyle/>
        <a:p>
          <a:pPr algn="ctr"/>
          <a:endParaRPr lang="en-US"/>
        </a:p>
      </dgm:t>
    </dgm:pt>
    <dgm:pt modelId="{DB1A1606-130D-4B45-9553-0A0B804495DF}">
      <dgm:prSet phldrT="[Text]"/>
      <dgm:spPr/>
      <dgm:t>
        <a:bodyPr/>
        <a:lstStyle/>
        <a:p>
          <a:pPr algn="ctr"/>
          <a:r>
            <a:rPr lang="sr-Cyrl-RS" dirty="0"/>
            <a:t>Приходи од  пореза </a:t>
          </a:r>
          <a:r>
            <a:rPr lang="en-RS" b="0" i="0" u="none" dirty="0"/>
            <a:t>736.837.000</a:t>
          </a:r>
        </a:p>
        <a:p>
          <a:pPr algn="ctr"/>
          <a:r>
            <a:rPr lang="sr-Cyrl-RS" dirty="0"/>
            <a:t>динара</a:t>
          </a:r>
          <a:endParaRPr lang="en-US" dirty="0"/>
        </a:p>
      </dgm:t>
    </dgm:pt>
    <dgm:pt modelId="{E71C9696-7619-4519-B8E6-F2196E95C10E}" type="parTrans" cxnId="{8DDA3E00-731C-4A18-9115-B59AF995D68E}">
      <dgm:prSet/>
      <dgm:spPr/>
      <dgm:t>
        <a:bodyPr/>
        <a:lstStyle/>
        <a:p>
          <a:pPr algn="ctr"/>
          <a:endParaRPr lang="en-US"/>
        </a:p>
      </dgm:t>
    </dgm:pt>
    <dgm:pt modelId="{411BF947-09C5-4608-92FF-81B3B11A697B}" type="sibTrans" cxnId="{8DDA3E00-731C-4A18-9115-B59AF995D68E}">
      <dgm:prSet/>
      <dgm:spPr/>
      <dgm:t>
        <a:bodyPr/>
        <a:lstStyle/>
        <a:p>
          <a:pPr algn="ctr"/>
          <a:endParaRPr lang="en-US"/>
        </a:p>
      </dgm:t>
    </dgm:pt>
    <dgm:pt modelId="{AEA7499A-114B-4146-9776-CDD8ACEC6B39}">
      <dgm:prSet phldrT="[Text]"/>
      <dgm:spPr/>
      <dgm:t>
        <a:bodyPr/>
        <a:lstStyle/>
        <a:p>
          <a:pPr algn="ctr"/>
          <a:r>
            <a:rPr lang="sr-Cyrl-RS" dirty="0"/>
            <a:t>Трансфери </a:t>
          </a:r>
          <a:r>
            <a:rPr lang="sr-Cyrl-RS" b="0" i="0" u="none" dirty="0"/>
            <a:t>245.154.277</a:t>
          </a:r>
          <a:endParaRPr lang="en-RS" b="0" i="0" u="none" dirty="0"/>
        </a:p>
        <a:p>
          <a:pPr algn="ctr"/>
          <a:r>
            <a:rPr lang="sr-Cyrl-RS" dirty="0"/>
            <a:t>динара</a:t>
          </a:r>
          <a:endParaRPr lang="en-US" dirty="0"/>
        </a:p>
      </dgm:t>
    </dgm:pt>
    <dgm:pt modelId="{3756029C-568E-4504-8660-3DE9F861C604}" type="parTrans" cxnId="{72EA3587-932B-4810-997C-DB062E3570AF}">
      <dgm:prSet/>
      <dgm:spPr/>
      <dgm:t>
        <a:bodyPr/>
        <a:lstStyle/>
        <a:p>
          <a:pPr algn="ctr"/>
          <a:endParaRPr lang="en-US"/>
        </a:p>
      </dgm:t>
    </dgm:pt>
    <dgm:pt modelId="{FB33CDA3-B14A-45E1-8720-9AFFB02CF5C0}" type="sibTrans" cxnId="{72EA3587-932B-4810-997C-DB062E3570AF}">
      <dgm:prSet/>
      <dgm:spPr/>
      <dgm:t>
        <a:bodyPr/>
        <a:lstStyle/>
        <a:p>
          <a:pPr algn="ctr"/>
          <a:endParaRPr lang="en-US"/>
        </a:p>
      </dgm:t>
    </dgm:pt>
    <dgm:pt modelId="{BF71EFAE-EC9F-46E9-BD2A-1686637595DA}">
      <dgm:prSet phldrT="[Text]"/>
      <dgm:spPr/>
      <dgm:t>
        <a:bodyPr/>
        <a:lstStyle/>
        <a:p>
          <a:pPr algn="ctr"/>
          <a:r>
            <a:rPr lang="sr-Cyrl-RS" dirty="0"/>
            <a:t>Други приходи</a:t>
          </a:r>
          <a:endParaRPr lang="sr-Latn-RS" dirty="0"/>
        </a:p>
        <a:p>
          <a:pPr algn="ctr"/>
          <a:r>
            <a:rPr lang="en-RS" b="0" i="0" u="none" dirty="0"/>
            <a:t>124.370.917</a:t>
          </a:r>
          <a:endParaRPr lang="sr-Cyrl-RS" b="0" i="0" u="none" dirty="0"/>
        </a:p>
        <a:p>
          <a:pPr algn="ctr"/>
          <a:r>
            <a:rPr lang="sr-Cyrl-RS" dirty="0"/>
            <a:t>динара</a:t>
          </a:r>
          <a:endParaRPr lang="en-US" dirty="0"/>
        </a:p>
      </dgm:t>
    </dgm:pt>
    <dgm:pt modelId="{C16FE7E0-0CCD-40DA-AE7B-F518D75734AD}" type="parTrans" cxnId="{E91D5090-0D92-42B7-9D4F-F91AB585D7A9}">
      <dgm:prSet/>
      <dgm:spPr/>
      <dgm:t>
        <a:bodyPr/>
        <a:lstStyle/>
        <a:p>
          <a:pPr algn="ctr"/>
          <a:endParaRPr lang="en-US"/>
        </a:p>
      </dgm:t>
    </dgm:pt>
    <dgm:pt modelId="{83F53DA1-8C67-4AF5-A20A-9CEC6105D842}" type="sibTrans" cxnId="{E91D5090-0D92-42B7-9D4F-F91AB585D7A9}">
      <dgm:prSet/>
      <dgm:spPr/>
      <dgm:t>
        <a:bodyPr/>
        <a:lstStyle/>
        <a:p>
          <a:pPr algn="ctr"/>
          <a:endParaRPr lang="en-US"/>
        </a:p>
      </dgm:t>
    </dgm:pt>
    <dgm:pt modelId="{40EF3D92-C4CB-4CBC-8AED-087234C53764}">
      <dgm:prSet phldrT="[Text]"/>
      <dgm:spPr/>
      <dgm:t>
        <a:bodyPr/>
        <a:lstStyle/>
        <a:p>
          <a:pPr algn="ctr"/>
          <a:r>
            <a:rPr lang="sr-Cyrl-RS" dirty="0"/>
            <a:t>Примања од продаје нефинансијске имовине   </a:t>
          </a:r>
          <a:r>
            <a:rPr lang="sr-Latn-RS" dirty="0"/>
            <a:t>17.5</a:t>
          </a:r>
          <a:r>
            <a:rPr lang="en-RS" b="0" i="0" u="none" dirty="0"/>
            <a:t>00.000</a:t>
          </a:r>
          <a:endParaRPr lang="sr-Cyrl-RS" b="0" i="0" u="none" dirty="0"/>
        </a:p>
        <a:p>
          <a:pPr algn="ctr"/>
          <a:r>
            <a:rPr lang="sr-Cyrl-RS" dirty="0"/>
            <a:t>динара</a:t>
          </a:r>
          <a:endParaRPr lang="en-US" dirty="0"/>
        </a:p>
      </dgm:t>
    </dgm:pt>
    <dgm:pt modelId="{4FA9126D-361B-4DA5-854C-1DB4EE314D93}" type="parTrans" cxnId="{352C831E-5F27-4CEA-B329-F961BC5C1E53}">
      <dgm:prSet/>
      <dgm:spPr/>
      <dgm:t>
        <a:bodyPr/>
        <a:lstStyle/>
        <a:p>
          <a:pPr algn="ctr"/>
          <a:endParaRPr lang="en-US"/>
        </a:p>
      </dgm:t>
    </dgm:pt>
    <dgm:pt modelId="{DCC66F39-0032-4915-A732-5C415659FF68}" type="sibTrans" cxnId="{352C831E-5F27-4CEA-B329-F961BC5C1E53}">
      <dgm:prSet/>
      <dgm:spPr/>
      <dgm:t>
        <a:bodyPr/>
        <a:lstStyle/>
        <a:p>
          <a:pPr algn="ctr"/>
          <a:endParaRPr lang="en-US"/>
        </a:p>
      </dgm:t>
    </dgm:pt>
    <dgm:pt modelId="{15426A40-9AD2-4153-8230-E20BC4B11534}">
      <dgm:prSet phldrT="[Text]" custT="1"/>
      <dgm:spPr/>
      <dgm:t>
        <a:bodyPr/>
        <a:lstStyle/>
        <a:p>
          <a:pPr algn="ctr"/>
          <a:r>
            <a:rPr lang="sr-Cyrl-RS" sz="1000" dirty="0"/>
            <a:t>Пренета средства из ранијих година</a:t>
          </a:r>
          <a:r>
            <a:rPr lang="sr-Latn-RS" sz="1000" dirty="0"/>
            <a:t> </a:t>
          </a:r>
          <a:r>
            <a:rPr lang="en-RS" sz="1000" b="0" i="0" u="none" dirty="0"/>
            <a:t>112.218.360</a:t>
          </a:r>
          <a:r>
            <a:rPr lang="sr-Latn-RS" sz="1000" dirty="0"/>
            <a:t> </a:t>
          </a:r>
          <a:r>
            <a:rPr lang="sr-Cyrl-RS" sz="1000" dirty="0"/>
            <a:t>динара</a:t>
          </a:r>
          <a:endParaRPr lang="en-US" sz="1000" dirty="0"/>
        </a:p>
      </dgm:t>
    </dgm:pt>
    <dgm:pt modelId="{A1307EAF-2414-4AFE-BE82-97C79333BAA9}" type="parTrans" cxnId="{09B198C8-E6EF-4BF2-B04A-98A7D3B82C52}">
      <dgm:prSet/>
      <dgm:spPr/>
      <dgm:t>
        <a:bodyPr/>
        <a:lstStyle/>
        <a:p>
          <a:pPr algn="ctr"/>
          <a:endParaRPr lang="en-US"/>
        </a:p>
      </dgm:t>
    </dgm:pt>
    <dgm:pt modelId="{869B992E-498B-4FBD-AA48-03E5171031C9}" type="sibTrans" cxnId="{09B198C8-E6EF-4BF2-B04A-98A7D3B82C52}">
      <dgm:prSet/>
      <dgm:spPr/>
      <dgm:t>
        <a:bodyPr/>
        <a:lstStyle/>
        <a:p>
          <a:pPr algn="ctr"/>
          <a:endParaRPr lang="en-US"/>
        </a:p>
      </dgm:t>
    </dgm:pt>
    <dgm:pt modelId="{920F0D4F-6C4C-4BE8-9363-F48FBF034871}">
      <dgm:prSet phldrT="[Text]"/>
      <dgm:spPr/>
      <dgm:t>
        <a:bodyPr/>
        <a:lstStyle/>
        <a:p>
          <a:pPr algn="ctr"/>
          <a:r>
            <a:rPr lang="en-RS" b="0" i="0" u="none" dirty="0"/>
            <a:t>M</a:t>
          </a:r>
          <a:r>
            <a:rPr lang="sr-Cyrl-RS" b="0" i="0" u="none" dirty="0" err="1"/>
            <a:t>еморандумске</a:t>
          </a:r>
          <a:r>
            <a:rPr lang="sr-Cyrl-RS" b="0" i="0" u="none" dirty="0"/>
            <a:t> ставке </a:t>
          </a:r>
        </a:p>
        <a:p>
          <a:pPr algn="ctr"/>
          <a:r>
            <a:rPr lang="en-RS" b="0" i="0" u="none" dirty="0"/>
            <a:t>1.515.000</a:t>
          </a:r>
          <a:endParaRPr lang="sr-Cyrl-RS" b="0" i="0" u="none" dirty="0"/>
        </a:p>
        <a:p>
          <a:pPr algn="ctr"/>
          <a:r>
            <a:rPr lang="sr-Cyrl-RS" dirty="0"/>
            <a:t>динара</a:t>
          </a:r>
          <a:endParaRPr lang="en-US" dirty="0"/>
        </a:p>
      </dgm:t>
    </dgm:pt>
    <dgm:pt modelId="{5F9FEDD2-AAF1-4278-94C9-B59264FA9EB9}" type="sibTrans" cxnId="{705D8BCA-A875-424B-917F-D801608B9607}">
      <dgm:prSet/>
      <dgm:spPr/>
      <dgm:t>
        <a:bodyPr/>
        <a:lstStyle/>
        <a:p>
          <a:pPr algn="ctr"/>
          <a:endParaRPr lang="en-US"/>
        </a:p>
      </dgm:t>
    </dgm:pt>
    <dgm:pt modelId="{43AA7920-B602-4336-8E46-A663A1629DDB}" type="parTrans" cxnId="{705D8BCA-A875-424B-917F-D801608B9607}">
      <dgm:prSet/>
      <dgm:spPr/>
      <dgm:t>
        <a:bodyPr/>
        <a:lstStyle/>
        <a:p>
          <a:pPr algn="ctr"/>
          <a:endParaRPr lang="en-US"/>
        </a:p>
      </dgm:t>
    </dgm:pt>
    <dgm:pt modelId="{E6763EE5-8DA4-47FB-A886-915FA197CAD0}" type="pres">
      <dgm:prSet presAssocID="{691C1FF8-D24B-462D-B13F-4086A734265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B746E2-D736-4446-8093-C865FE09A112}" type="pres">
      <dgm:prSet presAssocID="{691C1FF8-D24B-462D-B13F-4086A7342655}" presName="radial" presStyleCnt="0">
        <dgm:presLayoutVars>
          <dgm:animLvl val="ctr"/>
        </dgm:presLayoutVars>
      </dgm:prSet>
      <dgm:spPr/>
    </dgm:pt>
    <dgm:pt modelId="{AFBC9C78-4E8A-498B-ACC1-DC2EFA6E3D36}" type="pres">
      <dgm:prSet presAssocID="{43275D6C-D470-4E2E-96F8-239EECE5D634}" presName="centerShape" presStyleLbl="vennNode1" presStyleIdx="0" presStyleCnt="7"/>
      <dgm:spPr/>
      <dgm:t>
        <a:bodyPr/>
        <a:lstStyle/>
        <a:p>
          <a:endParaRPr lang="en-US"/>
        </a:p>
      </dgm:t>
    </dgm:pt>
    <dgm:pt modelId="{63432802-399F-407F-AC10-7219543A0326}" type="pres">
      <dgm:prSet presAssocID="{DB1A1606-130D-4B45-9553-0A0B804495DF}" presName="node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9BFEB2-6844-4A2C-8DC2-780280CBA079}" type="pres">
      <dgm:prSet presAssocID="{AEA7499A-114B-4146-9776-CDD8ACEC6B39}" presName="node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DE88A7-5745-4E4F-A7A8-F71A4DA0D5F2}" type="pres">
      <dgm:prSet presAssocID="{BF71EFAE-EC9F-46E9-BD2A-1686637595DA}" presName="node" presStyleLbl="vennNode1" presStyleIdx="3" presStyleCnt="7" custRadScaleRad="97327" custRadScaleInc="4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DE4213-15E1-4436-8045-C055E8A54EDE}" type="pres">
      <dgm:prSet presAssocID="{40EF3D92-C4CB-4CBC-8AED-087234C53764}" presName="node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CFC9CD-FF79-40EF-A271-A8DBB0423AC2}" type="pres">
      <dgm:prSet presAssocID="{920F0D4F-6C4C-4BE8-9363-F48FBF034871}" presName="node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69A2CE-A671-47B5-8CD8-544465E52E9C}" type="pres">
      <dgm:prSet presAssocID="{15426A40-9AD2-4153-8230-E20BC4B11534}" presName="node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05D8BCA-A875-424B-917F-D801608B9607}" srcId="{43275D6C-D470-4E2E-96F8-239EECE5D634}" destId="{920F0D4F-6C4C-4BE8-9363-F48FBF034871}" srcOrd="4" destOrd="0" parTransId="{43AA7920-B602-4336-8E46-A663A1629DDB}" sibTransId="{5F9FEDD2-AAF1-4278-94C9-B59264FA9EB9}"/>
    <dgm:cxn modelId="{0158AF33-44F2-4B5B-9A2D-EF764C6F8FA7}" type="presOf" srcId="{43275D6C-D470-4E2E-96F8-239EECE5D634}" destId="{AFBC9C78-4E8A-498B-ACC1-DC2EFA6E3D36}" srcOrd="0" destOrd="0" presId="urn:microsoft.com/office/officeart/2005/8/layout/radial3"/>
    <dgm:cxn modelId="{17C219EB-BA52-4ACD-90B7-4953F60BBD77}" type="presOf" srcId="{DB1A1606-130D-4B45-9553-0A0B804495DF}" destId="{63432802-399F-407F-AC10-7219543A0326}" srcOrd="0" destOrd="0" presId="urn:microsoft.com/office/officeart/2005/8/layout/radial3"/>
    <dgm:cxn modelId="{A8EA5165-9419-4BAD-BDB3-9194338DFA99}" type="presOf" srcId="{920F0D4F-6C4C-4BE8-9363-F48FBF034871}" destId="{91CFC9CD-FF79-40EF-A271-A8DBB0423AC2}" srcOrd="0" destOrd="0" presId="urn:microsoft.com/office/officeart/2005/8/layout/radial3"/>
    <dgm:cxn modelId="{0AC9C91C-155D-46F0-9E26-33B93E5E0E08}" srcId="{691C1FF8-D24B-462D-B13F-4086A7342655}" destId="{43275D6C-D470-4E2E-96F8-239EECE5D634}" srcOrd="0" destOrd="0" parTransId="{C3508CD6-4178-4856-A1A5-59121457A236}" sibTransId="{5344238D-D1B6-460D-9BE4-114CABEA8131}"/>
    <dgm:cxn modelId="{8DDA3E00-731C-4A18-9115-B59AF995D68E}" srcId="{43275D6C-D470-4E2E-96F8-239EECE5D634}" destId="{DB1A1606-130D-4B45-9553-0A0B804495DF}" srcOrd="0" destOrd="0" parTransId="{E71C9696-7619-4519-B8E6-F2196E95C10E}" sibTransId="{411BF947-09C5-4608-92FF-81B3B11A697B}"/>
    <dgm:cxn modelId="{72EA3587-932B-4810-997C-DB062E3570AF}" srcId="{43275D6C-D470-4E2E-96F8-239EECE5D634}" destId="{AEA7499A-114B-4146-9776-CDD8ACEC6B39}" srcOrd="1" destOrd="0" parTransId="{3756029C-568E-4504-8660-3DE9F861C604}" sibTransId="{FB33CDA3-B14A-45E1-8720-9AFFB02CF5C0}"/>
    <dgm:cxn modelId="{09B198C8-E6EF-4BF2-B04A-98A7D3B82C52}" srcId="{43275D6C-D470-4E2E-96F8-239EECE5D634}" destId="{15426A40-9AD2-4153-8230-E20BC4B11534}" srcOrd="5" destOrd="0" parTransId="{A1307EAF-2414-4AFE-BE82-97C79333BAA9}" sibTransId="{869B992E-498B-4FBD-AA48-03E5171031C9}"/>
    <dgm:cxn modelId="{E2DFF5B8-BF65-4C45-989F-3918B0A358B8}" type="presOf" srcId="{AEA7499A-114B-4146-9776-CDD8ACEC6B39}" destId="{449BFEB2-6844-4A2C-8DC2-780280CBA079}" srcOrd="0" destOrd="0" presId="urn:microsoft.com/office/officeart/2005/8/layout/radial3"/>
    <dgm:cxn modelId="{71DAB0A2-EB40-4D3D-B8DB-E2D95275BF4D}" type="presOf" srcId="{BF71EFAE-EC9F-46E9-BD2A-1686637595DA}" destId="{9DDE88A7-5745-4E4F-A7A8-F71A4DA0D5F2}" srcOrd="0" destOrd="0" presId="urn:microsoft.com/office/officeart/2005/8/layout/radial3"/>
    <dgm:cxn modelId="{EEFECEAF-8E1A-45C3-BE53-B4856566F42A}" type="presOf" srcId="{691C1FF8-D24B-462D-B13F-4086A7342655}" destId="{E6763EE5-8DA4-47FB-A886-915FA197CAD0}" srcOrd="0" destOrd="0" presId="urn:microsoft.com/office/officeart/2005/8/layout/radial3"/>
    <dgm:cxn modelId="{352C831E-5F27-4CEA-B329-F961BC5C1E53}" srcId="{43275D6C-D470-4E2E-96F8-239EECE5D634}" destId="{40EF3D92-C4CB-4CBC-8AED-087234C53764}" srcOrd="3" destOrd="0" parTransId="{4FA9126D-361B-4DA5-854C-1DB4EE314D93}" sibTransId="{DCC66F39-0032-4915-A732-5C415659FF68}"/>
    <dgm:cxn modelId="{59AD7A56-E922-42AB-9AFA-2F0A33B73EFB}" type="presOf" srcId="{40EF3D92-C4CB-4CBC-8AED-087234C53764}" destId="{72DE4213-15E1-4436-8045-C055E8A54EDE}" srcOrd="0" destOrd="0" presId="urn:microsoft.com/office/officeart/2005/8/layout/radial3"/>
    <dgm:cxn modelId="{FD5DAB64-48D5-432F-938D-E1F3721358B9}" type="presOf" srcId="{15426A40-9AD2-4153-8230-E20BC4B11534}" destId="{FC69A2CE-A671-47B5-8CD8-544465E52E9C}" srcOrd="0" destOrd="0" presId="urn:microsoft.com/office/officeart/2005/8/layout/radial3"/>
    <dgm:cxn modelId="{E91D5090-0D92-42B7-9D4F-F91AB585D7A9}" srcId="{43275D6C-D470-4E2E-96F8-239EECE5D634}" destId="{BF71EFAE-EC9F-46E9-BD2A-1686637595DA}" srcOrd="2" destOrd="0" parTransId="{C16FE7E0-0CCD-40DA-AE7B-F518D75734AD}" sibTransId="{83F53DA1-8C67-4AF5-A20A-9CEC6105D842}"/>
    <dgm:cxn modelId="{87C48BEA-C374-4C9C-B902-0115BE738B0E}" type="presParOf" srcId="{E6763EE5-8DA4-47FB-A886-915FA197CAD0}" destId="{1FB746E2-D736-4446-8093-C865FE09A112}" srcOrd="0" destOrd="0" presId="urn:microsoft.com/office/officeart/2005/8/layout/radial3"/>
    <dgm:cxn modelId="{0BE599D3-AC33-4BB1-B65F-67057E9F0439}" type="presParOf" srcId="{1FB746E2-D736-4446-8093-C865FE09A112}" destId="{AFBC9C78-4E8A-498B-ACC1-DC2EFA6E3D36}" srcOrd="0" destOrd="0" presId="urn:microsoft.com/office/officeart/2005/8/layout/radial3"/>
    <dgm:cxn modelId="{3112FEE1-FC72-43DD-89AB-500CF1B7F756}" type="presParOf" srcId="{1FB746E2-D736-4446-8093-C865FE09A112}" destId="{63432802-399F-407F-AC10-7219543A0326}" srcOrd="1" destOrd="0" presId="urn:microsoft.com/office/officeart/2005/8/layout/radial3"/>
    <dgm:cxn modelId="{60CC9D71-A974-41EE-B9EF-0513EF55550C}" type="presParOf" srcId="{1FB746E2-D736-4446-8093-C865FE09A112}" destId="{449BFEB2-6844-4A2C-8DC2-780280CBA079}" srcOrd="2" destOrd="0" presId="urn:microsoft.com/office/officeart/2005/8/layout/radial3"/>
    <dgm:cxn modelId="{9B76058B-03D0-477D-ADAF-69F9BA416969}" type="presParOf" srcId="{1FB746E2-D736-4446-8093-C865FE09A112}" destId="{9DDE88A7-5745-4E4F-A7A8-F71A4DA0D5F2}" srcOrd="3" destOrd="0" presId="urn:microsoft.com/office/officeart/2005/8/layout/radial3"/>
    <dgm:cxn modelId="{BBA494C5-DF7A-463A-A778-D7424FE42FD1}" type="presParOf" srcId="{1FB746E2-D736-4446-8093-C865FE09A112}" destId="{72DE4213-15E1-4436-8045-C055E8A54EDE}" srcOrd="4" destOrd="0" presId="urn:microsoft.com/office/officeart/2005/8/layout/radial3"/>
    <dgm:cxn modelId="{829D5A23-E7C8-4F2F-BBF0-A05AEF87B1F3}" type="presParOf" srcId="{1FB746E2-D736-4446-8093-C865FE09A112}" destId="{91CFC9CD-FF79-40EF-A271-A8DBB0423AC2}" srcOrd="5" destOrd="0" presId="urn:microsoft.com/office/officeart/2005/8/layout/radial3"/>
    <dgm:cxn modelId="{AB36D377-182D-4F38-A7FA-BE410BDE00D5}" type="presParOf" srcId="{1FB746E2-D736-4446-8093-C865FE09A112}" destId="{FC69A2CE-A671-47B5-8CD8-544465E52E9C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EA47F19-311D-44B3-AAA4-35C98BD4844B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844461-76DE-4FEA-A87D-23440AD6FC2E}">
      <dgm:prSet phldrT="[Text]"/>
      <dgm:spPr/>
      <dgm:t>
        <a:bodyPr/>
        <a:lstStyle/>
        <a:p>
          <a:r>
            <a:rPr lang="sr-Cyrl-RS" b="1" dirty="0"/>
            <a:t>Расходи за запослене</a:t>
          </a:r>
          <a:endParaRPr lang="en-US" b="1" dirty="0"/>
        </a:p>
      </dgm:t>
    </dgm:pt>
    <dgm:pt modelId="{6F031138-6684-4AF8-B48F-F90EB84372B1}" type="parTrans" cxnId="{DFA45898-8E34-483C-97B6-EC38D2140466}">
      <dgm:prSet/>
      <dgm:spPr/>
      <dgm:t>
        <a:bodyPr/>
        <a:lstStyle/>
        <a:p>
          <a:endParaRPr lang="en-US"/>
        </a:p>
      </dgm:t>
    </dgm:pt>
    <dgm:pt modelId="{C24B5DA2-B651-485D-A0F4-95731772C9B8}" type="sibTrans" cxnId="{DFA45898-8E34-483C-97B6-EC38D2140466}">
      <dgm:prSet/>
      <dgm:spPr/>
      <dgm:t>
        <a:bodyPr/>
        <a:lstStyle/>
        <a:p>
          <a:endParaRPr lang="en-US"/>
        </a:p>
      </dgm:t>
    </dgm:pt>
    <dgm:pt modelId="{D45E583C-4AAD-40D2-9D24-9A0A68141567}">
      <dgm:prSet phldrT="[Text]" custT="1"/>
      <dgm:spPr>
        <a:solidFill>
          <a:srgbClr val="7030A0"/>
        </a:solidFill>
      </dgm:spPr>
      <dgm:t>
        <a:bodyPr/>
        <a:lstStyle/>
        <a:p>
          <a:r>
            <a:rPr lang="sr-Cyrl-RS" sz="1400" b="1" dirty="0"/>
            <a:t>Расходи за запослене </a:t>
          </a:r>
          <a:r>
            <a:rPr lang="sr-Cyrl-RS" sz="1400" dirty="0"/>
            <a:t>представљају све трошкове за запослене, како у управи тако и код буџетских корисника</a:t>
          </a:r>
          <a:endParaRPr lang="en-US" sz="1400" dirty="0"/>
        </a:p>
      </dgm:t>
    </dgm:pt>
    <dgm:pt modelId="{DF23AB14-DB78-4D25-948A-D263DF13EBEB}" type="parTrans" cxnId="{B6E9FE2F-54FB-46AA-BA6A-1465C15C85E2}">
      <dgm:prSet/>
      <dgm:spPr/>
      <dgm:t>
        <a:bodyPr/>
        <a:lstStyle/>
        <a:p>
          <a:endParaRPr lang="en-US"/>
        </a:p>
      </dgm:t>
    </dgm:pt>
    <dgm:pt modelId="{875C4C0C-D761-476B-9D17-EF850CFCBB84}" type="sibTrans" cxnId="{B6E9FE2F-54FB-46AA-BA6A-1465C15C85E2}">
      <dgm:prSet/>
      <dgm:spPr/>
      <dgm:t>
        <a:bodyPr/>
        <a:lstStyle/>
        <a:p>
          <a:endParaRPr lang="en-US"/>
        </a:p>
      </dgm:t>
    </dgm:pt>
    <dgm:pt modelId="{E1B79EE1-1157-4302-AB0B-8FEDC81165FD}">
      <dgm:prSet phldrT="[Text]"/>
      <dgm:spPr/>
      <dgm:t>
        <a:bodyPr/>
        <a:lstStyle/>
        <a:p>
          <a:r>
            <a:rPr lang="sr-Cyrl-RS" b="1" dirty="0"/>
            <a:t>Коришћење роба и услуга </a:t>
          </a:r>
          <a:endParaRPr lang="en-US" dirty="0"/>
        </a:p>
      </dgm:t>
    </dgm:pt>
    <dgm:pt modelId="{D901DA59-A95A-4489-99A8-4140EE7BA89A}" type="parTrans" cxnId="{9CBF9DF9-AB9B-4A23-9199-3C2DD5A0CE43}">
      <dgm:prSet/>
      <dgm:spPr/>
      <dgm:t>
        <a:bodyPr/>
        <a:lstStyle/>
        <a:p>
          <a:endParaRPr lang="en-US"/>
        </a:p>
      </dgm:t>
    </dgm:pt>
    <dgm:pt modelId="{E99A6F9C-C544-4400-B178-20BC6CFFFE07}" type="sibTrans" cxnId="{9CBF9DF9-AB9B-4A23-9199-3C2DD5A0CE43}">
      <dgm:prSet/>
      <dgm:spPr/>
      <dgm:t>
        <a:bodyPr/>
        <a:lstStyle/>
        <a:p>
          <a:endParaRPr lang="en-US"/>
        </a:p>
      </dgm:t>
    </dgm:pt>
    <dgm:pt modelId="{92FD0664-EE76-4121-BE7B-68FC1EE5F4D7}">
      <dgm:prSet phldrT="[Text]" custT="1"/>
      <dgm:spPr>
        <a:solidFill>
          <a:srgbClr val="00B050"/>
        </a:solidFill>
      </dgm:spPr>
      <dgm:t>
        <a:bodyPr/>
        <a:lstStyle/>
        <a:p>
          <a:pPr algn="just"/>
          <a:r>
            <a:rPr lang="sr-Cyrl-RS" sz="1400" b="1" dirty="0"/>
            <a:t>Коришћење роба и услуга </a:t>
          </a:r>
          <a:r>
            <a:rPr lang="sr-Cyrl-RS" sz="1400" dirty="0"/>
            <a:t>обухватају сталне трошкове, путне трошкове, услуге по уговору, специјализоване услуге, трошкове материјала и текуће поправке и одржавање.</a:t>
          </a:r>
          <a:endParaRPr lang="en-US" sz="1400" dirty="0"/>
        </a:p>
      </dgm:t>
    </dgm:pt>
    <dgm:pt modelId="{A4B2DE69-08CB-4EF5-A179-A9838DCC0C0D}" type="parTrans" cxnId="{29D18108-D348-4C83-ABE4-39390C16C5CD}">
      <dgm:prSet/>
      <dgm:spPr/>
      <dgm:t>
        <a:bodyPr/>
        <a:lstStyle/>
        <a:p>
          <a:endParaRPr lang="en-US"/>
        </a:p>
      </dgm:t>
    </dgm:pt>
    <dgm:pt modelId="{31990FCE-83F5-4BCE-86BA-4F924011EADA}" type="sibTrans" cxnId="{29D18108-D348-4C83-ABE4-39390C16C5CD}">
      <dgm:prSet/>
      <dgm:spPr/>
      <dgm:t>
        <a:bodyPr/>
        <a:lstStyle/>
        <a:p>
          <a:endParaRPr lang="en-US"/>
        </a:p>
      </dgm:t>
    </dgm:pt>
    <dgm:pt modelId="{E055884F-7426-4921-A0E5-9CA56A76B49A}">
      <dgm:prSet phldrT="[Text]"/>
      <dgm:spPr/>
      <dgm:t>
        <a:bodyPr/>
        <a:lstStyle/>
        <a:p>
          <a:r>
            <a:rPr lang="sr-Cyrl-RS" b="1" dirty="0"/>
            <a:t>Дотације и трансфери</a:t>
          </a:r>
          <a:endParaRPr lang="en-US" b="1" dirty="0"/>
        </a:p>
      </dgm:t>
    </dgm:pt>
    <dgm:pt modelId="{A220DF32-CC6B-446C-B398-3C6FF19DF138}" type="parTrans" cxnId="{997AF6DE-9802-4842-96EC-E457543D4099}">
      <dgm:prSet/>
      <dgm:spPr/>
      <dgm:t>
        <a:bodyPr/>
        <a:lstStyle/>
        <a:p>
          <a:endParaRPr lang="en-US"/>
        </a:p>
      </dgm:t>
    </dgm:pt>
    <dgm:pt modelId="{EADBA54B-8207-46FB-8C83-E7274B6ED163}" type="sibTrans" cxnId="{997AF6DE-9802-4842-96EC-E457543D4099}">
      <dgm:prSet/>
      <dgm:spPr/>
      <dgm:t>
        <a:bodyPr/>
        <a:lstStyle/>
        <a:p>
          <a:endParaRPr lang="en-US"/>
        </a:p>
      </dgm:t>
    </dgm:pt>
    <dgm:pt modelId="{6B14159D-5902-471E-9F91-CEA86CA18597}">
      <dgm:prSet phldrT="[Text]" custT="1"/>
      <dgm:spPr>
        <a:solidFill>
          <a:srgbClr val="0070C0"/>
        </a:solidFill>
      </dgm:spPr>
      <dgm:t>
        <a:bodyPr/>
        <a:lstStyle/>
        <a:p>
          <a:pPr algn="just"/>
          <a:r>
            <a:rPr lang="sr-Cyrl-RS" sz="1400" b="1" dirty="0"/>
            <a:t>Дотације и трансфери </a:t>
          </a:r>
          <a:r>
            <a:rPr lang="sr-Cyrl-RS" sz="1400" dirty="0"/>
            <a:t>су трошкови које локална самоуправа </a:t>
          </a:r>
          <a:r>
            <a:rPr lang="ru-RU" sz="1400" dirty="0"/>
            <a:t>има за исплату институцијама које су у примарној надлежности централног/покрајинског нивоа</a:t>
          </a:r>
          <a:r>
            <a:rPr lang="sr-Cyrl-RS" sz="1400" dirty="0"/>
            <a:t> као што су школе, центар за социјални рад, дом здравља.</a:t>
          </a:r>
          <a:r>
            <a:rPr lang="en-US" sz="1400" dirty="0"/>
            <a:t> </a:t>
          </a:r>
        </a:p>
      </dgm:t>
    </dgm:pt>
    <dgm:pt modelId="{0D2CFF9B-A50F-43E4-AFA5-E7E960E0BCD0}" type="parTrans" cxnId="{E528FBD6-03D8-4201-832B-0748BD271A16}">
      <dgm:prSet/>
      <dgm:spPr/>
      <dgm:t>
        <a:bodyPr/>
        <a:lstStyle/>
        <a:p>
          <a:endParaRPr lang="en-US"/>
        </a:p>
      </dgm:t>
    </dgm:pt>
    <dgm:pt modelId="{36039859-946E-4D2B-BAA0-EE1BB94895EC}" type="sibTrans" cxnId="{E528FBD6-03D8-4201-832B-0748BD271A16}">
      <dgm:prSet/>
      <dgm:spPr/>
      <dgm:t>
        <a:bodyPr/>
        <a:lstStyle/>
        <a:p>
          <a:endParaRPr lang="en-US"/>
        </a:p>
      </dgm:t>
    </dgm:pt>
    <dgm:pt modelId="{28888755-727E-436B-B2F2-DA7896544A65}">
      <dgm:prSet phldrT="[Text]"/>
      <dgm:spPr/>
      <dgm:t>
        <a:bodyPr/>
        <a:lstStyle/>
        <a:p>
          <a:r>
            <a:rPr lang="sr-Cyrl-RS" b="1" dirty="0"/>
            <a:t>Остали расходи</a:t>
          </a:r>
          <a:endParaRPr lang="en-US" b="1" dirty="0"/>
        </a:p>
      </dgm:t>
    </dgm:pt>
    <dgm:pt modelId="{74440C20-4C7D-42FA-8A71-91FF1ABB0C2B}" type="parTrans" cxnId="{423F4FFE-A4A5-4DB9-BCD0-81CA33242D4A}">
      <dgm:prSet/>
      <dgm:spPr/>
      <dgm:t>
        <a:bodyPr/>
        <a:lstStyle/>
        <a:p>
          <a:endParaRPr lang="en-US"/>
        </a:p>
      </dgm:t>
    </dgm:pt>
    <dgm:pt modelId="{25C618B1-3FCB-4E3A-AAEB-763F12B41872}" type="sibTrans" cxnId="{423F4FFE-A4A5-4DB9-BCD0-81CA33242D4A}">
      <dgm:prSet/>
      <dgm:spPr/>
      <dgm:t>
        <a:bodyPr/>
        <a:lstStyle/>
        <a:p>
          <a:endParaRPr lang="en-US"/>
        </a:p>
      </dgm:t>
    </dgm:pt>
    <dgm:pt modelId="{FE2BA0E8-81AC-463B-B498-EF464F5BCE06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sz="1400" b="1" dirty="0"/>
            <a:t>Остали расходи </a:t>
          </a:r>
          <a:r>
            <a:rPr lang="sr-Cyrl-RS" sz="1400" dirty="0"/>
            <a:t>обухватају дотације невладиним организацијама, порезе, таксе, новчане казне.</a:t>
          </a:r>
          <a:endParaRPr lang="en-US" sz="1400" dirty="0"/>
        </a:p>
      </dgm:t>
    </dgm:pt>
    <dgm:pt modelId="{7A39DE39-681C-425E-9FED-FBE278CC5B2D}" type="parTrans" cxnId="{86D1D984-3A22-405C-B36D-C2926B8E421B}">
      <dgm:prSet/>
      <dgm:spPr/>
      <dgm:t>
        <a:bodyPr/>
        <a:lstStyle/>
        <a:p>
          <a:endParaRPr lang="en-US"/>
        </a:p>
      </dgm:t>
    </dgm:pt>
    <dgm:pt modelId="{03DEC489-1FE9-42FB-A7B6-2DC930E80875}" type="sibTrans" cxnId="{86D1D984-3A22-405C-B36D-C2926B8E421B}">
      <dgm:prSet/>
      <dgm:spPr/>
      <dgm:t>
        <a:bodyPr/>
        <a:lstStyle/>
        <a:p>
          <a:endParaRPr lang="en-US"/>
        </a:p>
      </dgm:t>
    </dgm:pt>
    <dgm:pt modelId="{26EF48C7-6381-4355-B03F-DD441AE957C7}">
      <dgm:prSet phldrT="[Text]"/>
      <dgm:spPr/>
      <dgm:t>
        <a:bodyPr/>
        <a:lstStyle/>
        <a:p>
          <a:r>
            <a:rPr lang="sr-Cyrl-RS" b="1" dirty="0"/>
            <a:t>Субвенције</a:t>
          </a:r>
          <a:endParaRPr lang="en-US" b="1" dirty="0"/>
        </a:p>
      </dgm:t>
    </dgm:pt>
    <dgm:pt modelId="{18A23F74-72B2-47CE-8CFA-63637C44E493}" type="parTrans" cxnId="{C002A477-0333-4E42-A591-A476378A7B14}">
      <dgm:prSet/>
      <dgm:spPr/>
      <dgm:t>
        <a:bodyPr/>
        <a:lstStyle/>
        <a:p>
          <a:endParaRPr lang="en-US"/>
        </a:p>
      </dgm:t>
    </dgm:pt>
    <dgm:pt modelId="{7F59AFA8-97ED-43F0-BB10-8E36A7F9F28C}" type="sibTrans" cxnId="{C002A477-0333-4E42-A591-A476378A7B14}">
      <dgm:prSet/>
      <dgm:spPr/>
      <dgm:t>
        <a:bodyPr/>
        <a:lstStyle/>
        <a:p>
          <a:endParaRPr lang="en-US"/>
        </a:p>
      </dgm:t>
    </dgm:pt>
    <dgm:pt modelId="{4B4A2A45-FFA7-47F5-A99D-A2DFD7698107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ru-RU" sz="1400" b="1" dirty="0"/>
            <a:t>Субвенције</a:t>
          </a:r>
          <a:r>
            <a:rPr lang="ru-RU" sz="1400" dirty="0"/>
            <a:t> сe одобравају за функционисање међумесног превоза и  пољопривредним произвођачима. </a:t>
          </a:r>
          <a:endParaRPr lang="en-US" sz="1400" dirty="0"/>
        </a:p>
      </dgm:t>
    </dgm:pt>
    <dgm:pt modelId="{2E2C89AA-6D36-4A41-9A01-A47B8388C320}" type="parTrans" cxnId="{48A7DAC8-CBA0-4CCF-8FEB-1A8D1991CE61}">
      <dgm:prSet/>
      <dgm:spPr/>
      <dgm:t>
        <a:bodyPr/>
        <a:lstStyle/>
        <a:p>
          <a:endParaRPr lang="en-US"/>
        </a:p>
      </dgm:t>
    </dgm:pt>
    <dgm:pt modelId="{5B14C082-1404-4C23-9B64-643BA89D25BF}" type="sibTrans" cxnId="{48A7DAC8-CBA0-4CCF-8FEB-1A8D1991CE61}">
      <dgm:prSet/>
      <dgm:spPr/>
      <dgm:t>
        <a:bodyPr/>
        <a:lstStyle/>
        <a:p>
          <a:endParaRPr lang="en-US"/>
        </a:p>
      </dgm:t>
    </dgm:pt>
    <dgm:pt modelId="{E1AD8724-28DC-48C5-B75E-B0D1F33E6279}">
      <dgm:prSet phldrT="[Text]"/>
      <dgm:spPr/>
      <dgm:t>
        <a:bodyPr/>
        <a:lstStyle/>
        <a:p>
          <a:r>
            <a:rPr lang="sr-Cyrl-RS" b="1" dirty="0"/>
            <a:t>Социјална заштита</a:t>
          </a:r>
          <a:endParaRPr lang="en-US" b="1" dirty="0"/>
        </a:p>
      </dgm:t>
    </dgm:pt>
    <dgm:pt modelId="{411CE078-310E-457E-A7C1-09A580CCEBB0}" type="parTrans" cxnId="{9EBB09AF-7741-47ED-B436-933466BD5F46}">
      <dgm:prSet/>
      <dgm:spPr/>
      <dgm:t>
        <a:bodyPr/>
        <a:lstStyle/>
        <a:p>
          <a:endParaRPr lang="en-US"/>
        </a:p>
      </dgm:t>
    </dgm:pt>
    <dgm:pt modelId="{BCA81F17-B88D-47F3-91A4-C02EC1C807D8}" type="sibTrans" cxnId="{9EBB09AF-7741-47ED-B436-933466BD5F46}">
      <dgm:prSet/>
      <dgm:spPr/>
      <dgm:t>
        <a:bodyPr/>
        <a:lstStyle/>
        <a:p>
          <a:endParaRPr lang="en-US"/>
        </a:p>
      </dgm:t>
    </dgm:pt>
    <dgm:pt modelId="{A22D28D0-C0EE-4FAC-9411-A8A4995FB17B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sz="1400" b="1" dirty="0"/>
            <a:t>Социјална заштита </a:t>
          </a:r>
          <a:r>
            <a:rPr lang="sr-Cyrl-RS" sz="1400" dirty="0"/>
            <a:t>обухвата све трошкове исплате социјалне помоћи за различите категорије грађана.</a:t>
          </a:r>
          <a:endParaRPr lang="en-US" sz="1400" dirty="0"/>
        </a:p>
      </dgm:t>
    </dgm:pt>
    <dgm:pt modelId="{7B8C8DE4-9C8E-4AAA-9ABD-7D21384D12EF}" type="parTrans" cxnId="{EF67239D-5166-423B-9E5F-06A1352131E4}">
      <dgm:prSet/>
      <dgm:spPr/>
      <dgm:t>
        <a:bodyPr/>
        <a:lstStyle/>
        <a:p>
          <a:endParaRPr lang="en-US"/>
        </a:p>
      </dgm:t>
    </dgm:pt>
    <dgm:pt modelId="{D9EE63C1-7C79-499A-9EE1-6AFD68E7C84E}" type="sibTrans" cxnId="{EF67239D-5166-423B-9E5F-06A1352131E4}">
      <dgm:prSet/>
      <dgm:spPr/>
      <dgm:t>
        <a:bodyPr/>
        <a:lstStyle/>
        <a:p>
          <a:endParaRPr lang="en-US"/>
        </a:p>
      </dgm:t>
    </dgm:pt>
    <dgm:pt modelId="{48096665-F98A-4372-9642-AA104F5D458A}">
      <dgm:prSet phldrT="[Text]"/>
      <dgm:spPr/>
      <dgm:t>
        <a:bodyPr/>
        <a:lstStyle/>
        <a:p>
          <a:r>
            <a:rPr lang="sr-Cyrl-RS" b="1" dirty="0"/>
            <a:t>Буџетска резерва</a:t>
          </a:r>
          <a:endParaRPr lang="en-US" b="1" dirty="0"/>
        </a:p>
      </dgm:t>
    </dgm:pt>
    <dgm:pt modelId="{AFDDD8A6-A5D8-4980-A3AD-3612739BB0D6}" type="parTrans" cxnId="{FF60118A-5412-436E-B845-69CD79E57C83}">
      <dgm:prSet/>
      <dgm:spPr/>
      <dgm:t>
        <a:bodyPr/>
        <a:lstStyle/>
        <a:p>
          <a:endParaRPr lang="en-US"/>
        </a:p>
      </dgm:t>
    </dgm:pt>
    <dgm:pt modelId="{5FC22904-D7CC-4648-88EC-995516A10DB1}" type="sibTrans" cxnId="{FF60118A-5412-436E-B845-69CD79E57C83}">
      <dgm:prSet/>
      <dgm:spPr/>
      <dgm:t>
        <a:bodyPr/>
        <a:lstStyle/>
        <a:p>
          <a:endParaRPr lang="en-US"/>
        </a:p>
      </dgm:t>
    </dgm:pt>
    <dgm:pt modelId="{97F877CB-9B8D-43D2-81EC-7EBF25320968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sr-Cyrl-RS" b="1" dirty="0"/>
            <a:t>Буџетска резерва </a:t>
          </a:r>
          <a:r>
            <a:rPr lang="sr-Cyrl-RS" dirty="0"/>
            <a:t>представља новац који се користи за непланиране или недовољно планиране сврхе, као и у случају ванредних околности.</a:t>
          </a:r>
          <a:endParaRPr lang="en-US" dirty="0"/>
        </a:p>
      </dgm:t>
    </dgm:pt>
    <dgm:pt modelId="{B1A118C8-65C5-4505-9861-C15DF46DDE40}" type="parTrans" cxnId="{C2060C01-AE6C-49A2-9E7C-10136D57EE22}">
      <dgm:prSet/>
      <dgm:spPr/>
      <dgm:t>
        <a:bodyPr/>
        <a:lstStyle/>
        <a:p>
          <a:endParaRPr lang="en-US"/>
        </a:p>
      </dgm:t>
    </dgm:pt>
    <dgm:pt modelId="{85A9A230-CB7F-4D0E-AEAE-CC533D1E4637}" type="sibTrans" cxnId="{C2060C01-AE6C-49A2-9E7C-10136D57EE22}">
      <dgm:prSet/>
      <dgm:spPr/>
      <dgm:t>
        <a:bodyPr/>
        <a:lstStyle/>
        <a:p>
          <a:endParaRPr lang="en-US"/>
        </a:p>
      </dgm:t>
    </dgm:pt>
    <dgm:pt modelId="{1BF4645B-0E25-4982-8755-C468FC62C39C}">
      <dgm:prSet phldrT="[Text]"/>
      <dgm:spPr/>
      <dgm:t>
        <a:bodyPr/>
        <a:lstStyle/>
        <a:p>
          <a:r>
            <a:rPr lang="sr-Cyrl-RS" b="1" dirty="0"/>
            <a:t>Капитални издаци</a:t>
          </a:r>
          <a:endParaRPr lang="en-US" b="1" dirty="0"/>
        </a:p>
      </dgm:t>
    </dgm:pt>
    <dgm:pt modelId="{C1391573-84AC-4A5F-9872-896027FCD9E0}" type="parTrans" cxnId="{0B3FDED6-0041-4BD1-9A6E-DBDB5E3BB9B4}">
      <dgm:prSet/>
      <dgm:spPr/>
      <dgm:t>
        <a:bodyPr/>
        <a:lstStyle/>
        <a:p>
          <a:endParaRPr lang="en-US"/>
        </a:p>
      </dgm:t>
    </dgm:pt>
    <dgm:pt modelId="{EAAC9105-FD12-40C6-84F5-2CAFAE74C666}" type="sibTrans" cxnId="{0B3FDED6-0041-4BD1-9A6E-DBDB5E3BB9B4}">
      <dgm:prSet/>
      <dgm:spPr/>
      <dgm:t>
        <a:bodyPr/>
        <a:lstStyle/>
        <a:p>
          <a:endParaRPr lang="en-US"/>
        </a:p>
      </dgm:t>
    </dgm:pt>
    <dgm:pt modelId="{423C6F79-8640-4D5E-8F7E-2B463BCF528C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b="1" dirty="0"/>
            <a:t>Капитални издаци </a:t>
          </a:r>
          <a:r>
            <a:rPr lang="sr-Cyrl-RS" dirty="0"/>
            <a:t>су трошкови за изградњу нових, или инвестиционо одржавање постојећих објеката, набавку опреме, машина земљишта и слично.</a:t>
          </a:r>
          <a:endParaRPr lang="en-US" dirty="0"/>
        </a:p>
      </dgm:t>
    </dgm:pt>
    <dgm:pt modelId="{491E2BD3-8551-49F0-919A-AB73427DE405}" type="parTrans" cxnId="{D51F2C8A-AB76-4B34-9AF8-3FA9A4DB4238}">
      <dgm:prSet/>
      <dgm:spPr/>
      <dgm:t>
        <a:bodyPr/>
        <a:lstStyle/>
        <a:p>
          <a:endParaRPr lang="en-US"/>
        </a:p>
      </dgm:t>
    </dgm:pt>
    <dgm:pt modelId="{BC9BB851-E04E-4BC3-8DA9-DF824BEE6D0D}" type="sibTrans" cxnId="{D51F2C8A-AB76-4B34-9AF8-3FA9A4DB4238}">
      <dgm:prSet/>
      <dgm:spPr/>
      <dgm:t>
        <a:bodyPr/>
        <a:lstStyle/>
        <a:p>
          <a:endParaRPr lang="en-US"/>
        </a:p>
      </dgm:t>
    </dgm:pt>
    <dgm:pt modelId="{EFEB1020-9C17-48DC-BBE0-54FA743F9F75}" type="pres">
      <dgm:prSet presAssocID="{EEA47F19-311D-44B3-AAA4-35C98BD4844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8695426-23ED-40C0-90A1-2BB445DEBC64}" type="pres">
      <dgm:prSet presAssocID="{0C844461-76DE-4FEA-A87D-23440AD6FC2E}" presName="linNode" presStyleCnt="0"/>
      <dgm:spPr/>
    </dgm:pt>
    <dgm:pt modelId="{C6144CDB-22C1-4337-9F95-C3A522A707D1}" type="pres">
      <dgm:prSet presAssocID="{0C844461-76DE-4FEA-A87D-23440AD6FC2E}" presName="parTx" presStyleLbl="revTx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385D1D-92EB-445D-B736-940004751C79}" type="pres">
      <dgm:prSet presAssocID="{0C844461-76DE-4FEA-A87D-23440AD6FC2E}" presName="bracket" presStyleLbl="parChTrans1D1" presStyleIdx="0" presStyleCnt="8"/>
      <dgm:spPr/>
    </dgm:pt>
    <dgm:pt modelId="{99D36636-E395-439F-A79A-29C0BFB6F7E4}" type="pres">
      <dgm:prSet presAssocID="{0C844461-76DE-4FEA-A87D-23440AD6FC2E}" presName="spH" presStyleCnt="0"/>
      <dgm:spPr/>
    </dgm:pt>
    <dgm:pt modelId="{7BB6658A-32E0-42C7-B82A-240BF45CF27D}" type="pres">
      <dgm:prSet presAssocID="{0C844461-76DE-4FEA-A87D-23440AD6FC2E}" presName="desTx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3CB043-7A92-47E9-A4C4-39EC715F2552}" type="pres">
      <dgm:prSet presAssocID="{C24B5DA2-B651-485D-A0F4-95731772C9B8}" presName="spV" presStyleCnt="0"/>
      <dgm:spPr/>
    </dgm:pt>
    <dgm:pt modelId="{D9DF5E9A-39D4-44B7-A326-58B07A05D91E}" type="pres">
      <dgm:prSet presAssocID="{E1B79EE1-1157-4302-AB0B-8FEDC81165FD}" presName="linNode" presStyleCnt="0"/>
      <dgm:spPr/>
    </dgm:pt>
    <dgm:pt modelId="{F40D94EA-52E0-4740-A924-EAF350BDF213}" type="pres">
      <dgm:prSet presAssocID="{E1B79EE1-1157-4302-AB0B-8FEDC81165FD}" presName="parTx" presStyleLbl="revTx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930D30-96BC-4D43-B65A-EE88C46DBE48}" type="pres">
      <dgm:prSet presAssocID="{E1B79EE1-1157-4302-AB0B-8FEDC81165FD}" presName="bracket" presStyleLbl="parChTrans1D1" presStyleIdx="1" presStyleCnt="8"/>
      <dgm:spPr/>
    </dgm:pt>
    <dgm:pt modelId="{5831BF15-ED1F-4BD5-857B-18B8E573D9AB}" type="pres">
      <dgm:prSet presAssocID="{E1B79EE1-1157-4302-AB0B-8FEDC81165FD}" presName="spH" presStyleCnt="0"/>
      <dgm:spPr/>
    </dgm:pt>
    <dgm:pt modelId="{C6BA9D27-2D60-4BA7-98A9-E18E57FDB6CB}" type="pres">
      <dgm:prSet presAssocID="{E1B79EE1-1157-4302-AB0B-8FEDC81165FD}" presName="desTx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002753-9FCA-4DC5-B8A6-1F7632BDDE58}" type="pres">
      <dgm:prSet presAssocID="{E99A6F9C-C544-4400-B178-20BC6CFFFE07}" presName="spV" presStyleCnt="0"/>
      <dgm:spPr/>
    </dgm:pt>
    <dgm:pt modelId="{9709DCCB-B8A8-47BC-A303-F9EC41DA889E}" type="pres">
      <dgm:prSet presAssocID="{E055884F-7426-4921-A0E5-9CA56A76B49A}" presName="linNode" presStyleCnt="0"/>
      <dgm:spPr/>
    </dgm:pt>
    <dgm:pt modelId="{CCB8139E-CA19-491D-9FCD-6BF28923C725}" type="pres">
      <dgm:prSet presAssocID="{E055884F-7426-4921-A0E5-9CA56A76B49A}" presName="parTx" presStyleLbl="revTx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D1633C-A097-4A5A-8269-B04E98857E56}" type="pres">
      <dgm:prSet presAssocID="{E055884F-7426-4921-A0E5-9CA56A76B49A}" presName="bracket" presStyleLbl="parChTrans1D1" presStyleIdx="2" presStyleCnt="8"/>
      <dgm:spPr/>
    </dgm:pt>
    <dgm:pt modelId="{82B38D6F-2AA7-4339-A71D-28AA55699178}" type="pres">
      <dgm:prSet presAssocID="{E055884F-7426-4921-A0E5-9CA56A76B49A}" presName="spH" presStyleCnt="0"/>
      <dgm:spPr/>
    </dgm:pt>
    <dgm:pt modelId="{FFFD7BD8-195B-4FA4-9414-4F4C582F5570}" type="pres">
      <dgm:prSet presAssocID="{E055884F-7426-4921-A0E5-9CA56A76B49A}" presName="desTx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A122A3-FC4C-4845-B4FF-0E74CF3D50D3}" type="pres">
      <dgm:prSet presAssocID="{EADBA54B-8207-46FB-8C83-E7274B6ED163}" presName="spV" presStyleCnt="0"/>
      <dgm:spPr/>
    </dgm:pt>
    <dgm:pt modelId="{CCB5FDA4-BEC8-4CA1-835A-2A3BEEBEC456}" type="pres">
      <dgm:prSet presAssocID="{28888755-727E-436B-B2F2-DA7896544A65}" presName="linNode" presStyleCnt="0"/>
      <dgm:spPr/>
    </dgm:pt>
    <dgm:pt modelId="{9312B733-3AEB-49F6-8245-08553BA2949B}" type="pres">
      <dgm:prSet presAssocID="{28888755-727E-436B-B2F2-DA7896544A65}" presName="parTx" presStyleLbl="revTx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5AB433-2559-485A-A03D-C32F36288071}" type="pres">
      <dgm:prSet presAssocID="{28888755-727E-436B-B2F2-DA7896544A65}" presName="bracket" presStyleLbl="parChTrans1D1" presStyleIdx="3" presStyleCnt="8"/>
      <dgm:spPr/>
    </dgm:pt>
    <dgm:pt modelId="{C13B9160-72D5-46E0-A1C0-91E8634DFAE2}" type="pres">
      <dgm:prSet presAssocID="{28888755-727E-436B-B2F2-DA7896544A65}" presName="spH" presStyleCnt="0"/>
      <dgm:spPr/>
    </dgm:pt>
    <dgm:pt modelId="{9893D59A-7FEC-486D-89C4-D28135F6121C}" type="pres">
      <dgm:prSet presAssocID="{28888755-727E-436B-B2F2-DA7896544A65}" presName="desTx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21D242-ABBF-45EB-97FD-83930430328F}" type="pres">
      <dgm:prSet presAssocID="{25C618B1-3FCB-4E3A-AAEB-763F12B41872}" presName="spV" presStyleCnt="0"/>
      <dgm:spPr/>
    </dgm:pt>
    <dgm:pt modelId="{F0DED400-B200-4EA2-AB34-CCFF58E07A6E}" type="pres">
      <dgm:prSet presAssocID="{26EF48C7-6381-4355-B03F-DD441AE957C7}" presName="linNode" presStyleCnt="0"/>
      <dgm:spPr/>
    </dgm:pt>
    <dgm:pt modelId="{EFAACCF6-3A6A-4536-89B0-F0A7C44F6BE1}" type="pres">
      <dgm:prSet presAssocID="{26EF48C7-6381-4355-B03F-DD441AE957C7}" presName="parTx" presStyleLbl="revTx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7CA82-45EE-4BD1-AEB4-CC3961FBFB74}" type="pres">
      <dgm:prSet presAssocID="{26EF48C7-6381-4355-B03F-DD441AE957C7}" presName="bracket" presStyleLbl="parChTrans1D1" presStyleIdx="4" presStyleCnt="8"/>
      <dgm:spPr/>
    </dgm:pt>
    <dgm:pt modelId="{CD7548DD-1E84-4DA7-B1D0-28F3E4EBFF82}" type="pres">
      <dgm:prSet presAssocID="{26EF48C7-6381-4355-B03F-DD441AE957C7}" presName="spH" presStyleCnt="0"/>
      <dgm:spPr/>
    </dgm:pt>
    <dgm:pt modelId="{9A05939C-6B40-4C32-897A-4A6DC3E71E5B}" type="pres">
      <dgm:prSet presAssocID="{26EF48C7-6381-4355-B03F-DD441AE957C7}" presName="desTx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9EA799-9807-4770-B698-79D3EF79120B}" type="pres">
      <dgm:prSet presAssocID="{7F59AFA8-97ED-43F0-BB10-8E36A7F9F28C}" presName="spV" presStyleCnt="0"/>
      <dgm:spPr/>
    </dgm:pt>
    <dgm:pt modelId="{2B991069-479A-498A-AF83-5B33CD9F12C6}" type="pres">
      <dgm:prSet presAssocID="{E1AD8724-28DC-48C5-B75E-B0D1F33E6279}" presName="linNode" presStyleCnt="0"/>
      <dgm:spPr/>
    </dgm:pt>
    <dgm:pt modelId="{939B76D1-BB33-4E50-9ECD-839FB5787B95}" type="pres">
      <dgm:prSet presAssocID="{E1AD8724-28DC-48C5-B75E-B0D1F33E6279}" presName="parTx" presStyleLbl="revTx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45F59F-6101-48DE-ABCC-EC5351843F5B}" type="pres">
      <dgm:prSet presAssocID="{E1AD8724-28DC-48C5-B75E-B0D1F33E6279}" presName="bracket" presStyleLbl="parChTrans1D1" presStyleIdx="5" presStyleCnt="8"/>
      <dgm:spPr/>
    </dgm:pt>
    <dgm:pt modelId="{8DC06B04-AA78-4007-96F1-AC66800E204E}" type="pres">
      <dgm:prSet presAssocID="{E1AD8724-28DC-48C5-B75E-B0D1F33E6279}" presName="spH" presStyleCnt="0"/>
      <dgm:spPr/>
    </dgm:pt>
    <dgm:pt modelId="{B43D6F8D-5103-4DCA-8971-053A6B7A987B}" type="pres">
      <dgm:prSet presAssocID="{E1AD8724-28DC-48C5-B75E-B0D1F33E6279}" presName="desTx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EFA11E-9373-40F9-A3AA-EE96EB176FFC}" type="pres">
      <dgm:prSet presAssocID="{BCA81F17-B88D-47F3-91A4-C02EC1C807D8}" presName="spV" presStyleCnt="0"/>
      <dgm:spPr/>
    </dgm:pt>
    <dgm:pt modelId="{4B12A308-E2AF-4F45-882B-691EF4FA1B43}" type="pres">
      <dgm:prSet presAssocID="{48096665-F98A-4372-9642-AA104F5D458A}" presName="linNode" presStyleCnt="0"/>
      <dgm:spPr/>
    </dgm:pt>
    <dgm:pt modelId="{B471A916-B6F4-4017-A447-E2C98CEE19B9}" type="pres">
      <dgm:prSet presAssocID="{48096665-F98A-4372-9642-AA104F5D458A}" presName="parTx" presStyleLbl="revTx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976215-9D17-4223-A92A-D3302071B429}" type="pres">
      <dgm:prSet presAssocID="{48096665-F98A-4372-9642-AA104F5D458A}" presName="bracket" presStyleLbl="parChTrans1D1" presStyleIdx="6" presStyleCnt="8"/>
      <dgm:spPr/>
    </dgm:pt>
    <dgm:pt modelId="{C984C73F-7C05-410A-B91E-AD111AE0E45B}" type="pres">
      <dgm:prSet presAssocID="{48096665-F98A-4372-9642-AA104F5D458A}" presName="spH" presStyleCnt="0"/>
      <dgm:spPr/>
    </dgm:pt>
    <dgm:pt modelId="{260E7D26-6540-4407-AA35-D081FC05F135}" type="pres">
      <dgm:prSet presAssocID="{48096665-F98A-4372-9642-AA104F5D458A}" presName="desTx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42DC7-D611-481D-85C3-17E9EE928CC9}" type="pres">
      <dgm:prSet presAssocID="{5FC22904-D7CC-4648-88EC-995516A10DB1}" presName="spV" presStyleCnt="0"/>
      <dgm:spPr/>
    </dgm:pt>
    <dgm:pt modelId="{5A582BDF-EB51-42B9-AFE8-1D18A89089BC}" type="pres">
      <dgm:prSet presAssocID="{1BF4645B-0E25-4982-8755-C468FC62C39C}" presName="linNode" presStyleCnt="0"/>
      <dgm:spPr/>
    </dgm:pt>
    <dgm:pt modelId="{320B77C6-F8A0-4CEB-8B55-79E4A1BAF9E9}" type="pres">
      <dgm:prSet presAssocID="{1BF4645B-0E25-4982-8755-C468FC62C39C}" presName="parTx" presStyleLbl="revTx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3A06C6-F698-48F4-A91D-0B2B17EECBA4}" type="pres">
      <dgm:prSet presAssocID="{1BF4645B-0E25-4982-8755-C468FC62C39C}" presName="bracket" presStyleLbl="parChTrans1D1" presStyleIdx="7" presStyleCnt="8"/>
      <dgm:spPr/>
    </dgm:pt>
    <dgm:pt modelId="{4A43BD3F-83F2-4A36-B8AE-CC5DC27FAC9E}" type="pres">
      <dgm:prSet presAssocID="{1BF4645B-0E25-4982-8755-C468FC62C39C}" presName="spH" presStyleCnt="0"/>
      <dgm:spPr/>
    </dgm:pt>
    <dgm:pt modelId="{E8E0050D-5592-4FFB-BC24-07DF887B3DF2}" type="pres">
      <dgm:prSet presAssocID="{1BF4645B-0E25-4982-8755-C468FC62C39C}" presName="desTx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BB09AF-7741-47ED-B436-933466BD5F46}" srcId="{EEA47F19-311D-44B3-AAA4-35C98BD4844B}" destId="{E1AD8724-28DC-48C5-B75E-B0D1F33E6279}" srcOrd="5" destOrd="0" parTransId="{411CE078-310E-457E-A7C1-09A580CCEBB0}" sibTransId="{BCA81F17-B88D-47F3-91A4-C02EC1C807D8}"/>
    <dgm:cxn modelId="{86D1D984-3A22-405C-B36D-C2926B8E421B}" srcId="{28888755-727E-436B-B2F2-DA7896544A65}" destId="{FE2BA0E8-81AC-463B-B498-EF464F5BCE06}" srcOrd="0" destOrd="0" parTransId="{7A39DE39-681C-425E-9FED-FBE278CC5B2D}" sibTransId="{03DEC489-1FE9-42FB-A7B6-2DC930E80875}"/>
    <dgm:cxn modelId="{E528FBD6-03D8-4201-832B-0748BD271A16}" srcId="{E055884F-7426-4921-A0E5-9CA56A76B49A}" destId="{6B14159D-5902-471E-9F91-CEA86CA18597}" srcOrd="0" destOrd="0" parTransId="{0D2CFF9B-A50F-43E4-AFA5-E7E960E0BCD0}" sibTransId="{36039859-946E-4D2B-BAA0-EE1BB94895EC}"/>
    <dgm:cxn modelId="{423F4FFE-A4A5-4DB9-BCD0-81CA33242D4A}" srcId="{EEA47F19-311D-44B3-AAA4-35C98BD4844B}" destId="{28888755-727E-436B-B2F2-DA7896544A65}" srcOrd="3" destOrd="0" parTransId="{74440C20-4C7D-42FA-8A71-91FF1ABB0C2B}" sibTransId="{25C618B1-3FCB-4E3A-AAEB-763F12B41872}"/>
    <dgm:cxn modelId="{29D18108-D348-4C83-ABE4-39390C16C5CD}" srcId="{E1B79EE1-1157-4302-AB0B-8FEDC81165FD}" destId="{92FD0664-EE76-4121-BE7B-68FC1EE5F4D7}" srcOrd="0" destOrd="0" parTransId="{A4B2DE69-08CB-4EF5-A179-A9838DCC0C0D}" sibTransId="{31990FCE-83F5-4BCE-86BA-4F924011EADA}"/>
    <dgm:cxn modelId="{913F8910-4C80-476B-BB1A-84CDC766C5E5}" type="presOf" srcId="{EEA47F19-311D-44B3-AAA4-35C98BD4844B}" destId="{EFEB1020-9C17-48DC-BBE0-54FA743F9F75}" srcOrd="0" destOrd="0" presId="urn:diagrams.loki3.com/BracketList"/>
    <dgm:cxn modelId="{EC0075EB-3DC2-4074-AA80-170858192B86}" type="presOf" srcId="{28888755-727E-436B-B2F2-DA7896544A65}" destId="{9312B733-3AEB-49F6-8245-08553BA2949B}" srcOrd="0" destOrd="0" presId="urn:diagrams.loki3.com/BracketList"/>
    <dgm:cxn modelId="{3A62F178-8066-4771-B4B9-5EF0D5B95712}" type="presOf" srcId="{1BF4645B-0E25-4982-8755-C468FC62C39C}" destId="{320B77C6-F8A0-4CEB-8B55-79E4A1BAF9E9}" srcOrd="0" destOrd="0" presId="urn:diagrams.loki3.com/BracketList"/>
    <dgm:cxn modelId="{48A7DAC8-CBA0-4CCF-8FEB-1A8D1991CE61}" srcId="{26EF48C7-6381-4355-B03F-DD441AE957C7}" destId="{4B4A2A45-FFA7-47F5-A99D-A2DFD7698107}" srcOrd="0" destOrd="0" parTransId="{2E2C89AA-6D36-4A41-9A01-A47B8388C320}" sibTransId="{5B14C082-1404-4C23-9B64-643BA89D25BF}"/>
    <dgm:cxn modelId="{B6E9FE2F-54FB-46AA-BA6A-1465C15C85E2}" srcId="{0C844461-76DE-4FEA-A87D-23440AD6FC2E}" destId="{D45E583C-4AAD-40D2-9D24-9A0A68141567}" srcOrd="0" destOrd="0" parTransId="{DF23AB14-DB78-4D25-948A-D263DF13EBEB}" sibTransId="{875C4C0C-D761-476B-9D17-EF850CFCBB84}"/>
    <dgm:cxn modelId="{D51F2C8A-AB76-4B34-9AF8-3FA9A4DB4238}" srcId="{1BF4645B-0E25-4982-8755-C468FC62C39C}" destId="{423C6F79-8640-4D5E-8F7E-2B463BCF528C}" srcOrd="0" destOrd="0" parTransId="{491E2BD3-8551-49F0-919A-AB73427DE405}" sibTransId="{BC9BB851-E04E-4BC3-8DA9-DF824BEE6D0D}"/>
    <dgm:cxn modelId="{4A72B881-7734-4A48-B974-4165271D16B3}" type="presOf" srcId="{A22D28D0-C0EE-4FAC-9411-A8A4995FB17B}" destId="{B43D6F8D-5103-4DCA-8971-053A6B7A987B}" srcOrd="0" destOrd="0" presId="urn:diagrams.loki3.com/BracketList"/>
    <dgm:cxn modelId="{0B3FDED6-0041-4BD1-9A6E-DBDB5E3BB9B4}" srcId="{EEA47F19-311D-44B3-AAA4-35C98BD4844B}" destId="{1BF4645B-0E25-4982-8755-C468FC62C39C}" srcOrd="7" destOrd="0" parTransId="{C1391573-84AC-4A5F-9872-896027FCD9E0}" sibTransId="{EAAC9105-FD12-40C6-84F5-2CAFAE74C666}"/>
    <dgm:cxn modelId="{1EC38B43-666B-4E38-81B7-8A080ED8DA87}" type="presOf" srcId="{0C844461-76DE-4FEA-A87D-23440AD6FC2E}" destId="{C6144CDB-22C1-4337-9F95-C3A522A707D1}" srcOrd="0" destOrd="0" presId="urn:diagrams.loki3.com/BracketList"/>
    <dgm:cxn modelId="{C314BF9B-D2C0-49FD-8192-2D4E8F24E524}" type="presOf" srcId="{E1B79EE1-1157-4302-AB0B-8FEDC81165FD}" destId="{F40D94EA-52E0-4740-A924-EAF350BDF213}" srcOrd="0" destOrd="0" presId="urn:diagrams.loki3.com/BracketList"/>
    <dgm:cxn modelId="{CA57D8EB-0B56-4F96-A4E4-69872B3236BF}" type="presOf" srcId="{423C6F79-8640-4D5E-8F7E-2B463BCF528C}" destId="{E8E0050D-5592-4FFB-BC24-07DF887B3DF2}" srcOrd="0" destOrd="0" presId="urn:diagrams.loki3.com/BracketList"/>
    <dgm:cxn modelId="{BCE59B63-5EB1-433A-8547-EDBAFAA0A920}" type="presOf" srcId="{6B14159D-5902-471E-9F91-CEA86CA18597}" destId="{FFFD7BD8-195B-4FA4-9414-4F4C582F5570}" srcOrd="0" destOrd="0" presId="urn:diagrams.loki3.com/BracketList"/>
    <dgm:cxn modelId="{A2BA0882-E9E2-465B-A810-984927F0F13D}" type="presOf" srcId="{97F877CB-9B8D-43D2-81EC-7EBF25320968}" destId="{260E7D26-6540-4407-AA35-D081FC05F135}" srcOrd="0" destOrd="0" presId="urn:diagrams.loki3.com/BracketList"/>
    <dgm:cxn modelId="{DFA45898-8E34-483C-97B6-EC38D2140466}" srcId="{EEA47F19-311D-44B3-AAA4-35C98BD4844B}" destId="{0C844461-76DE-4FEA-A87D-23440AD6FC2E}" srcOrd="0" destOrd="0" parTransId="{6F031138-6684-4AF8-B48F-F90EB84372B1}" sibTransId="{C24B5DA2-B651-485D-A0F4-95731772C9B8}"/>
    <dgm:cxn modelId="{C2060C01-AE6C-49A2-9E7C-10136D57EE22}" srcId="{48096665-F98A-4372-9642-AA104F5D458A}" destId="{97F877CB-9B8D-43D2-81EC-7EBF25320968}" srcOrd="0" destOrd="0" parTransId="{B1A118C8-65C5-4505-9861-C15DF46DDE40}" sibTransId="{85A9A230-CB7F-4D0E-AEAE-CC533D1E4637}"/>
    <dgm:cxn modelId="{C002A477-0333-4E42-A591-A476378A7B14}" srcId="{EEA47F19-311D-44B3-AAA4-35C98BD4844B}" destId="{26EF48C7-6381-4355-B03F-DD441AE957C7}" srcOrd="4" destOrd="0" parTransId="{18A23F74-72B2-47CE-8CFA-63637C44E493}" sibTransId="{7F59AFA8-97ED-43F0-BB10-8E36A7F9F28C}"/>
    <dgm:cxn modelId="{125639C7-B690-4F53-A1C9-BB18BE26EFFF}" type="presOf" srcId="{FE2BA0E8-81AC-463B-B498-EF464F5BCE06}" destId="{9893D59A-7FEC-486D-89C4-D28135F6121C}" srcOrd="0" destOrd="0" presId="urn:diagrams.loki3.com/BracketList"/>
    <dgm:cxn modelId="{FF60118A-5412-436E-B845-69CD79E57C83}" srcId="{EEA47F19-311D-44B3-AAA4-35C98BD4844B}" destId="{48096665-F98A-4372-9642-AA104F5D458A}" srcOrd="6" destOrd="0" parTransId="{AFDDD8A6-A5D8-4980-A3AD-3612739BB0D6}" sibTransId="{5FC22904-D7CC-4648-88EC-995516A10DB1}"/>
    <dgm:cxn modelId="{EF67239D-5166-423B-9E5F-06A1352131E4}" srcId="{E1AD8724-28DC-48C5-B75E-B0D1F33E6279}" destId="{A22D28D0-C0EE-4FAC-9411-A8A4995FB17B}" srcOrd="0" destOrd="0" parTransId="{7B8C8DE4-9C8E-4AAA-9ABD-7D21384D12EF}" sibTransId="{D9EE63C1-7C79-499A-9EE1-6AFD68E7C84E}"/>
    <dgm:cxn modelId="{E8F8E3A6-DE2E-43A3-A54F-79C8F4CD16F2}" type="presOf" srcId="{92FD0664-EE76-4121-BE7B-68FC1EE5F4D7}" destId="{C6BA9D27-2D60-4BA7-98A9-E18E57FDB6CB}" srcOrd="0" destOrd="0" presId="urn:diagrams.loki3.com/BracketList"/>
    <dgm:cxn modelId="{1A66DD3E-AD41-4FBE-A90F-6733EF188F32}" type="presOf" srcId="{26EF48C7-6381-4355-B03F-DD441AE957C7}" destId="{EFAACCF6-3A6A-4536-89B0-F0A7C44F6BE1}" srcOrd="0" destOrd="0" presId="urn:diagrams.loki3.com/BracketList"/>
    <dgm:cxn modelId="{09EA19A1-AD92-457C-AA02-410DD0335895}" type="presOf" srcId="{E055884F-7426-4921-A0E5-9CA56A76B49A}" destId="{CCB8139E-CA19-491D-9FCD-6BF28923C725}" srcOrd="0" destOrd="0" presId="urn:diagrams.loki3.com/BracketList"/>
    <dgm:cxn modelId="{CAC21658-3423-481C-AF27-E9996CB921F1}" type="presOf" srcId="{D45E583C-4AAD-40D2-9D24-9A0A68141567}" destId="{7BB6658A-32E0-42C7-B82A-240BF45CF27D}" srcOrd="0" destOrd="0" presId="urn:diagrams.loki3.com/BracketList"/>
    <dgm:cxn modelId="{6CADC6AF-E4D1-4118-B6AD-2936E20B24E4}" type="presOf" srcId="{E1AD8724-28DC-48C5-B75E-B0D1F33E6279}" destId="{939B76D1-BB33-4E50-9ECD-839FB5787B95}" srcOrd="0" destOrd="0" presId="urn:diagrams.loki3.com/BracketList"/>
    <dgm:cxn modelId="{997AF6DE-9802-4842-96EC-E457543D4099}" srcId="{EEA47F19-311D-44B3-AAA4-35C98BD4844B}" destId="{E055884F-7426-4921-A0E5-9CA56A76B49A}" srcOrd="2" destOrd="0" parTransId="{A220DF32-CC6B-446C-B398-3C6FF19DF138}" sibTransId="{EADBA54B-8207-46FB-8C83-E7274B6ED163}"/>
    <dgm:cxn modelId="{592F709B-0D71-4665-94FE-FCFCC1F99F37}" type="presOf" srcId="{48096665-F98A-4372-9642-AA104F5D458A}" destId="{B471A916-B6F4-4017-A447-E2C98CEE19B9}" srcOrd="0" destOrd="0" presId="urn:diagrams.loki3.com/BracketList"/>
    <dgm:cxn modelId="{45E7555C-A21A-4EDC-9BCD-7FDE66998A88}" type="presOf" srcId="{4B4A2A45-FFA7-47F5-A99D-A2DFD7698107}" destId="{9A05939C-6B40-4C32-897A-4A6DC3E71E5B}" srcOrd="0" destOrd="0" presId="urn:diagrams.loki3.com/BracketList"/>
    <dgm:cxn modelId="{9CBF9DF9-AB9B-4A23-9199-3C2DD5A0CE43}" srcId="{EEA47F19-311D-44B3-AAA4-35C98BD4844B}" destId="{E1B79EE1-1157-4302-AB0B-8FEDC81165FD}" srcOrd="1" destOrd="0" parTransId="{D901DA59-A95A-4489-99A8-4140EE7BA89A}" sibTransId="{E99A6F9C-C544-4400-B178-20BC6CFFFE07}"/>
    <dgm:cxn modelId="{40D3676A-F1A5-4427-A548-CBF9A5223C2B}" type="presParOf" srcId="{EFEB1020-9C17-48DC-BBE0-54FA743F9F75}" destId="{98695426-23ED-40C0-90A1-2BB445DEBC64}" srcOrd="0" destOrd="0" presId="urn:diagrams.loki3.com/BracketList"/>
    <dgm:cxn modelId="{B99D9979-491A-40BC-A44D-704510C66282}" type="presParOf" srcId="{98695426-23ED-40C0-90A1-2BB445DEBC64}" destId="{C6144CDB-22C1-4337-9F95-C3A522A707D1}" srcOrd="0" destOrd="0" presId="urn:diagrams.loki3.com/BracketList"/>
    <dgm:cxn modelId="{3F038A8C-54CA-4C12-A4D5-3697C0B0FBA8}" type="presParOf" srcId="{98695426-23ED-40C0-90A1-2BB445DEBC64}" destId="{02385D1D-92EB-445D-B736-940004751C79}" srcOrd="1" destOrd="0" presId="urn:diagrams.loki3.com/BracketList"/>
    <dgm:cxn modelId="{F23B245D-83AC-4E44-9437-D8C1D4427331}" type="presParOf" srcId="{98695426-23ED-40C0-90A1-2BB445DEBC64}" destId="{99D36636-E395-439F-A79A-29C0BFB6F7E4}" srcOrd="2" destOrd="0" presId="urn:diagrams.loki3.com/BracketList"/>
    <dgm:cxn modelId="{8BB22B44-3292-44A1-98F4-F5A8176417B5}" type="presParOf" srcId="{98695426-23ED-40C0-90A1-2BB445DEBC64}" destId="{7BB6658A-32E0-42C7-B82A-240BF45CF27D}" srcOrd="3" destOrd="0" presId="urn:diagrams.loki3.com/BracketList"/>
    <dgm:cxn modelId="{C04665F8-7E1A-4C16-AABE-A33AF5389545}" type="presParOf" srcId="{EFEB1020-9C17-48DC-BBE0-54FA743F9F75}" destId="{5B3CB043-7A92-47E9-A4C4-39EC715F2552}" srcOrd="1" destOrd="0" presId="urn:diagrams.loki3.com/BracketList"/>
    <dgm:cxn modelId="{E8028D0D-089D-42C5-B5EB-64B3BC2137A7}" type="presParOf" srcId="{EFEB1020-9C17-48DC-BBE0-54FA743F9F75}" destId="{D9DF5E9A-39D4-44B7-A326-58B07A05D91E}" srcOrd="2" destOrd="0" presId="urn:diagrams.loki3.com/BracketList"/>
    <dgm:cxn modelId="{8E15159D-3AB1-440E-8894-59BE2B56B134}" type="presParOf" srcId="{D9DF5E9A-39D4-44B7-A326-58B07A05D91E}" destId="{F40D94EA-52E0-4740-A924-EAF350BDF213}" srcOrd="0" destOrd="0" presId="urn:diagrams.loki3.com/BracketList"/>
    <dgm:cxn modelId="{2C9CC56C-A542-4653-888C-37B18F18AC1C}" type="presParOf" srcId="{D9DF5E9A-39D4-44B7-A326-58B07A05D91E}" destId="{0E930D30-96BC-4D43-B65A-EE88C46DBE48}" srcOrd="1" destOrd="0" presId="urn:diagrams.loki3.com/BracketList"/>
    <dgm:cxn modelId="{C4F76B05-4424-487A-8D78-1F339773380F}" type="presParOf" srcId="{D9DF5E9A-39D4-44B7-A326-58B07A05D91E}" destId="{5831BF15-ED1F-4BD5-857B-18B8E573D9AB}" srcOrd="2" destOrd="0" presId="urn:diagrams.loki3.com/BracketList"/>
    <dgm:cxn modelId="{9684803F-D7ED-4E86-98D4-25A7B956A53E}" type="presParOf" srcId="{D9DF5E9A-39D4-44B7-A326-58B07A05D91E}" destId="{C6BA9D27-2D60-4BA7-98A9-E18E57FDB6CB}" srcOrd="3" destOrd="0" presId="urn:diagrams.loki3.com/BracketList"/>
    <dgm:cxn modelId="{CAAAF0B7-68D1-4FE6-9F89-AF4A1B4DB582}" type="presParOf" srcId="{EFEB1020-9C17-48DC-BBE0-54FA743F9F75}" destId="{5A002753-9FCA-4DC5-B8A6-1F7632BDDE58}" srcOrd="3" destOrd="0" presId="urn:diagrams.loki3.com/BracketList"/>
    <dgm:cxn modelId="{E925D2BD-B112-4BAD-B36C-8E73DF494DB0}" type="presParOf" srcId="{EFEB1020-9C17-48DC-BBE0-54FA743F9F75}" destId="{9709DCCB-B8A8-47BC-A303-F9EC41DA889E}" srcOrd="4" destOrd="0" presId="urn:diagrams.loki3.com/BracketList"/>
    <dgm:cxn modelId="{DB8B94F4-2A60-4DB1-8236-F85C9F7015D4}" type="presParOf" srcId="{9709DCCB-B8A8-47BC-A303-F9EC41DA889E}" destId="{CCB8139E-CA19-491D-9FCD-6BF28923C725}" srcOrd="0" destOrd="0" presId="urn:diagrams.loki3.com/BracketList"/>
    <dgm:cxn modelId="{2B8D4E56-DF9C-4ECA-BBB6-3862D049AD70}" type="presParOf" srcId="{9709DCCB-B8A8-47BC-A303-F9EC41DA889E}" destId="{14D1633C-A097-4A5A-8269-B04E98857E56}" srcOrd="1" destOrd="0" presId="urn:diagrams.loki3.com/BracketList"/>
    <dgm:cxn modelId="{91A77F78-8116-4035-A3EB-EC68BEA24561}" type="presParOf" srcId="{9709DCCB-B8A8-47BC-A303-F9EC41DA889E}" destId="{82B38D6F-2AA7-4339-A71D-28AA55699178}" srcOrd="2" destOrd="0" presId="urn:diagrams.loki3.com/BracketList"/>
    <dgm:cxn modelId="{DA9B824D-FE3E-4889-9FF3-049627BDF64A}" type="presParOf" srcId="{9709DCCB-B8A8-47BC-A303-F9EC41DA889E}" destId="{FFFD7BD8-195B-4FA4-9414-4F4C582F5570}" srcOrd="3" destOrd="0" presId="urn:diagrams.loki3.com/BracketList"/>
    <dgm:cxn modelId="{56B9371C-497F-4A89-B756-5F7C42096761}" type="presParOf" srcId="{EFEB1020-9C17-48DC-BBE0-54FA743F9F75}" destId="{D3A122A3-FC4C-4845-B4FF-0E74CF3D50D3}" srcOrd="5" destOrd="0" presId="urn:diagrams.loki3.com/BracketList"/>
    <dgm:cxn modelId="{B403F54A-3FF2-4890-8A79-6EFCF82C7650}" type="presParOf" srcId="{EFEB1020-9C17-48DC-BBE0-54FA743F9F75}" destId="{CCB5FDA4-BEC8-4CA1-835A-2A3BEEBEC456}" srcOrd="6" destOrd="0" presId="urn:diagrams.loki3.com/BracketList"/>
    <dgm:cxn modelId="{4B44A869-3D6A-4E84-BD16-259932531854}" type="presParOf" srcId="{CCB5FDA4-BEC8-4CA1-835A-2A3BEEBEC456}" destId="{9312B733-3AEB-49F6-8245-08553BA2949B}" srcOrd="0" destOrd="0" presId="urn:diagrams.loki3.com/BracketList"/>
    <dgm:cxn modelId="{B70F3F88-00DB-494C-A8A9-B6FAF5F0FB5B}" type="presParOf" srcId="{CCB5FDA4-BEC8-4CA1-835A-2A3BEEBEC456}" destId="{435AB433-2559-485A-A03D-C32F36288071}" srcOrd="1" destOrd="0" presId="urn:diagrams.loki3.com/BracketList"/>
    <dgm:cxn modelId="{25C710FC-34AF-44EF-A59D-3394CA60D85F}" type="presParOf" srcId="{CCB5FDA4-BEC8-4CA1-835A-2A3BEEBEC456}" destId="{C13B9160-72D5-46E0-A1C0-91E8634DFAE2}" srcOrd="2" destOrd="0" presId="urn:diagrams.loki3.com/BracketList"/>
    <dgm:cxn modelId="{4F515378-8FCB-4200-A427-287CBD23E029}" type="presParOf" srcId="{CCB5FDA4-BEC8-4CA1-835A-2A3BEEBEC456}" destId="{9893D59A-7FEC-486D-89C4-D28135F6121C}" srcOrd="3" destOrd="0" presId="urn:diagrams.loki3.com/BracketList"/>
    <dgm:cxn modelId="{EF807BA3-80CB-4F2A-A0DB-CEBE4DF6D9AF}" type="presParOf" srcId="{EFEB1020-9C17-48DC-BBE0-54FA743F9F75}" destId="{A421D242-ABBF-45EB-97FD-83930430328F}" srcOrd="7" destOrd="0" presId="urn:diagrams.loki3.com/BracketList"/>
    <dgm:cxn modelId="{18CD0900-03D4-4FC5-947C-D63509C4CD0B}" type="presParOf" srcId="{EFEB1020-9C17-48DC-BBE0-54FA743F9F75}" destId="{F0DED400-B200-4EA2-AB34-CCFF58E07A6E}" srcOrd="8" destOrd="0" presId="urn:diagrams.loki3.com/BracketList"/>
    <dgm:cxn modelId="{9B164F5B-734B-4F1A-B5FC-825850C19B16}" type="presParOf" srcId="{F0DED400-B200-4EA2-AB34-CCFF58E07A6E}" destId="{EFAACCF6-3A6A-4536-89B0-F0A7C44F6BE1}" srcOrd="0" destOrd="0" presId="urn:diagrams.loki3.com/BracketList"/>
    <dgm:cxn modelId="{3FF0B257-0F12-4315-B902-EFA379523963}" type="presParOf" srcId="{F0DED400-B200-4EA2-AB34-CCFF58E07A6E}" destId="{6497CA82-45EE-4BD1-AEB4-CC3961FBFB74}" srcOrd="1" destOrd="0" presId="urn:diagrams.loki3.com/BracketList"/>
    <dgm:cxn modelId="{DF592281-E118-4B69-9CCF-70AF651B01A6}" type="presParOf" srcId="{F0DED400-B200-4EA2-AB34-CCFF58E07A6E}" destId="{CD7548DD-1E84-4DA7-B1D0-28F3E4EBFF82}" srcOrd="2" destOrd="0" presId="urn:diagrams.loki3.com/BracketList"/>
    <dgm:cxn modelId="{9F1E4FB8-5C35-47B7-97D1-1B3FE4D187FF}" type="presParOf" srcId="{F0DED400-B200-4EA2-AB34-CCFF58E07A6E}" destId="{9A05939C-6B40-4C32-897A-4A6DC3E71E5B}" srcOrd="3" destOrd="0" presId="urn:diagrams.loki3.com/BracketList"/>
    <dgm:cxn modelId="{EFBC8BF5-74D5-4BA5-8595-FB4D4195FE8A}" type="presParOf" srcId="{EFEB1020-9C17-48DC-BBE0-54FA743F9F75}" destId="{569EA799-9807-4770-B698-79D3EF79120B}" srcOrd="9" destOrd="0" presId="urn:diagrams.loki3.com/BracketList"/>
    <dgm:cxn modelId="{ECBEAB31-02B3-4BB7-9F23-86A443F5C1B5}" type="presParOf" srcId="{EFEB1020-9C17-48DC-BBE0-54FA743F9F75}" destId="{2B991069-479A-498A-AF83-5B33CD9F12C6}" srcOrd="10" destOrd="0" presId="urn:diagrams.loki3.com/BracketList"/>
    <dgm:cxn modelId="{F47DB912-6496-476C-B68A-9036EE976258}" type="presParOf" srcId="{2B991069-479A-498A-AF83-5B33CD9F12C6}" destId="{939B76D1-BB33-4E50-9ECD-839FB5787B95}" srcOrd="0" destOrd="0" presId="urn:diagrams.loki3.com/BracketList"/>
    <dgm:cxn modelId="{33A80CE5-6C7B-432F-89DE-1673D3716C5B}" type="presParOf" srcId="{2B991069-479A-498A-AF83-5B33CD9F12C6}" destId="{7845F59F-6101-48DE-ABCC-EC5351843F5B}" srcOrd="1" destOrd="0" presId="urn:diagrams.loki3.com/BracketList"/>
    <dgm:cxn modelId="{340A5576-FFD2-4D94-9DCC-AD3F8BF21F1F}" type="presParOf" srcId="{2B991069-479A-498A-AF83-5B33CD9F12C6}" destId="{8DC06B04-AA78-4007-96F1-AC66800E204E}" srcOrd="2" destOrd="0" presId="urn:diagrams.loki3.com/BracketList"/>
    <dgm:cxn modelId="{E662D7B8-D92F-48DE-93D1-CA78B80A4A54}" type="presParOf" srcId="{2B991069-479A-498A-AF83-5B33CD9F12C6}" destId="{B43D6F8D-5103-4DCA-8971-053A6B7A987B}" srcOrd="3" destOrd="0" presId="urn:diagrams.loki3.com/BracketList"/>
    <dgm:cxn modelId="{D6B0531F-365B-4DBA-B947-AE065D85AEE0}" type="presParOf" srcId="{EFEB1020-9C17-48DC-BBE0-54FA743F9F75}" destId="{1DEFA11E-9373-40F9-A3AA-EE96EB176FFC}" srcOrd="11" destOrd="0" presId="urn:diagrams.loki3.com/BracketList"/>
    <dgm:cxn modelId="{6A4A9BA4-9871-4F5E-9DDA-A3EA479D8058}" type="presParOf" srcId="{EFEB1020-9C17-48DC-BBE0-54FA743F9F75}" destId="{4B12A308-E2AF-4F45-882B-691EF4FA1B43}" srcOrd="12" destOrd="0" presId="urn:diagrams.loki3.com/BracketList"/>
    <dgm:cxn modelId="{E1A2927A-57E3-4A4D-8857-71EA65BD5629}" type="presParOf" srcId="{4B12A308-E2AF-4F45-882B-691EF4FA1B43}" destId="{B471A916-B6F4-4017-A447-E2C98CEE19B9}" srcOrd="0" destOrd="0" presId="urn:diagrams.loki3.com/BracketList"/>
    <dgm:cxn modelId="{D396386B-6B0B-4561-8BBA-EF1C8A340ED1}" type="presParOf" srcId="{4B12A308-E2AF-4F45-882B-691EF4FA1B43}" destId="{7F976215-9D17-4223-A92A-D3302071B429}" srcOrd="1" destOrd="0" presId="urn:diagrams.loki3.com/BracketList"/>
    <dgm:cxn modelId="{68FE48FE-55C0-4E0F-8B79-55FD1458A9FD}" type="presParOf" srcId="{4B12A308-E2AF-4F45-882B-691EF4FA1B43}" destId="{C984C73F-7C05-410A-B91E-AD111AE0E45B}" srcOrd="2" destOrd="0" presId="urn:diagrams.loki3.com/BracketList"/>
    <dgm:cxn modelId="{BCC5A2FD-E23F-4AC2-BB0E-4219C8657D7A}" type="presParOf" srcId="{4B12A308-E2AF-4F45-882B-691EF4FA1B43}" destId="{260E7D26-6540-4407-AA35-D081FC05F135}" srcOrd="3" destOrd="0" presId="urn:diagrams.loki3.com/BracketList"/>
    <dgm:cxn modelId="{16FFA469-870A-4453-9471-39CB84B588A1}" type="presParOf" srcId="{EFEB1020-9C17-48DC-BBE0-54FA743F9F75}" destId="{87942DC7-D611-481D-85C3-17E9EE928CC9}" srcOrd="13" destOrd="0" presId="urn:diagrams.loki3.com/BracketList"/>
    <dgm:cxn modelId="{7851F925-1252-4F3F-9162-4F3C79B75204}" type="presParOf" srcId="{EFEB1020-9C17-48DC-BBE0-54FA743F9F75}" destId="{5A582BDF-EB51-42B9-AFE8-1D18A89089BC}" srcOrd="14" destOrd="0" presId="urn:diagrams.loki3.com/BracketList"/>
    <dgm:cxn modelId="{63973306-74A2-49F1-8557-CD8022048B52}" type="presParOf" srcId="{5A582BDF-EB51-42B9-AFE8-1D18A89089BC}" destId="{320B77C6-F8A0-4CEB-8B55-79E4A1BAF9E9}" srcOrd="0" destOrd="0" presId="urn:diagrams.loki3.com/BracketList"/>
    <dgm:cxn modelId="{5C543EC2-339F-4E2B-91F1-21CC0AEA8FBB}" type="presParOf" srcId="{5A582BDF-EB51-42B9-AFE8-1D18A89089BC}" destId="{803A06C6-F698-48F4-A91D-0B2B17EECBA4}" srcOrd="1" destOrd="0" presId="urn:diagrams.loki3.com/BracketList"/>
    <dgm:cxn modelId="{350ED6CB-0BC1-4E42-B741-79C387E42590}" type="presParOf" srcId="{5A582BDF-EB51-42B9-AFE8-1D18A89089BC}" destId="{4A43BD3F-83F2-4A36-B8AE-CC5DC27FAC9E}" srcOrd="2" destOrd="0" presId="urn:diagrams.loki3.com/BracketList"/>
    <dgm:cxn modelId="{4B15C173-7E00-4171-BEAF-F9D7620EBE36}" type="presParOf" srcId="{5A582BDF-EB51-42B9-AFE8-1D18A89089BC}" destId="{E8E0050D-5592-4FFB-BC24-07DF887B3DF2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1BE2A8E-285E-4C69-9BFF-CE48B252AA50}" type="doc">
      <dgm:prSet loTypeId="urn:microsoft.com/office/officeart/2005/8/layout/radial6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9ED1A3B2-A381-4201-823D-E4B4F944886D}">
      <dgm:prSet phldrT="[Text]"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Укупни расходи и издаци </a:t>
          </a:r>
          <a:r>
            <a:rPr lang="sr-Cyrl-RS" b="1" dirty="0"/>
            <a:t>1.237.595.554</a:t>
          </a:r>
          <a:r>
            <a:rPr lang="sr-Latn-RS" dirty="0"/>
            <a:t> </a:t>
          </a:r>
          <a:endParaRPr lang="en-US" dirty="0">
            <a:solidFill>
              <a:schemeClr val="bg1"/>
            </a:solidFill>
          </a:endParaRPr>
        </a:p>
      </dgm:t>
    </dgm:pt>
    <dgm:pt modelId="{73ADFC91-EAB5-4621-8C76-D207DF7E46EB}" type="parTrans" cxnId="{28F1F12C-F4AD-4E97-81E8-8618F0209646}">
      <dgm:prSet/>
      <dgm:spPr/>
      <dgm:t>
        <a:bodyPr/>
        <a:lstStyle/>
        <a:p>
          <a:endParaRPr lang="en-US"/>
        </a:p>
      </dgm:t>
    </dgm:pt>
    <dgm:pt modelId="{BBBE51B8-3D99-4D37-A53E-85F69FB1F8D4}" type="sibTrans" cxnId="{28F1F12C-F4AD-4E97-81E8-8618F0209646}">
      <dgm:prSet/>
      <dgm:spPr/>
      <dgm:t>
        <a:bodyPr/>
        <a:lstStyle/>
        <a:p>
          <a:endParaRPr lang="en-US"/>
        </a:p>
      </dgm:t>
    </dgm:pt>
    <dgm:pt modelId="{A7091EAC-498C-4E8C-B46B-331B042A0C75}">
      <dgm:prSet phldrT="[Text]"/>
      <dgm:spPr/>
      <dgm:t>
        <a:bodyPr/>
        <a:lstStyle/>
        <a:p>
          <a:r>
            <a:rPr lang="ru-RU" dirty="0" err="1">
              <a:solidFill>
                <a:schemeClr val="bg1"/>
              </a:solidFill>
            </a:rPr>
            <a:t>Коришћење</a:t>
          </a:r>
          <a:r>
            <a:rPr lang="ru-RU" dirty="0">
              <a:solidFill>
                <a:schemeClr val="bg1"/>
              </a:solidFill>
            </a:rPr>
            <a:t> роба и услуга </a:t>
          </a:r>
        </a:p>
        <a:p>
          <a:r>
            <a:rPr lang="en-RS" b="0" i="0" u="none" dirty="0"/>
            <a:t>388.368.340 </a:t>
          </a:r>
          <a:endParaRPr lang="sr-Cyrl-RS" b="0" i="0" u="none" dirty="0"/>
        </a:p>
        <a:p>
          <a:r>
            <a:rPr lang="ru-RU" dirty="0">
              <a:solidFill>
                <a:schemeClr val="bg1"/>
              </a:solidFill>
            </a:rPr>
            <a:t>динара</a:t>
          </a:r>
          <a:endParaRPr lang="en-US" dirty="0">
            <a:solidFill>
              <a:schemeClr val="bg1"/>
            </a:solidFill>
          </a:endParaRPr>
        </a:p>
      </dgm:t>
    </dgm:pt>
    <dgm:pt modelId="{5263AC43-AEF9-405C-B9BD-C1E77733E429}" type="parTrans" cxnId="{AE26F329-897E-412E-A92A-D95A8804158B}">
      <dgm:prSet/>
      <dgm:spPr/>
      <dgm:t>
        <a:bodyPr/>
        <a:lstStyle/>
        <a:p>
          <a:endParaRPr lang="en-US"/>
        </a:p>
      </dgm:t>
    </dgm:pt>
    <dgm:pt modelId="{686A1A37-AC61-4EC6-8398-59788F898E91}" type="sibTrans" cxnId="{AE26F329-897E-412E-A92A-D95A8804158B}">
      <dgm:prSet/>
      <dgm:spPr/>
      <dgm:t>
        <a:bodyPr/>
        <a:lstStyle/>
        <a:p>
          <a:endParaRPr lang="en-US"/>
        </a:p>
      </dgm:t>
    </dgm:pt>
    <dgm:pt modelId="{7D1C9009-9B60-4C15-8E3B-F949FAB90776}">
      <dgm:prSet phldrT="[Text]" phldr="1"/>
      <dgm:spPr/>
      <dgm:t>
        <a:bodyPr/>
        <a:lstStyle/>
        <a:p>
          <a:endParaRPr lang="en-US" dirty="0"/>
        </a:p>
      </dgm:t>
    </dgm:pt>
    <dgm:pt modelId="{E75197AC-E7B0-4C26-9D1F-47E47BE7CCEF}" type="parTrans" cxnId="{4E6E6427-5348-4ECF-99CC-46CA5F3BDA5F}">
      <dgm:prSet/>
      <dgm:spPr/>
      <dgm:t>
        <a:bodyPr/>
        <a:lstStyle/>
        <a:p>
          <a:endParaRPr lang="en-US"/>
        </a:p>
      </dgm:t>
    </dgm:pt>
    <dgm:pt modelId="{9D56A871-CE7A-4922-AAF9-9D95A29D1039}" type="sibTrans" cxnId="{4E6E6427-5348-4ECF-99CC-46CA5F3BDA5F}">
      <dgm:prSet/>
      <dgm:spPr/>
      <dgm:t>
        <a:bodyPr/>
        <a:lstStyle/>
        <a:p>
          <a:endParaRPr lang="en-US"/>
        </a:p>
      </dgm:t>
    </dgm:pt>
    <dgm:pt modelId="{BEBB7508-5593-4665-86D9-67DC9EEDFE00}">
      <dgm:prSet phldrT="[Text]" phldr="1"/>
      <dgm:spPr/>
      <dgm:t>
        <a:bodyPr/>
        <a:lstStyle/>
        <a:p>
          <a:endParaRPr lang="en-US"/>
        </a:p>
      </dgm:t>
    </dgm:pt>
    <dgm:pt modelId="{C01D930E-241E-4B8F-9FFE-A12F23D4AE61}" type="parTrans" cxnId="{8AD44159-442C-4DEC-ACDC-2060DD6FE511}">
      <dgm:prSet/>
      <dgm:spPr/>
      <dgm:t>
        <a:bodyPr/>
        <a:lstStyle/>
        <a:p>
          <a:endParaRPr lang="en-US"/>
        </a:p>
      </dgm:t>
    </dgm:pt>
    <dgm:pt modelId="{8C2D30BC-9728-4727-AC9C-7DD1886B66DA}" type="sibTrans" cxnId="{8AD44159-442C-4DEC-ACDC-2060DD6FE511}">
      <dgm:prSet/>
      <dgm:spPr/>
      <dgm:t>
        <a:bodyPr/>
        <a:lstStyle/>
        <a:p>
          <a:endParaRPr lang="en-US"/>
        </a:p>
      </dgm:t>
    </dgm:pt>
    <dgm:pt modelId="{DC185536-47EC-480B-B419-24BC666B206E}">
      <dgm:prSet phldrT="[Text]" phldr="1"/>
      <dgm:spPr/>
      <dgm:t>
        <a:bodyPr/>
        <a:lstStyle/>
        <a:p>
          <a:endParaRPr lang="en-US"/>
        </a:p>
      </dgm:t>
    </dgm:pt>
    <dgm:pt modelId="{43B3845C-4A8E-4186-AC01-CB23C9CE3CE4}" type="parTrans" cxnId="{D6D3D766-AAF1-452B-B7A5-DE64D7EFBDAC}">
      <dgm:prSet/>
      <dgm:spPr/>
      <dgm:t>
        <a:bodyPr/>
        <a:lstStyle/>
        <a:p>
          <a:endParaRPr lang="en-US"/>
        </a:p>
      </dgm:t>
    </dgm:pt>
    <dgm:pt modelId="{FF327DB0-0FCC-45EC-A004-6349AB5E0A19}" type="sibTrans" cxnId="{D6D3D766-AAF1-452B-B7A5-DE64D7EFBDAC}">
      <dgm:prSet/>
      <dgm:spPr/>
      <dgm:t>
        <a:bodyPr/>
        <a:lstStyle/>
        <a:p>
          <a:endParaRPr lang="en-US"/>
        </a:p>
      </dgm:t>
    </dgm:pt>
    <dgm:pt modelId="{343B6168-99DB-4C0C-9BE7-E54D7B80C5AD}">
      <dgm:prSet phldrT="[Text]" phldr="1"/>
      <dgm:spPr/>
      <dgm:t>
        <a:bodyPr/>
        <a:lstStyle/>
        <a:p>
          <a:endParaRPr lang="en-US"/>
        </a:p>
      </dgm:t>
    </dgm:pt>
    <dgm:pt modelId="{6F98FC42-2370-4FD0-A627-0708511F7F32}" type="parTrans" cxnId="{3DFE3AE5-6DA5-4440-A66F-1437FD4DC5D4}">
      <dgm:prSet/>
      <dgm:spPr/>
      <dgm:t>
        <a:bodyPr/>
        <a:lstStyle/>
        <a:p>
          <a:endParaRPr lang="en-US"/>
        </a:p>
      </dgm:t>
    </dgm:pt>
    <dgm:pt modelId="{95FBDDB6-4174-4619-B543-81DEF6B7716A}" type="sibTrans" cxnId="{3DFE3AE5-6DA5-4440-A66F-1437FD4DC5D4}">
      <dgm:prSet/>
      <dgm:spPr/>
      <dgm:t>
        <a:bodyPr/>
        <a:lstStyle/>
        <a:p>
          <a:endParaRPr lang="en-US"/>
        </a:p>
      </dgm:t>
    </dgm:pt>
    <dgm:pt modelId="{AC73436A-3EE6-4AB1-8B81-F0B7414514C2}">
      <dgm:prSet phldrT="[Text]" phldr="1"/>
      <dgm:spPr/>
      <dgm:t>
        <a:bodyPr/>
        <a:lstStyle/>
        <a:p>
          <a:endParaRPr lang="en-US"/>
        </a:p>
      </dgm:t>
    </dgm:pt>
    <dgm:pt modelId="{67F09836-65ED-439A-8E55-BF0FF6A12BA6}" type="parTrans" cxnId="{667A6532-F93A-4FD0-BD4D-A1165020F36F}">
      <dgm:prSet/>
      <dgm:spPr/>
      <dgm:t>
        <a:bodyPr/>
        <a:lstStyle/>
        <a:p>
          <a:endParaRPr lang="en-US"/>
        </a:p>
      </dgm:t>
    </dgm:pt>
    <dgm:pt modelId="{6C19F97B-9D99-4777-817C-1695A372D4F1}" type="sibTrans" cxnId="{667A6532-F93A-4FD0-BD4D-A1165020F36F}">
      <dgm:prSet/>
      <dgm:spPr/>
      <dgm:t>
        <a:bodyPr/>
        <a:lstStyle/>
        <a:p>
          <a:endParaRPr lang="en-US"/>
        </a:p>
      </dgm:t>
    </dgm:pt>
    <dgm:pt modelId="{352A865C-AD96-4AB1-8A5C-397B7A7D9B07}">
      <dgm:prSet phldrT="[Text]" phldr="1"/>
      <dgm:spPr/>
      <dgm:t>
        <a:bodyPr/>
        <a:lstStyle/>
        <a:p>
          <a:endParaRPr lang="en-US"/>
        </a:p>
      </dgm:t>
    </dgm:pt>
    <dgm:pt modelId="{7EC1ADA9-9F6E-4AFC-AE86-4831D523AA38}" type="parTrans" cxnId="{464AEB83-A961-4BF3-980D-8DBCF9264695}">
      <dgm:prSet/>
      <dgm:spPr/>
      <dgm:t>
        <a:bodyPr/>
        <a:lstStyle/>
        <a:p>
          <a:endParaRPr lang="en-US"/>
        </a:p>
      </dgm:t>
    </dgm:pt>
    <dgm:pt modelId="{7473CF13-22F0-41AF-BD4E-305659448BE2}" type="sibTrans" cxnId="{464AEB83-A961-4BF3-980D-8DBCF9264695}">
      <dgm:prSet/>
      <dgm:spPr/>
      <dgm:t>
        <a:bodyPr/>
        <a:lstStyle/>
        <a:p>
          <a:endParaRPr lang="en-US"/>
        </a:p>
      </dgm:t>
    </dgm:pt>
    <dgm:pt modelId="{9C6F0069-43DC-402D-BD84-1006528FCE04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Субвенције </a:t>
          </a:r>
          <a:r>
            <a:rPr lang="en-RS" b="0" i="0" u="none" dirty="0"/>
            <a:t>13.480.000 </a:t>
          </a:r>
          <a:endParaRPr lang="sr-Cyrl-RS" b="0" i="0" u="none" dirty="0"/>
        </a:p>
        <a:p>
          <a:r>
            <a:rPr lang="sr-Cyrl-RS" dirty="0">
              <a:solidFill>
                <a:schemeClr val="bg1"/>
              </a:solidFill>
            </a:rPr>
            <a:t>динара</a:t>
          </a:r>
          <a:endParaRPr lang="en-US" dirty="0">
            <a:solidFill>
              <a:schemeClr val="bg1"/>
            </a:solidFill>
          </a:endParaRPr>
        </a:p>
      </dgm:t>
    </dgm:pt>
    <dgm:pt modelId="{44D9A023-5F81-4677-8A1D-494A76B02F4A}" type="parTrans" cxnId="{A14346A8-4918-4300-9891-20568D283921}">
      <dgm:prSet/>
      <dgm:spPr/>
      <dgm:t>
        <a:bodyPr/>
        <a:lstStyle/>
        <a:p>
          <a:endParaRPr lang="en-US"/>
        </a:p>
      </dgm:t>
    </dgm:pt>
    <dgm:pt modelId="{9FF20664-3F6F-4415-8233-D443550F6854}" type="sibTrans" cxnId="{A14346A8-4918-4300-9891-20568D283921}">
      <dgm:prSet/>
      <dgm:spPr/>
      <dgm:t>
        <a:bodyPr/>
        <a:lstStyle/>
        <a:p>
          <a:endParaRPr lang="en-US"/>
        </a:p>
      </dgm:t>
    </dgm:pt>
    <dgm:pt modelId="{91651A17-950C-49EC-8C35-2517548AE9E6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Капитални издаци </a:t>
          </a:r>
          <a:r>
            <a:rPr lang="en-RS" b="0" i="0" u="none"/>
            <a:t>285.223.340 </a:t>
          </a:r>
          <a:r>
            <a:rPr lang="sr-Cyrl-RS">
              <a:solidFill>
                <a:schemeClr val="bg1"/>
              </a:solidFill>
            </a:rPr>
            <a:t>динара</a:t>
          </a:r>
          <a:endParaRPr lang="en-US" dirty="0">
            <a:solidFill>
              <a:schemeClr val="bg1"/>
            </a:solidFill>
          </a:endParaRPr>
        </a:p>
      </dgm:t>
    </dgm:pt>
    <dgm:pt modelId="{842A79D3-4827-4424-A76D-539154392405}" type="parTrans" cxnId="{E14E4EEE-087E-4E8C-92C7-D48A2C2A60C4}">
      <dgm:prSet/>
      <dgm:spPr/>
      <dgm:t>
        <a:bodyPr/>
        <a:lstStyle/>
        <a:p>
          <a:endParaRPr lang="en-US"/>
        </a:p>
      </dgm:t>
    </dgm:pt>
    <dgm:pt modelId="{8962C693-DF60-43F6-9F43-7615C2E1439A}" type="sibTrans" cxnId="{E14E4EEE-087E-4E8C-92C7-D48A2C2A60C4}">
      <dgm:prSet/>
      <dgm:spPr/>
      <dgm:t>
        <a:bodyPr/>
        <a:lstStyle/>
        <a:p>
          <a:endParaRPr lang="en-US"/>
        </a:p>
      </dgm:t>
    </dgm:pt>
    <dgm:pt modelId="{3641F520-BAF8-4BA4-A826-44FA753A5F4E}">
      <dgm:prSet/>
      <dgm:spPr/>
      <dgm:t>
        <a:bodyPr/>
        <a:lstStyle/>
        <a:p>
          <a:endParaRPr lang="en-US" dirty="0"/>
        </a:p>
      </dgm:t>
    </dgm:pt>
    <dgm:pt modelId="{31D6B297-275C-4FAC-A07E-4467512471AD}" type="parTrans" cxnId="{D5A26C81-B5CA-4FF9-85ED-60967857EFA6}">
      <dgm:prSet/>
      <dgm:spPr/>
      <dgm:t>
        <a:bodyPr/>
        <a:lstStyle/>
        <a:p>
          <a:endParaRPr lang="en-US"/>
        </a:p>
      </dgm:t>
    </dgm:pt>
    <dgm:pt modelId="{53B82682-8E0C-4903-98EA-36CBB0B8A63B}" type="sibTrans" cxnId="{D5A26C81-B5CA-4FF9-85ED-60967857EFA6}">
      <dgm:prSet/>
      <dgm:spPr/>
      <dgm:t>
        <a:bodyPr/>
        <a:lstStyle/>
        <a:p>
          <a:endParaRPr lang="en-US"/>
        </a:p>
      </dgm:t>
    </dgm:pt>
    <dgm:pt modelId="{3BA9396D-1753-43D3-A703-A75A7C19204B}">
      <dgm:prSet/>
      <dgm:spPr/>
      <dgm:t>
        <a:bodyPr/>
        <a:lstStyle/>
        <a:p>
          <a:endParaRPr lang="en-US" dirty="0"/>
        </a:p>
      </dgm:t>
    </dgm:pt>
    <dgm:pt modelId="{FDC0F8DA-00AF-40CD-B616-B7AA7472101C}" type="parTrans" cxnId="{4A16358E-6F75-4AC0-B6E5-E26F15B1A750}">
      <dgm:prSet/>
      <dgm:spPr/>
      <dgm:t>
        <a:bodyPr/>
        <a:lstStyle/>
        <a:p>
          <a:endParaRPr lang="en-US"/>
        </a:p>
      </dgm:t>
    </dgm:pt>
    <dgm:pt modelId="{869210E2-CDFB-49E6-A3F9-D5A55D2018F0}" type="sibTrans" cxnId="{4A16358E-6F75-4AC0-B6E5-E26F15B1A750}">
      <dgm:prSet/>
      <dgm:spPr/>
      <dgm:t>
        <a:bodyPr/>
        <a:lstStyle/>
        <a:p>
          <a:endParaRPr lang="en-US"/>
        </a:p>
      </dgm:t>
    </dgm:pt>
    <dgm:pt modelId="{C64FD589-26EA-483C-BB5E-C8324A82EAF5}">
      <dgm:prSet/>
      <dgm:spPr/>
      <dgm:t>
        <a:bodyPr/>
        <a:lstStyle/>
        <a:p>
          <a:endParaRPr lang="en-US" dirty="0"/>
        </a:p>
      </dgm:t>
    </dgm:pt>
    <dgm:pt modelId="{1E312D33-14E1-4B2B-A210-2A735401CE1C}" type="parTrans" cxnId="{B6507D96-25C4-4121-9433-2A113978B784}">
      <dgm:prSet/>
      <dgm:spPr/>
      <dgm:t>
        <a:bodyPr/>
        <a:lstStyle/>
        <a:p>
          <a:endParaRPr lang="en-US"/>
        </a:p>
      </dgm:t>
    </dgm:pt>
    <dgm:pt modelId="{46E45D53-1277-4C97-8E3B-323B4EBF62F5}" type="sibTrans" cxnId="{B6507D96-25C4-4121-9433-2A113978B784}">
      <dgm:prSet/>
      <dgm:spPr/>
      <dgm:t>
        <a:bodyPr/>
        <a:lstStyle/>
        <a:p>
          <a:endParaRPr lang="en-US"/>
        </a:p>
      </dgm:t>
    </dgm:pt>
    <dgm:pt modelId="{4746DA87-483C-4B84-9A22-BC58F96CB23A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Расходи за запослене </a:t>
          </a:r>
          <a:r>
            <a:rPr lang="en-RS" b="0" i="0" u="none" dirty="0"/>
            <a:t>224.911.337 </a:t>
          </a:r>
          <a:r>
            <a:rPr lang="sr-Cyrl-RS" dirty="0">
              <a:solidFill>
                <a:schemeClr val="bg1"/>
              </a:solidFill>
            </a:rPr>
            <a:t>динара</a:t>
          </a:r>
          <a:endParaRPr lang="en-US" dirty="0">
            <a:solidFill>
              <a:schemeClr val="bg1"/>
            </a:solidFill>
          </a:endParaRPr>
        </a:p>
      </dgm:t>
    </dgm:pt>
    <dgm:pt modelId="{8A92D324-8EB2-4984-ADCB-62EACF9FECFF}" type="parTrans" cxnId="{0F519843-417F-4196-AE51-1E900F71077B}">
      <dgm:prSet/>
      <dgm:spPr/>
      <dgm:t>
        <a:bodyPr/>
        <a:lstStyle/>
        <a:p>
          <a:endParaRPr lang="en-US"/>
        </a:p>
      </dgm:t>
    </dgm:pt>
    <dgm:pt modelId="{DB95B0B9-5D2D-4D1A-A4F8-70F45A0E9738}" type="sibTrans" cxnId="{0F519843-417F-4196-AE51-1E900F71077B}">
      <dgm:prSet/>
      <dgm:spPr/>
      <dgm:t>
        <a:bodyPr/>
        <a:lstStyle/>
        <a:p>
          <a:endParaRPr lang="en-US"/>
        </a:p>
      </dgm:t>
    </dgm:pt>
    <dgm:pt modelId="{8329AE49-ECD5-4C13-B90F-CA83B6E6F994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Социјална помоћ </a:t>
          </a:r>
          <a:r>
            <a:rPr lang="en-RS" b="0" i="0" u="none" dirty="0"/>
            <a:t>103</a:t>
          </a:r>
          <a:r>
            <a:rPr lang="sr-Cyrl-RS" b="0" i="0" u="none" dirty="0"/>
            <a:t>.048.</a:t>
          </a:r>
          <a:r>
            <a:rPr lang="en-RS" b="0" i="0" u="none" dirty="0"/>
            <a:t>894</a:t>
          </a:r>
          <a:r>
            <a:rPr lang="sr-Cyrl-RS" dirty="0">
              <a:solidFill>
                <a:schemeClr val="bg1"/>
              </a:solidFill>
            </a:rPr>
            <a:t> динара</a:t>
          </a:r>
          <a:endParaRPr lang="en-US" dirty="0">
            <a:solidFill>
              <a:schemeClr val="bg1"/>
            </a:solidFill>
          </a:endParaRPr>
        </a:p>
      </dgm:t>
    </dgm:pt>
    <dgm:pt modelId="{6A3537F1-6C7A-4D5E-9BC9-14D14BE7BA95}" type="parTrans" cxnId="{47BC94C2-46D4-453B-A292-6076A9F8EE3B}">
      <dgm:prSet/>
      <dgm:spPr/>
      <dgm:t>
        <a:bodyPr/>
        <a:lstStyle/>
        <a:p>
          <a:endParaRPr lang="en-US"/>
        </a:p>
      </dgm:t>
    </dgm:pt>
    <dgm:pt modelId="{9CB0C477-89B3-4058-B341-9FC9F0AB6BB2}" type="sibTrans" cxnId="{47BC94C2-46D4-453B-A292-6076A9F8EE3B}">
      <dgm:prSet/>
      <dgm:spPr/>
      <dgm:t>
        <a:bodyPr/>
        <a:lstStyle/>
        <a:p>
          <a:endParaRPr lang="en-US"/>
        </a:p>
      </dgm:t>
    </dgm:pt>
    <dgm:pt modelId="{3FA5C700-C8EE-4CAC-8DA0-0BA7CA952C72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Дотације и трансфери  </a:t>
          </a:r>
          <a:r>
            <a:rPr lang="en-RS" b="0" i="0" u="none" dirty="0"/>
            <a:t>158.868.700 </a:t>
          </a:r>
          <a:endParaRPr lang="sr-Cyrl-RS" b="0" i="0" u="none" dirty="0"/>
        </a:p>
        <a:p>
          <a:r>
            <a:rPr lang="sr-Cyrl-RS" dirty="0">
              <a:solidFill>
                <a:schemeClr val="bg1"/>
              </a:solidFill>
            </a:rPr>
            <a:t>динара</a:t>
          </a:r>
          <a:endParaRPr lang="en-US" dirty="0">
            <a:solidFill>
              <a:schemeClr val="bg1"/>
            </a:solidFill>
          </a:endParaRPr>
        </a:p>
      </dgm:t>
    </dgm:pt>
    <dgm:pt modelId="{6970CC38-AACF-4350-BF4D-BD796B05B1FA}" type="parTrans" cxnId="{3BA8FFD8-B6F3-4518-99B6-8F25F307CF52}">
      <dgm:prSet/>
      <dgm:spPr/>
      <dgm:t>
        <a:bodyPr/>
        <a:lstStyle/>
        <a:p>
          <a:endParaRPr lang="en-US"/>
        </a:p>
      </dgm:t>
    </dgm:pt>
    <dgm:pt modelId="{61B610E5-4DC8-4394-A22C-5BBE6CDEE232}" type="sibTrans" cxnId="{3BA8FFD8-B6F3-4518-99B6-8F25F307CF52}">
      <dgm:prSet/>
      <dgm:spPr/>
      <dgm:t>
        <a:bodyPr/>
        <a:lstStyle/>
        <a:p>
          <a:endParaRPr lang="en-US"/>
        </a:p>
      </dgm:t>
    </dgm:pt>
    <dgm:pt modelId="{ED01A515-5448-4A3E-A2EC-575448D0F5AA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Остали расходи </a:t>
          </a:r>
          <a:r>
            <a:rPr lang="en-RS" b="0" i="0" u="none" dirty="0"/>
            <a:t>57.907.262 </a:t>
          </a:r>
          <a:r>
            <a:rPr lang="sr-Cyrl-RS" dirty="0">
              <a:solidFill>
                <a:schemeClr val="bg1"/>
              </a:solidFill>
            </a:rPr>
            <a:t>динара</a:t>
          </a:r>
          <a:endParaRPr lang="en-US" dirty="0">
            <a:solidFill>
              <a:schemeClr val="bg1"/>
            </a:solidFill>
          </a:endParaRPr>
        </a:p>
      </dgm:t>
    </dgm:pt>
    <dgm:pt modelId="{3C8BC949-583D-42C4-9E18-497A2FA6C1D3}" type="parTrans" cxnId="{30638209-A4D1-4BFE-943D-C66C72DB50AF}">
      <dgm:prSet/>
      <dgm:spPr/>
      <dgm:t>
        <a:bodyPr/>
        <a:lstStyle/>
        <a:p>
          <a:endParaRPr lang="en-US"/>
        </a:p>
      </dgm:t>
    </dgm:pt>
    <dgm:pt modelId="{B658162B-CA61-458F-8F17-E18D499D4DE8}" type="sibTrans" cxnId="{30638209-A4D1-4BFE-943D-C66C72DB50AF}">
      <dgm:prSet/>
      <dgm:spPr/>
      <dgm:t>
        <a:bodyPr/>
        <a:lstStyle/>
        <a:p>
          <a:endParaRPr lang="en-US"/>
        </a:p>
      </dgm:t>
    </dgm:pt>
    <dgm:pt modelId="{AE26BF5A-34A6-4192-8BEA-D9ECFB941642}">
      <dgm:prSet/>
      <dgm:spPr/>
      <dgm:t>
        <a:bodyPr/>
        <a:lstStyle/>
        <a:p>
          <a:r>
            <a:rPr lang="sr-Cyrl-RS" dirty="0" err="1">
              <a:solidFill>
                <a:schemeClr val="bg1"/>
              </a:solidFill>
            </a:rPr>
            <a:t>Адм</a:t>
          </a:r>
          <a:r>
            <a:rPr lang="sr-Cyrl-RS" dirty="0">
              <a:solidFill>
                <a:schemeClr val="bg1"/>
              </a:solidFill>
            </a:rPr>
            <a:t>. </a:t>
          </a:r>
          <a:r>
            <a:rPr lang="sr-Cyrl-RS" dirty="0" err="1">
              <a:solidFill>
                <a:schemeClr val="bg1"/>
              </a:solidFill>
            </a:rPr>
            <a:t>трансф</a:t>
          </a:r>
          <a:r>
            <a:rPr lang="sr-Cyrl-RS" dirty="0">
              <a:solidFill>
                <a:schemeClr val="bg1"/>
              </a:solidFill>
            </a:rPr>
            <a:t> </a:t>
          </a:r>
          <a:r>
            <a:rPr lang="en-RS" b="0" i="0" u="none" dirty="0"/>
            <a:t>5.747.681  </a:t>
          </a:r>
          <a:r>
            <a:rPr lang="sr-Cyrl-RS" b="0" i="0" u="none" dirty="0"/>
            <a:t> динара</a:t>
          </a:r>
        </a:p>
        <a:p>
          <a:r>
            <a:rPr lang="sr-Cyrl-RS" b="0" i="0" u="none" dirty="0" err="1"/>
            <a:t>Отпалта</a:t>
          </a:r>
          <a:r>
            <a:rPr lang="sr-Cyrl-RS" b="0" i="0" u="none" dirty="0"/>
            <a:t> камате 40.000 </a:t>
          </a:r>
          <a:r>
            <a:rPr lang="sr-Cyrl-RS" b="0" i="0" u="none" dirty="0" err="1"/>
            <a:t>динра</a:t>
          </a:r>
          <a:endParaRPr lang="sr-Cyrl-RS" b="0" i="0" u="none" dirty="0"/>
        </a:p>
        <a:p>
          <a:endParaRPr lang="en-US" dirty="0">
            <a:solidFill>
              <a:schemeClr val="bg1"/>
            </a:solidFill>
          </a:endParaRPr>
        </a:p>
      </dgm:t>
    </dgm:pt>
    <dgm:pt modelId="{053AEA0B-0F73-4DAC-9295-FCA55D0C5C5A}" type="parTrans" cxnId="{C2BA2E7D-A4DC-497F-82AA-B05171512E7B}">
      <dgm:prSet/>
      <dgm:spPr/>
      <dgm:t>
        <a:bodyPr/>
        <a:lstStyle/>
        <a:p>
          <a:endParaRPr lang="en-US"/>
        </a:p>
      </dgm:t>
    </dgm:pt>
    <dgm:pt modelId="{F67939D1-3ADF-4276-A6FA-0083CE5DA4FA}" type="sibTrans" cxnId="{C2BA2E7D-A4DC-497F-82AA-B05171512E7B}">
      <dgm:prSet/>
      <dgm:spPr/>
      <dgm:t>
        <a:bodyPr/>
        <a:lstStyle/>
        <a:p>
          <a:endParaRPr lang="en-US"/>
        </a:p>
      </dgm:t>
    </dgm:pt>
    <dgm:pt modelId="{F4B68BA8-694B-4B7F-8215-68903FFCD2D7}" type="pres">
      <dgm:prSet presAssocID="{B1BE2A8E-285E-4C69-9BFF-CE48B252AA5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59436B1-B652-4794-B4F4-4850647DACEB}" type="pres">
      <dgm:prSet presAssocID="{9ED1A3B2-A381-4201-823D-E4B4F944886D}" presName="centerShape" presStyleLbl="node0" presStyleIdx="0" presStyleCnt="1" custScaleX="131723" custScaleY="134986"/>
      <dgm:spPr/>
      <dgm:t>
        <a:bodyPr/>
        <a:lstStyle/>
        <a:p>
          <a:endParaRPr lang="en-US"/>
        </a:p>
      </dgm:t>
    </dgm:pt>
    <dgm:pt modelId="{73F305AC-CFDC-45B1-8AB8-6FABD1C99179}" type="pres">
      <dgm:prSet presAssocID="{A7091EAC-498C-4E8C-B46B-331B042A0C75}" presName="node" presStyleLbl="node1" presStyleIdx="0" presStyleCnt="8" custScaleX="141131" custScaleY="1409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491651-56D0-404C-82B0-25ACBF882A98}" type="pres">
      <dgm:prSet presAssocID="{A7091EAC-498C-4E8C-B46B-331B042A0C75}" presName="dummy" presStyleCnt="0"/>
      <dgm:spPr/>
    </dgm:pt>
    <dgm:pt modelId="{44C62812-7B8C-4DB2-9C0D-14651D9AFC46}" type="pres">
      <dgm:prSet presAssocID="{686A1A37-AC61-4EC6-8398-59788F898E91}" presName="sibTrans" presStyleLbl="sibTrans2D1" presStyleIdx="0" presStyleCnt="8"/>
      <dgm:spPr/>
      <dgm:t>
        <a:bodyPr/>
        <a:lstStyle/>
        <a:p>
          <a:endParaRPr lang="en-US"/>
        </a:p>
      </dgm:t>
    </dgm:pt>
    <dgm:pt modelId="{A14630AA-C1BD-4A7E-B665-0A7C9B6C19C9}" type="pres">
      <dgm:prSet presAssocID="{3FA5C700-C8EE-4CAC-8DA0-0BA7CA952C72}" presName="node" presStyleLbl="node1" presStyleIdx="1" presStyleCnt="8" custScaleX="131953" custScaleY="1299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474404-DEC3-43DE-B1B0-FCCBA45B0B53}" type="pres">
      <dgm:prSet presAssocID="{3FA5C700-C8EE-4CAC-8DA0-0BA7CA952C72}" presName="dummy" presStyleCnt="0"/>
      <dgm:spPr/>
    </dgm:pt>
    <dgm:pt modelId="{5D42F3FF-3AAD-4819-B004-ADDCB69227EB}" type="pres">
      <dgm:prSet presAssocID="{61B610E5-4DC8-4394-A22C-5BBE6CDEE232}" presName="sibTrans" presStyleLbl="sibTrans2D1" presStyleIdx="1" presStyleCnt="8"/>
      <dgm:spPr/>
      <dgm:t>
        <a:bodyPr/>
        <a:lstStyle/>
        <a:p>
          <a:endParaRPr lang="en-US"/>
        </a:p>
      </dgm:t>
    </dgm:pt>
    <dgm:pt modelId="{E43F7264-94BE-4E7E-8A98-A0D70BB3AF06}" type="pres">
      <dgm:prSet presAssocID="{4746DA87-483C-4B84-9A22-BC58F96CB23A}" presName="node" presStyleLbl="node1" presStyleIdx="2" presStyleCnt="8" custScaleX="121003" custScaleY="1192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1EF9CE-45BC-491C-9A74-72874D860E58}" type="pres">
      <dgm:prSet presAssocID="{4746DA87-483C-4B84-9A22-BC58F96CB23A}" presName="dummy" presStyleCnt="0"/>
      <dgm:spPr/>
    </dgm:pt>
    <dgm:pt modelId="{19B05264-FBF1-4254-AA6E-8DA1048C9EC5}" type="pres">
      <dgm:prSet presAssocID="{DB95B0B9-5D2D-4D1A-A4F8-70F45A0E9738}" presName="sibTrans" presStyleLbl="sibTrans2D1" presStyleIdx="2" presStyleCnt="8"/>
      <dgm:spPr/>
      <dgm:t>
        <a:bodyPr/>
        <a:lstStyle/>
        <a:p>
          <a:endParaRPr lang="en-US"/>
        </a:p>
      </dgm:t>
    </dgm:pt>
    <dgm:pt modelId="{115526CD-270E-4C52-A164-15F2B6F9FE39}" type="pres">
      <dgm:prSet presAssocID="{8329AE49-ECD5-4C13-B90F-CA83B6E6F994}" presName="node" presStyleLbl="node1" presStyleIdx="3" presStyleCnt="8" custScaleX="120594" custScaleY="1163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42822E-2282-4D84-AEA3-97E5D7F5026E}" type="pres">
      <dgm:prSet presAssocID="{8329AE49-ECD5-4C13-B90F-CA83B6E6F994}" presName="dummy" presStyleCnt="0"/>
      <dgm:spPr/>
    </dgm:pt>
    <dgm:pt modelId="{1EBC4AA2-7966-4002-8CE2-7479E65C1C79}" type="pres">
      <dgm:prSet presAssocID="{9CB0C477-89B3-4058-B341-9FC9F0AB6BB2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101AD7C-EA94-402A-A388-0FD916639D60}" type="pres">
      <dgm:prSet presAssocID="{9C6F0069-43DC-402D-BD84-1006528FCE04}" presName="node" presStyleLbl="node1" presStyleIdx="4" presStyleCnt="8" custScaleX="117384" custScaleY="118966" custRadScaleRad="98874" custRadScaleInc="-58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296767-E761-4683-B475-54E34622C9C1}" type="pres">
      <dgm:prSet presAssocID="{9C6F0069-43DC-402D-BD84-1006528FCE04}" presName="dummy" presStyleCnt="0"/>
      <dgm:spPr/>
    </dgm:pt>
    <dgm:pt modelId="{FC9B55A0-D6BC-47A3-92D9-CF0D462CBA3E}" type="pres">
      <dgm:prSet presAssocID="{9FF20664-3F6F-4415-8233-D443550F6854}" presName="sibTrans" presStyleLbl="sibTrans2D1" presStyleIdx="4" presStyleCnt="8"/>
      <dgm:spPr/>
      <dgm:t>
        <a:bodyPr/>
        <a:lstStyle/>
        <a:p>
          <a:endParaRPr lang="en-US"/>
        </a:p>
      </dgm:t>
    </dgm:pt>
    <dgm:pt modelId="{D19ADD6D-9F0A-4766-B637-BB2D5495A9BB}" type="pres">
      <dgm:prSet presAssocID="{ED01A515-5448-4A3E-A2EC-575448D0F5AA}" presName="node" presStyleLbl="node1" presStyleIdx="5" presStyleCnt="8" custScaleX="113767" custScaleY="1163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9DB137-9ACF-4A5D-915D-C6DEF62C671A}" type="pres">
      <dgm:prSet presAssocID="{ED01A515-5448-4A3E-A2EC-575448D0F5AA}" presName="dummy" presStyleCnt="0"/>
      <dgm:spPr/>
    </dgm:pt>
    <dgm:pt modelId="{84EFD8D8-F116-4363-8F07-0BDD118D8287}" type="pres">
      <dgm:prSet presAssocID="{B658162B-CA61-458F-8F17-E18D499D4DE8}" presName="sibTrans" presStyleLbl="sibTrans2D1" presStyleIdx="5" presStyleCnt="8"/>
      <dgm:spPr/>
      <dgm:t>
        <a:bodyPr/>
        <a:lstStyle/>
        <a:p>
          <a:endParaRPr lang="en-US"/>
        </a:p>
      </dgm:t>
    </dgm:pt>
    <dgm:pt modelId="{4F05B281-B6DB-45BB-A427-1BF92AADC139}" type="pres">
      <dgm:prSet presAssocID="{AE26BF5A-34A6-4192-8BEA-D9ECFB941642}" presName="node" presStyleLbl="node1" presStyleIdx="6" presStyleCnt="8" custScaleX="112359" custScaleY="1254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DFE719-4F44-4DDA-B702-82A372856A51}" type="pres">
      <dgm:prSet presAssocID="{AE26BF5A-34A6-4192-8BEA-D9ECFB941642}" presName="dummy" presStyleCnt="0"/>
      <dgm:spPr/>
    </dgm:pt>
    <dgm:pt modelId="{C0575E5C-DEAA-49FF-9C6A-0DF4C03D040D}" type="pres">
      <dgm:prSet presAssocID="{F67939D1-3ADF-4276-A6FA-0083CE5DA4FA}" presName="sibTrans" presStyleLbl="sibTrans2D1" presStyleIdx="6" presStyleCnt="8"/>
      <dgm:spPr/>
      <dgm:t>
        <a:bodyPr/>
        <a:lstStyle/>
        <a:p>
          <a:endParaRPr lang="en-US"/>
        </a:p>
      </dgm:t>
    </dgm:pt>
    <dgm:pt modelId="{2D6C03BD-4023-431E-84F6-C080A9961C8A}" type="pres">
      <dgm:prSet presAssocID="{91651A17-950C-49EC-8C35-2517548AE9E6}" presName="node" presStyleLbl="node1" presStyleIdx="7" presStyleCnt="8" custScaleX="134628" custScaleY="131362" custRadScaleRad="93377" custRadScaleInc="-241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78787D-F4B0-463A-AA6F-94706894BC8C}" type="pres">
      <dgm:prSet presAssocID="{91651A17-950C-49EC-8C35-2517548AE9E6}" presName="dummy" presStyleCnt="0"/>
      <dgm:spPr/>
    </dgm:pt>
    <dgm:pt modelId="{7C884431-F906-455C-AAF5-4FBEC1E13C27}" type="pres">
      <dgm:prSet presAssocID="{8962C693-DF60-43F6-9F43-7615C2E1439A}" presName="sibTrans" presStyleLbl="sibTrans2D1" presStyleIdx="7" presStyleCnt="8"/>
      <dgm:spPr/>
      <dgm:t>
        <a:bodyPr/>
        <a:lstStyle/>
        <a:p>
          <a:endParaRPr lang="en-US"/>
        </a:p>
      </dgm:t>
    </dgm:pt>
  </dgm:ptLst>
  <dgm:cxnLst>
    <dgm:cxn modelId="{15B25BE7-B61F-4399-8DBB-F360C2BA96E5}" type="presOf" srcId="{686A1A37-AC61-4EC6-8398-59788F898E91}" destId="{44C62812-7B8C-4DB2-9C0D-14651D9AFC46}" srcOrd="0" destOrd="0" presId="urn:microsoft.com/office/officeart/2005/8/layout/radial6"/>
    <dgm:cxn modelId="{D5A26C81-B5CA-4FF9-85ED-60967857EFA6}" srcId="{B1BE2A8E-285E-4C69-9BFF-CE48B252AA50}" destId="{3641F520-BAF8-4BA4-A826-44FA753A5F4E}" srcOrd="3" destOrd="0" parTransId="{31D6B297-275C-4FAC-A07E-4467512471AD}" sibTransId="{53B82682-8E0C-4903-98EA-36CBB0B8A63B}"/>
    <dgm:cxn modelId="{A14346A8-4918-4300-9891-20568D283921}" srcId="{9ED1A3B2-A381-4201-823D-E4B4F944886D}" destId="{9C6F0069-43DC-402D-BD84-1006528FCE04}" srcOrd="4" destOrd="0" parTransId="{44D9A023-5F81-4677-8A1D-494A76B02F4A}" sibTransId="{9FF20664-3F6F-4415-8233-D443550F6854}"/>
    <dgm:cxn modelId="{BD8B088F-38DD-4C61-9C7F-39D38AF469D9}" type="presOf" srcId="{DB95B0B9-5D2D-4D1A-A4F8-70F45A0E9738}" destId="{19B05264-FBF1-4254-AA6E-8DA1048C9EC5}" srcOrd="0" destOrd="0" presId="urn:microsoft.com/office/officeart/2005/8/layout/radial6"/>
    <dgm:cxn modelId="{57289D19-F335-4D68-AC7E-5582D07598B2}" type="presOf" srcId="{9FF20664-3F6F-4415-8233-D443550F6854}" destId="{FC9B55A0-D6BC-47A3-92D9-CF0D462CBA3E}" srcOrd="0" destOrd="0" presId="urn:microsoft.com/office/officeart/2005/8/layout/radial6"/>
    <dgm:cxn modelId="{5EC1D513-D8D4-45F0-8AFD-7633B3DF7A52}" type="presOf" srcId="{4746DA87-483C-4B84-9A22-BC58F96CB23A}" destId="{E43F7264-94BE-4E7E-8A98-A0D70BB3AF06}" srcOrd="0" destOrd="0" presId="urn:microsoft.com/office/officeart/2005/8/layout/radial6"/>
    <dgm:cxn modelId="{6AD463C1-088C-44BE-8C34-750F20CE8DA0}" type="presOf" srcId="{3FA5C700-C8EE-4CAC-8DA0-0BA7CA952C72}" destId="{A14630AA-C1BD-4A7E-B665-0A7C9B6C19C9}" srcOrd="0" destOrd="0" presId="urn:microsoft.com/office/officeart/2005/8/layout/radial6"/>
    <dgm:cxn modelId="{0BB795E9-FFF1-4A2D-878C-FAE1C6BDCC87}" type="presOf" srcId="{9C6F0069-43DC-402D-BD84-1006528FCE04}" destId="{5101AD7C-EA94-402A-A388-0FD916639D60}" srcOrd="0" destOrd="0" presId="urn:microsoft.com/office/officeart/2005/8/layout/radial6"/>
    <dgm:cxn modelId="{30638209-A4D1-4BFE-943D-C66C72DB50AF}" srcId="{9ED1A3B2-A381-4201-823D-E4B4F944886D}" destId="{ED01A515-5448-4A3E-A2EC-575448D0F5AA}" srcOrd="5" destOrd="0" parTransId="{3C8BC949-583D-42C4-9E18-497A2FA6C1D3}" sibTransId="{B658162B-CA61-458F-8F17-E18D499D4DE8}"/>
    <dgm:cxn modelId="{8AD44159-442C-4DEC-ACDC-2060DD6FE511}" srcId="{7D1C9009-9B60-4C15-8E3B-F949FAB90776}" destId="{BEBB7508-5593-4665-86D9-67DC9EEDFE00}" srcOrd="0" destOrd="0" parTransId="{C01D930E-241E-4B8F-9FFE-A12F23D4AE61}" sibTransId="{8C2D30BC-9728-4727-AC9C-7DD1886B66DA}"/>
    <dgm:cxn modelId="{47BC94C2-46D4-453B-A292-6076A9F8EE3B}" srcId="{9ED1A3B2-A381-4201-823D-E4B4F944886D}" destId="{8329AE49-ECD5-4C13-B90F-CA83B6E6F994}" srcOrd="3" destOrd="0" parTransId="{6A3537F1-6C7A-4D5E-9BC9-14D14BE7BA95}" sibTransId="{9CB0C477-89B3-4058-B341-9FC9F0AB6BB2}"/>
    <dgm:cxn modelId="{5C9EFB21-D730-469F-BCC2-6ADA252CF713}" type="presOf" srcId="{B658162B-CA61-458F-8F17-E18D499D4DE8}" destId="{84EFD8D8-F116-4363-8F07-0BDD118D8287}" srcOrd="0" destOrd="0" presId="urn:microsoft.com/office/officeart/2005/8/layout/radial6"/>
    <dgm:cxn modelId="{667A6532-F93A-4FD0-BD4D-A1165020F36F}" srcId="{343B6168-99DB-4C0C-9BE7-E54D7B80C5AD}" destId="{AC73436A-3EE6-4AB1-8B81-F0B7414514C2}" srcOrd="0" destOrd="0" parTransId="{67F09836-65ED-439A-8E55-BF0FF6A12BA6}" sibTransId="{6C19F97B-9D99-4777-817C-1695A372D4F1}"/>
    <dgm:cxn modelId="{D6D3D766-AAF1-452B-B7A5-DE64D7EFBDAC}" srcId="{7D1C9009-9B60-4C15-8E3B-F949FAB90776}" destId="{DC185536-47EC-480B-B419-24BC666B206E}" srcOrd="1" destOrd="0" parTransId="{43B3845C-4A8E-4186-AC01-CB23C9CE3CE4}" sibTransId="{FF327DB0-0FCC-45EC-A004-6349AB5E0A19}"/>
    <dgm:cxn modelId="{65DC7EE8-791F-4453-AEE4-351692992E5F}" type="presOf" srcId="{B1BE2A8E-285E-4C69-9BFF-CE48B252AA50}" destId="{F4B68BA8-694B-4B7F-8215-68903FFCD2D7}" srcOrd="0" destOrd="0" presId="urn:microsoft.com/office/officeart/2005/8/layout/radial6"/>
    <dgm:cxn modelId="{D9AC742A-917E-4818-8C2B-93B8B4D0D262}" type="presOf" srcId="{AE26BF5A-34A6-4192-8BEA-D9ECFB941642}" destId="{4F05B281-B6DB-45BB-A427-1BF92AADC139}" srcOrd="0" destOrd="0" presId="urn:microsoft.com/office/officeart/2005/8/layout/radial6"/>
    <dgm:cxn modelId="{28F1F12C-F4AD-4E97-81E8-8618F0209646}" srcId="{B1BE2A8E-285E-4C69-9BFF-CE48B252AA50}" destId="{9ED1A3B2-A381-4201-823D-E4B4F944886D}" srcOrd="0" destOrd="0" parTransId="{73ADFC91-EAB5-4621-8C76-D207DF7E46EB}" sibTransId="{BBBE51B8-3D99-4D37-A53E-85F69FB1F8D4}"/>
    <dgm:cxn modelId="{4A16358E-6F75-4AC0-B6E5-E26F15B1A750}" srcId="{B1BE2A8E-285E-4C69-9BFF-CE48B252AA50}" destId="{3BA9396D-1753-43D3-A703-A75A7C19204B}" srcOrd="1" destOrd="0" parTransId="{FDC0F8DA-00AF-40CD-B616-B7AA7472101C}" sibTransId="{869210E2-CDFB-49E6-A3F9-D5A55D2018F0}"/>
    <dgm:cxn modelId="{4E6E6427-5348-4ECF-99CC-46CA5F3BDA5F}" srcId="{B1BE2A8E-285E-4C69-9BFF-CE48B252AA50}" destId="{7D1C9009-9B60-4C15-8E3B-F949FAB90776}" srcOrd="4" destOrd="0" parTransId="{E75197AC-E7B0-4C26-9D1F-47E47BE7CCEF}" sibTransId="{9D56A871-CE7A-4922-AAF9-9D95A29D1039}"/>
    <dgm:cxn modelId="{464AEB83-A961-4BF3-980D-8DBCF9264695}" srcId="{343B6168-99DB-4C0C-9BE7-E54D7B80C5AD}" destId="{352A865C-AD96-4AB1-8A5C-397B7A7D9B07}" srcOrd="1" destOrd="0" parTransId="{7EC1ADA9-9F6E-4AFC-AE86-4831D523AA38}" sibTransId="{7473CF13-22F0-41AF-BD4E-305659448BE2}"/>
    <dgm:cxn modelId="{AE26F329-897E-412E-A92A-D95A8804158B}" srcId="{9ED1A3B2-A381-4201-823D-E4B4F944886D}" destId="{A7091EAC-498C-4E8C-B46B-331B042A0C75}" srcOrd="0" destOrd="0" parTransId="{5263AC43-AEF9-405C-B9BD-C1E77733E429}" sibTransId="{686A1A37-AC61-4EC6-8398-59788F898E91}"/>
    <dgm:cxn modelId="{3EF3403C-A42B-483C-89B0-BC54F70E5592}" type="presOf" srcId="{9ED1A3B2-A381-4201-823D-E4B4F944886D}" destId="{E59436B1-B652-4794-B4F4-4850647DACEB}" srcOrd="0" destOrd="0" presId="urn:microsoft.com/office/officeart/2005/8/layout/radial6"/>
    <dgm:cxn modelId="{C11E6F22-FD2F-49D2-BD48-3542B5EC8C51}" type="presOf" srcId="{F67939D1-3ADF-4276-A6FA-0083CE5DA4FA}" destId="{C0575E5C-DEAA-49FF-9C6A-0DF4C03D040D}" srcOrd="0" destOrd="0" presId="urn:microsoft.com/office/officeart/2005/8/layout/radial6"/>
    <dgm:cxn modelId="{DA7610CE-0D19-48FA-ADF1-4992EAE53341}" type="presOf" srcId="{9CB0C477-89B3-4058-B341-9FC9F0AB6BB2}" destId="{1EBC4AA2-7966-4002-8CE2-7479E65C1C79}" srcOrd="0" destOrd="0" presId="urn:microsoft.com/office/officeart/2005/8/layout/radial6"/>
    <dgm:cxn modelId="{0F519843-417F-4196-AE51-1E900F71077B}" srcId="{9ED1A3B2-A381-4201-823D-E4B4F944886D}" destId="{4746DA87-483C-4B84-9A22-BC58F96CB23A}" srcOrd="2" destOrd="0" parTransId="{8A92D324-8EB2-4984-ADCB-62EACF9FECFF}" sibTransId="{DB95B0B9-5D2D-4D1A-A4F8-70F45A0E9738}"/>
    <dgm:cxn modelId="{E14E4EEE-087E-4E8C-92C7-D48A2C2A60C4}" srcId="{9ED1A3B2-A381-4201-823D-E4B4F944886D}" destId="{91651A17-950C-49EC-8C35-2517548AE9E6}" srcOrd="7" destOrd="0" parTransId="{842A79D3-4827-4424-A76D-539154392405}" sibTransId="{8962C693-DF60-43F6-9F43-7615C2E1439A}"/>
    <dgm:cxn modelId="{4E693A1F-A818-494A-9191-6DDA96FF0598}" type="presOf" srcId="{A7091EAC-498C-4E8C-B46B-331B042A0C75}" destId="{73F305AC-CFDC-45B1-8AB8-6FABD1C99179}" srcOrd="0" destOrd="0" presId="urn:microsoft.com/office/officeart/2005/8/layout/radial6"/>
    <dgm:cxn modelId="{79367CFA-29E9-494C-A699-58E7C53282C6}" type="presOf" srcId="{61B610E5-4DC8-4394-A22C-5BBE6CDEE232}" destId="{5D42F3FF-3AAD-4819-B004-ADDCB69227EB}" srcOrd="0" destOrd="0" presId="urn:microsoft.com/office/officeart/2005/8/layout/radial6"/>
    <dgm:cxn modelId="{3BA8FFD8-B6F3-4518-99B6-8F25F307CF52}" srcId="{9ED1A3B2-A381-4201-823D-E4B4F944886D}" destId="{3FA5C700-C8EE-4CAC-8DA0-0BA7CA952C72}" srcOrd="1" destOrd="0" parTransId="{6970CC38-AACF-4350-BF4D-BD796B05B1FA}" sibTransId="{61B610E5-4DC8-4394-A22C-5BBE6CDEE232}"/>
    <dgm:cxn modelId="{FCCD6129-1EC0-448C-BF7A-51C6647345E8}" type="presOf" srcId="{ED01A515-5448-4A3E-A2EC-575448D0F5AA}" destId="{D19ADD6D-9F0A-4766-B637-BB2D5495A9BB}" srcOrd="0" destOrd="0" presId="urn:microsoft.com/office/officeart/2005/8/layout/radial6"/>
    <dgm:cxn modelId="{3E3F65F0-4760-477C-86B5-CB390EDD29DB}" type="presOf" srcId="{8962C693-DF60-43F6-9F43-7615C2E1439A}" destId="{7C884431-F906-455C-AAF5-4FBEC1E13C27}" srcOrd="0" destOrd="0" presId="urn:microsoft.com/office/officeart/2005/8/layout/radial6"/>
    <dgm:cxn modelId="{B6507D96-25C4-4121-9433-2A113978B784}" srcId="{B1BE2A8E-285E-4C69-9BFF-CE48B252AA50}" destId="{C64FD589-26EA-483C-BB5E-C8324A82EAF5}" srcOrd="2" destOrd="0" parTransId="{1E312D33-14E1-4B2B-A210-2A735401CE1C}" sibTransId="{46E45D53-1277-4C97-8E3B-323B4EBF62F5}"/>
    <dgm:cxn modelId="{9CBCBA83-8BC0-4D9D-8F59-4CE72862435A}" type="presOf" srcId="{91651A17-950C-49EC-8C35-2517548AE9E6}" destId="{2D6C03BD-4023-431E-84F6-C080A9961C8A}" srcOrd="0" destOrd="0" presId="urn:microsoft.com/office/officeart/2005/8/layout/radial6"/>
    <dgm:cxn modelId="{3DFE3AE5-6DA5-4440-A66F-1437FD4DC5D4}" srcId="{B1BE2A8E-285E-4C69-9BFF-CE48B252AA50}" destId="{343B6168-99DB-4C0C-9BE7-E54D7B80C5AD}" srcOrd="5" destOrd="0" parTransId="{6F98FC42-2370-4FD0-A627-0708511F7F32}" sibTransId="{95FBDDB6-4174-4619-B543-81DEF6B7716A}"/>
    <dgm:cxn modelId="{AF333ABE-6D5B-4845-91C6-0C3A13CCB688}" type="presOf" srcId="{8329AE49-ECD5-4C13-B90F-CA83B6E6F994}" destId="{115526CD-270E-4C52-A164-15F2B6F9FE39}" srcOrd="0" destOrd="0" presId="urn:microsoft.com/office/officeart/2005/8/layout/radial6"/>
    <dgm:cxn modelId="{C2BA2E7D-A4DC-497F-82AA-B05171512E7B}" srcId="{9ED1A3B2-A381-4201-823D-E4B4F944886D}" destId="{AE26BF5A-34A6-4192-8BEA-D9ECFB941642}" srcOrd="6" destOrd="0" parTransId="{053AEA0B-0F73-4DAC-9295-FCA55D0C5C5A}" sibTransId="{F67939D1-3ADF-4276-A6FA-0083CE5DA4FA}"/>
    <dgm:cxn modelId="{D556896D-64B6-4407-9D72-65AD81369266}" type="presParOf" srcId="{F4B68BA8-694B-4B7F-8215-68903FFCD2D7}" destId="{E59436B1-B652-4794-B4F4-4850647DACEB}" srcOrd="0" destOrd="0" presId="urn:microsoft.com/office/officeart/2005/8/layout/radial6"/>
    <dgm:cxn modelId="{968B3330-4EC7-4038-9A79-3DB0A8717D55}" type="presParOf" srcId="{F4B68BA8-694B-4B7F-8215-68903FFCD2D7}" destId="{73F305AC-CFDC-45B1-8AB8-6FABD1C99179}" srcOrd="1" destOrd="0" presId="urn:microsoft.com/office/officeart/2005/8/layout/radial6"/>
    <dgm:cxn modelId="{083B0CD6-7D88-48FE-AFF8-2770061EF1B9}" type="presParOf" srcId="{F4B68BA8-694B-4B7F-8215-68903FFCD2D7}" destId="{DA491651-56D0-404C-82B0-25ACBF882A98}" srcOrd="2" destOrd="0" presId="urn:microsoft.com/office/officeart/2005/8/layout/radial6"/>
    <dgm:cxn modelId="{16D38BD4-C749-43E9-9B4D-823F3BABD9FB}" type="presParOf" srcId="{F4B68BA8-694B-4B7F-8215-68903FFCD2D7}" destId="{44C62812-7B8C-4DB2-9C0D-14651D9AFC46}" srcOrd="3" destOrd="0" presId="urn:microsoft.com/office/officeart/2005/8/layout/radial6"/>
    <dgm:cxn modelId="{260041D7-6D0A-428E-8B93-851C50B7B7FF}" type="presParOf" srcId="{F4B68BA8-694B-4B7F-8215-68903FFCD2D7}" destId="{A14630AA-C1BD-4A7E-B665-0A7C9B6C19C9}" srcOrd="4" destOrd="0" presId="urn:microsoft.com/office/officeart/2005/8/layout/radial6"/>
    <dgm:cxn modelId="{0CF0692D-2CC1-4A7C-9D34-EF2560B3E5F1}" type="presParOf" srcId="{F4B68BA8-694B-4B7F-8215-68903FFCD2D7}" destId="{B3474404-DEC3-43DE-B1B0-FCCBA45B0B53}" srcOrd="5" destOrd="0" presId="urn:microsoft.com/office/officeart/2005/8/layout/radial6"/>
    <dgm:cxn modelId="{AF9F521A-6219-4917-9E1D-59F3BF42F08F}" type="presParOf" srcId="{F4B68BA8-694B-4B7F-8215-68903FFCD2D7}" destId="{5D42F3FF-3AAD-4819-B004-ADDCB69227EB}" srcOrd="6" destOrd="0" presId="urn:microsoft.com/office/officeart/2005/8/layout/radial6"/>
    <dgm:cxn modelId="{FEBE1266-ACDB-43EC-B9AF-A927FC3322F9}" type="presParOf" srcId="{F4B68BA8-694B-4B7F-8215-68903FFCD2D7}" destId="{E43F7264-94BE-4E7E-8A98-A0D70BB3AF06}" srcOrd="7" destOrd="0" presId="urn:microsoft.com/office/officeart/2005/8/layout/radial6"/>
    <dgm:cxn modelId="{DF58FAA5-9051-47B7-9B31-61C6C5137AE0}" type="presParOf" srcId="{F4B68BA8-694B-4B7F-8215-68903FFCD2D7}" destId="{931EF9CE-45BC-491C-9A74-72874D860E58}" srcOrd="8" destOrd="0" presId="urn:microsoft.com/office/officeart/2005/8/layout/radial6"/>
    <dgm:cxn modelId="{8F9F5FD1-5694-48A5-BB25-459151FF677D}" type="presParOf" srcId="{F4B68BA8-694B-4B7F-8215-68903FFCD2D7}" destId="{19B05264-FBF1-4254-AA6E-8DA1048C9EC5}" srcOrd="9" destOrd="0" presId="urn:microsoft.com/office/officeart/2005/8/layout/radial6"/>
    <dgm:cxn modelId="{72A42ED5-3446-4DE8-A4D3-148A0A30BDBF}" type="presParOf" srcId="{F4B68BA8-694B-4B7F-8215-68903FFCD2D7}" destId="{115526CD-270E-4C52-A164-15F2B6F9FE39}" srcOrd="10" destOrd="0" presId="urn:microsoft.com/office/officeart/2005/8/layout/radial6"/>
    <dgm:cxn modelId="{F5160239-523C-416B-B3F0-76F9EFD3254F}" type="presParOf" srcId="{F4B68BA8-694B-4B7F-8215-68903FFCD2D7}" destId="{E442822E-2282-4D84-AEA3-97E5D7F5026E}" srcOrd="11" destOrd="0" presId="urn:microsoft.com/office/officeart/2005/8/layout/radial6"/>
    <dgm:cxn modelId="{5959F9D9-A684-41D8-BEE2-DE8852492309}" type="presParOf" srcId="{F4B68BA8-694B-4B7F-8215-68903FFCD2D7}" destId="{1EBC4AA2-7966-4002-8CE2-7479E65C1C79}" srcOrd="12" destOrd="0" presId="urn:microsoft.com/office/officeart/2005/8/layout/radial6"/>
    <dgm:cxn modelId="{0657E8C1-01D7-4CC0-B548-C8E5739E41EB}" type="presParOf" srcId="{F4B68BA8-694B-4B7F-8215-68903FFCD2D7}" destId="{5101AD7C-EA94-402A-A388-0FD916639D60}" srcOrd="13" destOrd="0" presId="urn:microsoft.com/office/officeart/2005/8/layout/radial6"/>
    <dgm:cxn modelId="{0DE83748-214B-4394-AFCC-50F73128CA7F}" type="presParOf" srcId="{F4B68BA8-694B-4B7F-8215-68903FFCD2D7}" destId="{97296767-E761-4683-B475-54E34622C9C1}" srcOrd="14" destOrd="0" presId="urn:microsoft.com/office/officeart/2005/8/layout/radial6"/>
    <dgm:cxn modelId="{6FAD0287-3642-4BC3-838C-432047BEF64F}" type="presParOf" srcId="{F4B68BA8-694B-4B7F-8215-68903FFCD2D7}" destId="{FC9B55A0-D6BC-47A3-92D9-CF0D462CBA3E}" srcOrd="15" destOrd="0" presId="urn:microsoft.com/office/officeart/2005/8/layout/radial6"/>
    <dgm:cxn modelId="{85324FF1-B5A8-42C3-9CD8-B8F3A7B41DAF}" type="presParOf" srcId="{F4B68BA8-694B-4B7F-8215-68903FFCD2D7}" destId="{D19ADD6D-9F0A-4766-B637-BB2D5495A9BB}" srcOrd="16" destOrd="0" presId="urn:microsoft.com/office/officeart/2005/8/layout/radial6"/>
    <dgm:cxn modelId="{363F0F02-6E41-404E-B2E5-4890434DECC7}" type="presParOf" srcId="{F4B68BA8-694B-4B7F-8215-68903FFCD2D7}" destId="{CB9DB137-9ACF-4A5D-915D-C6DEF62C671A}" srcOrd="17" destOrd="0" presId="urn:microsoft.com/office/officeart/2005/8/layout/radial6"/>
    <dgm:cxn modelId="{C75A112C-7212-4B80-9DA4-CA7F2DD70EB5}" type="presParOf" srcId="{F4B68BA8-694B-4B7F-8215-68903FFCD2D7}" destId="{84EFD8D8-F116-4363-8F07-0BDD118D8287}" srcOrd="18" destOrd="0" presId="urn:microsoft.com/office/officeart/2005/8/layout/radial6"/>
    <dgm:cxn modelId="{F93707E6-5B1F-4F40-A3A3-B884267CE7F5}" type="presParOf" srcId="{F4B68BA8-694B-4B7F-8215-68903FFCD2D7}" destId="{4F05B281-B6DB-45BB-A427-1BF92AADC139}" srcOrd="19" destOrd="0" presId="urn:microsoft.com/office/officeart/2005/8/layout/radial6"/>
    <dgm:cxn modelId="{3D4ADB0D-3A32-46EB-993B-C2B89385D5E3}" type="presParOf" srcId="{F4B68BA8-694B-4B7F-8215-68903FFCD2D7}" destId="{FEDFE719-4F44-4DDA-B702-82A372856A51}" srcOrd="20" destOrd="0" presId="urn:microsoft.com/office/officeart/2005/8/layout/radial6"/>
    <dgm:cxn modelId="{EBDDFBD5-050A-401C-B541-60C312E8BADC}" type="presParOf" srcId="{F4B68BA8-694B-4B7F-8215-68903FFCD2D7}" destId="{C0575E5C-DEAA-49FF-9C6A-0DF4C03D040D}" srcOrd="21" destOrd="0" presId="urn:microsoft.com/office/officeart/2005/8/layout/radial6"/>
    <dgm:cxn modelId="{FD35A212-0E1F-4819-BF1F-B29719BECB43}" type="presParOf" srcId="{F4B68BA8-694B-4B7F-8215-68903FFCD2D7}" destId="{2D6C03BD-4023-431E-84F6-C080A9961C8A}" srcOrd="22" destOrd="0" presId="urn:microsoft.com/office/officeart/2005/8/layout/radial6"/>
    <dgm:cxn modelId="{BC555FE2-565F-4CC2-844D-BACDB94E3D46}" type="presParOf" srcId="{F4B68BA8-694B-4B7F-8215-68903FFCD2D7}" destId="{2578787D-F4B0-463A-AA6F-94706894BC8C}" srcOrd="23" destOrd="0" presId="urn:microsoft.com/office/officeart/2005/8/layout/radial6"/>
    <dgm:cxn modelId="{6F30A1FC-C56F-4DA2-B79C-F00209C57B2B}" type="presParOf" srcId="{F4B68BA8-694B-4B7F-8215-68903FFCD2D7}" destId="{7C884431-F906-455C-AAF5-4FBEC1E13C27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B03C56-E57D-489D-BAA9-78BCBCF466C2}">
      <dsp:nvSpPr>
        <dsp:cNvPr id="0" name=""/>
        <dsp:cNvSpPr/>
      </dsp:nvSpPr>
      <dsp:spPr>
        <a:xfrm>
          <a:off x="1269767" y="266763"/>
          <a:ext cx="3277819" cy="3277748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kern="1200" dirty="0"/>
            <a:t>Општинска управа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kern="1200" dirty="0"/>
            <a:t>Председница општине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kern="1200" dirty="0"/>
            <a:t>Општинско  веће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kern="1200" dirty="0"/>
            <a:t>Скупштина општине</a:t>
          </a:r>
        </a:p>
      </dsp:txBody>
      <dsp:txXfrm>
        <a:off x="1749792" y="746778"/>
        <a:ext cx="2317769" cy="2317718"/>
      </dsp:txXfrm>
    </dsp:sp>
    <dsp:sp modelId="{6AE34D3E-FD5D-4402-89AF-BF559D3EC92D}">
      <dsp:nvSpPr>
        <dsp:cNvPr id="0" name=""/>
        <dsp:cNvSpPr/>
      </dsp:nvSpPr>
      <dsp:spPr>
        <a:xfrm>
          <a:off x="3140020" y="117427"/>
          <a:ext cx="364540" cy="364534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A36E17-C808-4A8F-B550-8E3BDDE3A6F4}">
      <dsp:nvSpPr>
        <dsp:cNvPr id="0" name=""/>
        <dsp:cNvSpPr/>
      </dsp:nvSpPr>
      <dsp:spPr>
        <a:xfrm>
          <a:off x="2276826" y="3300978"/>
          <a:ext cx="263956" cy="264211"/>
        </a:xfrm>
        <a:prstGeom prst="ellipse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4949FA-7FD1-4B77-A362-5945ADA91CA9}">
      <dsp:nvSpPr>
        <dsp:cNvPr id="0" name=""/>
        <dsp:cNvSpPr/>
      </dsp:nvSpPr>
      <dsp:spPr>
        <a:xfrm>
          <a:off x="4758508" y="1597009"/>
          <a:ext cx="263956" cy="2642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FE1052-C82D-4BB2-8303-E4D063782600}">
      <dsp:nvSpPr>
        <dsp:cNvPr id="0" name=""/>
        <dsp:cNvSpPr/>
      </dsp:nvSpPr>
      <dsp:spPr>
        <a:xfrm>
          <a:off x="3495417" y="3582038"/>
          <a:ext cx="364540" cy="364534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5715D4-85E8-4263-BFCE-8CF5FFF5C6FE}">
      <dsp:nvSpPr>
        <dsp:cNvPr id="0" name=""/>
        <dsp:cNvSpPr/>
      </dsp:nvSpPr>
      <dsp:spPr>
        <a:xfrm>
          <a:off x="2351807" y="635510"/>
          <a:ext cx="263956" cy="264211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84018A-26AF-4566-8127-D62355903781}">
      <dsp:nvSpPr>
        <dsp:cNvPr id="0" name=""/>
        <dsp:cNvSpPr/>
      </dsp:nvSpPr>
      <dsp:spPr>
        <a:xfrm>
          <a:off x="1519703" y="2146874"/>
          <a:ext cx="263956" cy="2642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7780BF-6503-41CB-98CA-855FDE3F921D}">
      <dsp:nvSpPr>
        <dsp:cNvPr id="0" name=""/>
        <dsp:cNvSpPr/>
      </dsp:nvSpPr>
      <dsp:spPr>
        <a:xfrm>
          <a:off x="-120061" y="754804"/>
          <a:ext cx="2063988" cy="1735191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100" kern="1200" dirty="0">
              <a:solidFill>
                <a:schemeClr val="accent1">
                  <a:lumMod val="75000"/>
                </a:schemeClr>
              </a:solidFill>
            </a:rPr>
            <a:t>Предшколска установа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100" kern="1200" dirty="0">
              <a:solidFill>
                <a:schemeClr val="accent1">
                  <a:lumMod val="75000"/>
                </a:schemeClr>
              </a:solidFill>
            </a:rPr>
            <a:t>Месне заједнице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100" kern="1200" dirty="0">
              <a:solidFill>
                <a:schemeClr val="accent1">
                  <a:lumMod val="75000"/>
                </a:schemeClr>
              </a:solidFill>
            </a:rPr>
            <a:t>Установе културе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100" kern="1200" dirty="0">
              <a:solidFill>
                <a:schemeClr val="accent1">
                  <a:lumMod val="75000"/>
                </a:schemeClr>
              </a:solidFill>
            </a:rPr>
            <a:t>Спортске установе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100" kern="1200" dirty="0">
              <a:solidFill>
                <a:schemeClr val="accent1">
                  <a:lumMod val="75000"/>
                </a:schemeClr>
              </a:solidFill>
            </a:rPr>
            <a:t>Туристичка организација </a:t>
          </a:r>
        </a:p>
      </dsp:txBody>
      <dsp:txXfrm>
        <a:off x="182203" y="1008917"/>
        <a:ext cx="1459460" cy="1226965"/>
      </dsp:txXfrm>
    </dsp:sp>
    <dsp:sp modelId="{D4397D2C-6DDE-4A42-9855-5F94ADD7F1F8}">
      <dsp:nvSpPr>
        <dsp:cNvPr id="0" name=""/>
        <dsp:cNvSpPr/>
      </dsp:nvSpPr>
      <dsp:spPr>
        <a:xfrm>
          <a:off x="2771212" y="646997"/>
          <a:ext cx="364540" cy="3645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F66E64-01B7-46B5-8689-BB97E0438E53}">
      <dsp:nvSpPr>
        <dsp:cNvPr id="0" name=""/>
        <dsp:cNvSpPr/>
      </dsp:nvSpPr>
      <dsp:spPr>
        <a:xfrm>
          <a:off x="370607" y="2581099"/>
          <a:ext cx="658977" cy="658995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054ECB-2B3F-4C89-9A19-2C63D69076BA}">
      <dsp:nvSpPr>
        <dsp:cNvPr id="0" name=""/>
        <dsp:cNvSpPr/>
      </dsp:nvSpPr>
      <dsp:spPr>
        <a:xfrm>
          <a:off x="4883476" y="231535"/>
          <a:ext cx="1332585" cy="1332159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200" kern="1200" dirty="0">
              <a:solidFill>
                <a:schemeClr val="tx1"/>
              </a:solidFill>
            </a:rPr>
            <a:t>Основне школе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200" kern="1200" dirty="0">
              <a:solidFill>
                <a:schemeClr val="tx1"/>
              </a:solidFill>
            </a:rPr>
            <a:t>Средње школе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200" kern="1200" dirty="0">
              <a:solidFill>
                <a:schemeClr val="tx1"/>
              </a:solidFill>
            </a:rPr>
            <a:t>Дом здравља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5078629" y="426625"/>
        <a:ext cx="942279" cy="941979"/>
      </dsp:txXfrm>
    </dsp:sp>
    <dsp:sp modelId="{4ABBCF6F-E7DA-4CE7-A2F5-6DD06BFAA1FA}">
      <dsp:nvSpPr>
        <dsp:cNvPr id="0" name=""/>
        <dsp:cNvSpPr/>
      </dsp:nvSpPr>
      <dsp:spPr>
        <a:xfrm>
          <a:off x="4289116" y="1151296"/>
          <a:ext cx="364540" cy="364534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780608-C72B-40F2-A560-A83F55BD6ABF}">
      <dsp:nvSpPr>
        <dsp:cNvPr id="0" name=""/>
        <dsp:cNvSpPr/>
      </dsp:nvSpPr>
      <dsp:spPr>
        <a:xfrm>
          <a:off x="120061" y="3365308"/>
          <a:ext cx="263956" cy="2642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C35534-E508-479C-BE42-766976EE223C}">
      <dsp:nvSpPr>
        <dsp:cNvPr id="0" name=""/>
        <dsp:cNvSpPr/>
      </dsp:nvSpPr>
      <dsp:spPr>
        <a:xfrm>
          <a:off x="2752314" y="2989286"/>
          <a:ext cx="263956" cy="264211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201674-1235-4FA7-9CBC-B675F6713E38}">
      <dsp:nvSpPr>
        <dsp:cNvPr id="0" name=""/>
        <dsp:cNvSpPr/>
      </dsp:nvSpPr>
      <dsp:spPr>
        <a:xfrm>
          <a:off x="1893932" y="2592567"/>
          <a:ext cx="528368" cy="23884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4184" y="0"/>
              </a:lnTo>
              <a:lnTo>
                <a:pt x="264184" y="2388448"/>
              </a:lnTo>
              <a:lnTo>
                <a:pt x="528368" y="23884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2096962" y="3725636"/>
        <a:ext cx="122309" cy="122309"/>
      </dsp:txXfrm>
    </dsp:sp>
    <dsp:sp modelId="{EE8B77DA-77C5-46AD-80A2-BD307CFE9F0A}">
      <dsp:nvSpPr>
        <dsp:cNvPr id="0" name=""/>
        <dsp:cNvSpPr/>
      </dsp:nvSpPr>
      <dsp:spPr>
        <a:xfrm>
          <a:off x="1893932" y="2592567"/>
          <a:ext cx="528368" cy="17931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4184" y="0"/>
              </a:lnTo>
              <a:lnTo>
                <a:pt x="264184" y="1793151"/>
              </a:lnTo>
              <a:lnTo>
                <a:pt x="528368" y="17931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2111382" y="3442408"/>
        <a:ext cx="93468" cy="93468"/>
      </dsp:txXfrm>
    </dsp:sp>
    <dsp:sp modelId="{FCC7B010-1FCB-BB4B-A409-9CD1420FA046}">
      <dsp:nvSpPr>
        <dsp:cNvPr id="0" name=""/>
        <dsp:cNvSpPr/>
      </dsp:nvSpPr>
      <dsp:spPr>
        <a:xfrm>
          <a:off x="1893932" y="2592567"/>
          <a:ext cx="528368" cy="12115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4184" y="0"/>
              </a:lnTo>
              <a:lnTo>
                <a:pt x="264184" y="1211539"/>
              </a:lnTo>
              <a:lnTo>
                <a:pt x="528368" y="12115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2125073" y="3165293"/>
        <a:ext cx="66087" cy="66087"/>
      </dsp:txXfrm>
    </dsp:sp>
    <dsp:sp modelId="{531482B3-13DA-4E77-8EF9-7A508768A321}">
      <dsp:nvSpPr>
        <dsp:cNvPr id="0" name=""/>
        <dsp:cNvSpPr/>
      </dsp:nvSpPr>
      <dsp:spPr>
        <a:xfrm>
          <a:off x="1893932" y="2592567"/>
          <a:ext cx="528368" cy="6295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4184" y="0"/>
              </a:lnTo>
              <a:lnTo>
                <a:pt x="264184" y="629540"/>
              </a:lnTo>
              <a:lnTo>
                <a:pt x="528368" y="6295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137569" y="2886789"/>
        <a:ext cx="41094" cy="41094"/>
      </dsp:txXfrm>
    </dsp:sp>
    <dsp:sp modelId="{F1903401-CDA9-4777-A04C-F19A89F110A0}">
      <dsp:nvSpPr>
        <dsp:cNvPr id="0" name=""/>
        <dsp:cNvSpPr/>
      </dsp:nvSpPr>
      <dsp:spPr>
        <a:xfrm>
          <a:off x="1893932" y="2442702"/>
          <a:ext cx="528368" cy="149864"/>
        </a:xfrm>
        <a:custGeom>
          <a:avLst/>
          <a:gdLst/>
          <a:ahLst/>
          <a:cxnLst/>
          <a:rect l="0" t="0" r="0" b="0"/>
          <a:pathLst>
            <a:path>
              <a:moveTo>
                <a:pt x="0" y="149864"/>
              </a:moveTo>
              <a:lnTo>
                <a:pt x="264184" y="149864"/>
              </a:lnTo>
              <a:lnTo>
                <a:pt x="264184" y="0"/>
              </a:lnTo>
              <a:lnTo>
                <a:pt x="528368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144386" y="2503904"/>
        <a:ext cx="27460" cy="27460"/>
      </dsp:txXfrm>
    </dsp:sp>
    <dsp:sp modelId="{25CF5DCC-0AE9-4D09-ABC1-8BE4D97FDFCB}">
      <dsp:nvSpPr>
        <dsp:cNvPr id="0" name=""/>
        <dsp:cNvSpPr/>
      </dsp:nvSpPr>
      <dsp:spPr>
        <a:xfrm>
          <a:off x="1893932" y="978831"/>
          <a:ext cx="552779" cy="1613735"/>
        </a:xfrm>
        <a:custGeom>
          <a:avLst/>
          <a:gdLst/>
          <a:ahLst/>
          <a:cxnLst/>
          <a:rect l="0" t="0" r="0" b="0"/>
          <a:pathLst>
            <a:path>
              <a:moveTo>
                <a:pt x="0" y="1613735"/>
              </a:moveTo>
              <a:lnTo>
                <a:pt x="276389" y="1613735"/>
              </a:lnTo>
              <a:lnTo>
                <a:pt x="276389" y="0"/>
              </a:lnTo>
              <a:lnTo>
                <a:pt x="55277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2127677" y="1743054"/>
        <a:ext cx="85289" cy="85289"/>
      </dsp:txXfrm>
    </dsp:sp>
    <dsp:sp modelId="{D1C52863-34A6-4E04-9740-6E0567681A8F}">
      <dsp:nvSpPr>
        <dsp:cNvPr id="0" name=""/>
        <dsp:cNvSpPr/>
      </dsp:nvSpPr>
      <dsp:spPr>
        <a:xfrm rot="16200000">
          <a:off x="-758078" y="1851908"/>
          <a:ext cx="3822704" cy="14813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vert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3000" kern="1200" dirty="0"/>
            <a:t>На основу чега се доноси буџет</a:t>
          </a:r>
          <a:r>
            <a:rPr lang="en-US" sz="3000" kern="1200" dirty="0"/>
            <a:t>? </a:t>
          </a:r>
        </a:p>
      </dsp:txBody>
      <dsp:txXfrm>
        <a:off x="-758078" y="1851908"/>
        <a:ext cx="3822704" cy="1481317"/>
      </dsp:txXfrm>
    </dsp:sp>
    <dsp:sp modelId="{AD67EDBF-32B4-495C-A262-4812FBE80932}">
      <dsp:nvSpPr>
        <dsp:cNvPr id="0" name=""/>
        <dsp:cNvSpPr/>
      </dsp:nvSpPr>
      <dsp:spPr>
        <a:xfrm>
          <a:off x="2446711" y="52079"/>
          <a:ext cx="5013955" cy="18535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/>
            <a:t>Закони и прописи: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/>
            <a:t>Закон о финансирању локалне самоуправе,</a:t>
          </a:r>
          <a:endParaRPr lang="sr-Latn-RS" sz="14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/>
            <a:t>Закон о буџетском систему,</a:t>
          </a:r>
          <a:endParaRPr lang="sr-Latn-RS" sz="14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/>
            <a:t>Закон о локалној самоуправи, </a:t>
          </a:r>
          <a:endParaRPr lang="sr-Latn-RS" sz="14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/>
            <a:t>Упутство Министарства финансија за припрему одлуке о буџету за 2021. годину и др.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>
              <a:solidFill>
                <a:schemeClr val="tx1"/>
              </a:solidFill>
            </a:rPr>
            <a:t>Сви посебни прописи којима су утврђене надлежности ЈЛС</a:t>
          </a:r>
        </a:p>
      </dsp:txBody>
      <dsp:txXfrm>
        <a:off x="2446711" y="52079"/>
        <a:ext cx="5013955" cy="1853503"/>
      </dsp:txXfrm>
    </dsp:sp>
    <dsp:sp modelId="{A288E7CD-845A-4B30-8D9E-0FCFF4059FF8}">
      <dsp:nvSpPr>
        <dsp:cNvPr id="0" name=""/>
        <dsp:cNvSpPr/>
      </dsp:nvSpPr>
      <dsp:spPr>
        <a:xfrm>
          <a:off x="2422301" y="2058576"/>
          <a:ext cx="4975358" cy="76825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/>
            <a:t>Стратешки документи: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/>
            <a:t>Стратегија развоја</a:t>
          </a:r>
          <a:endParaRPr lang="sr-Latn-RS" sz="1400" kern="1200" dirty="0">
            <a:solidFill>
              <a:srgbClr val="FF0000"/>
            </a:solidFill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/>
            <a:t>Акциони планови за поједине области; средњорочни план ЈЛС</a:t>
          </a:r>
          <a:endParaRPr lang="en-US" sz="1400" kern="1200" dirty="0"/>
        </a:p>
      </dsp:txBody>
      <dsp:txXfrm>
        <a:off x="2422301" y="2058576"/>
        <a:ext cx="4975358" cy="768253"/>
      </dsp:txXfrm>
    </dsp:sp>
    <dsp:sp modelId="{573F9BF2-AC82-43FC-A361-118085DB3D65}">
      <dsp:nvSpPr>
        <dsp:cNvPr id="0" name=""/>
        <dsp:cNvSpPr/>
      </dsp:nvSpPr>
      <dsp:spPr>
        <a:xfrm>
          <a:off x="2422301" y="3028189"/>
          <a:ext cx="4983627" cy="38783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/>
            <a:t>Потребе буџетских корисника</a:t>
          </a:r>
          <a:endParaRPr lang="en-US" sz="1400" kern="1200" dirty="0"/>
        </a:p>
      </dsp:txBody>
      <dsp:txXfrm>
        <a:off x="2422301" y="3028189"/>
        <a:ext cx="4983627" cy="387835"/>
      </dsp:txXfrm>
    </dsp:sp>
    <dsp:sp modelId="{FEC42879-5F29-BF4B-9AF5-9DD4C12CC286}">
      <dsp:nvSpPr>
        <dsp:cNvPr id="0" name=""/>
        <dsp:cNvSpPr/>
      </dsp:nvSpPr>
      <dsp:spPr>
        <a:xfrm>
          <a:off x="2422301" y="3617385"/>
          <a:ext cx="2598597" cy="37344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/>
            <a:t>Потребе и предлози грађана</a:t>
          </a:r>
          <a:endParaRPr lang="en-US" sz="1400" kern="1200" dirty="0"/>
        </a:p>
      </dsp:txBody>
      <dsp:txXfrm>
        <a:off x="2422301" y="3617385"/>
        <a:ext cx="2598597" cy="373442"/>
      </dsp:txXfrm>
    </dsp:sp>
    <dsp:sp modelId="{B2DE3A8A-BA09-499F-9C72-0630724E4538}">
      <dsp:nvSpPr>
        <dsp:cNvPr id="0" name=""/>
        <dsp:cNvSpPr/>
      </dsp:nvSpPr>
      <dsp:spPr>
        <a:xfrm>
          <a:off x="2422301" y="4192187"/>
          <a:ext cx="4984525" cy="3870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/>
            <a:t>Започети пројекти из ранијих година</a:t>
          </a:r>
          <a:endParaRPr lang="en-US" sz="1400" kern="1200" dirty="0"/>
        </a:p>
      </dsp:txBody>
      <dsp:txXfrm>
        <a:off x="2422301" y="4192187"/>
        <a:ext cx="4984525" cy="387062"/>
      </dsp:txXfrm>
    </dsp:sp>
    <dsp:sp modelId="{94F14A6F-3CD0-4A17-88D3-6F4D0EB2D4E6}">
      <dsp:nvSpPr>
        <dsp:cNvPr id="0" name=""/>
        <dsp:cNvSpPr/>
      </dsp:nvSpPr>
      <dsp:spPr>
        <a:xfrm>
          <a:off x="2422301" y="4780609"/>
          <a:ext cx="5009543" cy="40081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/>
            <a:t>Остварење прошлогодишњег буџета</a:t>
          </a:r>
          <a:endParaRPr lang="en-US" sz="1400" kern="1200" dirty="0"/>
        </a:p>
      </dsp:txBody>
      <dsp:txXfrm>
        <a:off x="2422301" y="4780609"/>
        <a:ext cx="5009543" cy="4008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6E659A-663E-485D-BF89-FD74BE74A5C4}">
      <dsp:nvSpPr>
        <dsp:cNvPr id="0" name=""/>
        <dsp:cNvSpPr/>
      </dsp:nvSpPr>
      <dsp:spPr>
        <a:xfrm>
          <a:off x="22" y="291398"/>
          <a:ext cx="1257113" cy="1257113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100" kern="1200" dirty="0"/>
            <a:t>Средства из буџета 1.088.417.000</a:t>
          </a:r>
          <a:endParaRPr lang="en-US" sz="1100" kern="1200" dirty="0">
            <a:solidFill>
              <a:srgbClr val="FF0000"/>
            </a:solidFill>
          </a:endParaRPr>
        </a:p>
      </dsp:txBody>
      <dsp:txXfrm>
        <a:off x="184122" y="475498"/>
        <a:ext cx="888913" cy="888913"/>
      </dsp:txXfrm>
    </dsp:sp>
    <dsp:sp modelId="{98F3E7AB-6934-48FA-B82F-FBEAF1B2375D}">
      <dsp:nvSpPr>
        <dsp:cNvPr id="0" name=""/>
        <dsp:cNvSpPr/>
      </dsp:nvSpPr>
      <dsp:spPr>
        <a:xfrm>
          <a:off x="1359213" y="555392"/>
          <a:ext cx="729125" cy="729125"/>
        </a:xfrm>
        <a:prstGeom prst="mathPlus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1455859" y="834209"/>
        <a:ext cx="535833" cy="171491"/>
      </dsp:txXfrm>
    </dsp:sp>
    <dsp:sp modelId="{2F60A798-586E-4E47-B649-25F047F36835}">
      <dsp:nvSpPr>
        <dsp:cNvPr id="0" name=""/>
        <dsp:cNvSpPr/>
      </dsp:nvSpPr>
      <dsp:spPr>
        <a:xfrm>
          <a:off x="2190417" y="291398"/>
          <a:ext cx="1257113" cy="1257113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100" kern="1200" dirty="0">
              <a:solidFill>
                <a:schemeClr val="bg1"/>
              </a:solidFill>
            </a:rPr>
            <a:t>Пренета средства из ранијих година -112.218.360</a:t>
          </a:r>
          <a:endParaRPr lang="en-US" sz="1100" kern="1200" dirty="0">
            <a:solidFill>
              <a:schemeClr val="bg1"/>
            </a:solidFill>
          </a:endParaRPr>
        </a:p>
      </dsp:txBody>
      <dsp:txXfrm>
        <a:off x="2374517" y="475498"/>
        <a:ext cx="888913" cy="888913"/>
      </dsp:txXfrm>
    </dsp:sp>
    <dsp:sp modelId="{41F09F99-3DCC-47E4-9188-F7D103A1F6E3}">
      <dsp:nvSpPr>
        <dsp:cNvPr id="0" name=""/>
        <dsp:cNvSpPr/>
      </dsp:nvSpPr>
      <dsp:spPr>
        <a:xfrm>
          <a:off x="3549608" y="555392"/>
          <a:ext cx="729125" cy="729125"/>
        </a:xfrm>
        <a:prstGeom prst="mathPlus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3646254" y="834209"/>
        <a:ext cx="535833" cy="171491"/>
      </dsp:txXfrm>
    </dsp:sp>
    <dsp:sp modelId="{6C1FFF0F-B1A4-4C41-B9D3-30452A0DFA4B}">
      <dsp:nvSpPr>
        <dsp:cNvPr id="0" name=""/>
        <dsp:cNvSpPr/>
      </dsp:nvSpPr>
      <dsp:spPr>
        <a:xfrm>
          <a:off x="4380812" y="313549"/>
          <a:ext cx="1208274" cy="1212812"/>
        </a:xfrm>
        <a:prstGeom prst="ellipse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300" kern="1200" dirty="0">
              <a:solidFill>
                <a:schemeClr val="bg1"/>
              </a:solidFill>
            </a:rPr>
            <a:t>Средства из осталих извора  </a:t>
          </a:r>
          <a:r>
            <a:rPr lang="sr-Cyrl-RS" sz="1200" kern="1200" dirty="0">
              <a:solidFill>
                <a:schemeClr val="bg1"/>
              </a:solidFill>
            </a:rPr>
            <a:t>149.178.554 </a:t>
          </a:r>
          <a:endParaRPr lang="en-US" sz="1300" kern="1200" dirty="0">
            <a:solidFill>
              <a:srgbClr val="FF0000"/>
            </a:solidFill>
          </a:endParaRPr>
        </a:p>
      </dsp:txBody>
      <dsp:txXfrm>
        <a:off x="4557760" y="491161"/>
        <a:ext cx="854378" cy="857588"/>
      </dsp:txXfrm>
    </dsp:sp>
    <dsp:sp modelId="{87C2FC52-975B-4E62-B5E0-1AB7C844E900}">
      <dsp:nvSpPr>
        <dsp:cNvPr id="0" name=""/>
        <dsp:cNvSpPr/>
      </dsp:nvSpPr>
      <dsp:spPr>
        <a:xfrm>
          <a:off x="5691164" y="555392"/>
          <a:ext cx="729125" cy="729125"/>
        </a:xfrm>
        <a:prstGeom prst="mathEqual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5787810" y="705592"/>
        <a:ext cx="535833" cy="428725"/>
      </dsp:txXfrm>
    </dsp:sp>
    <dsp:sp modelId="{2DB98FF9-EDB5-4EEE-AFA3-A57C7337F497}">
      <dsp:nvSpPr>
        <dsp:cNvPr id="0" name=""/>
        <dsp:cNvSpPr/>
      </dsp:nvSpPr>
      <dsp:spPr>
        <a:xfrm>
          <a:off x="6522368" y="307263"/>
          <a:ext cx="1510585" cy="1225384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100" kern="1200" dirty="0"/>
            <a:t>Укупан буџет  1.</a:t>
          </a:r>
          <a:r>
            <a:rPr lang="sr-Latn-RS" sz="1100" kern="1200" dirty="0"/>
            <a:t>.237.595.554</a:t>
          </a:r>
          <a:endParaRPr lang="en-US" sz="1100" kern="1200" dirty="0">
            <a:solidFill>
              <a:srgbClr val="FF0000"/>
            </a:solidFill>
          </a:endParaRPr>
        </a:p>
      </dsp:txBody>
      <dsp:txXfrm>
        <a:off x="6743588" y="486716"/>
        <a:ext cx="1068145" cy="8664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44CDB-22C1-4337-9F95-C3A522A707D1}">
      <dsp:nvSpPr>
        <dsp:cNvPr id="0" name=""/>
        <dsp:cNvSpPr/>
      </dsp:nvSpPr>
      <dsp:spPr>
        <a:xfrm>
          <a:off x="4153" y="297546"/>
          <a:ext cx="2124745" cy="31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b="1" kern="1200" dirty="0"/>
            <a:t>Порески приходи</a:t>
          </a:r>
          <a:endParaRPr lang="en-US" sz="1600" b="1" kern="1200" dirty="0"/>
        </a:p>
      </dsp:txBody>
      <dsp:txXfrm>
        <a:off x="4153" y="297546"/>
        <a:ext cx="2124745" cy="316800"/>
      </dsp:txXfrm>
    </dsp:sp>
    <dsp:sp modelId="{02385D1D-92EB-445D-B736-940004751C79}">
      <dsp:nvSpPr>
        <dsp:cNvPr id="0" name=""/>
        <dsp:cNvSpPr/>
      </dsp:nvSpPr>
      <dsp:spPr>
        <a:xfrm>
          <a:off x="2128898" y="203496"/>
          <a:ext cx="424949" cy="5049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B6658A-32E0-42C7-B82A-240BF45CF27D}">
      <dsp:nvSpPr>
        <dsp:cNvPr id="0" name=""/>
        <dsp:cNvSpPr/>
      </dsp:nvSpPr>
      <dsp:spPr>
        <a:xfrm>
          <a:off x="2723827" y="203496"/>
          <a:ext cx="5779306" cy="504900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altLang="en-US" sz="1400" kern="1200" dirty="0">
              <a:latin typeface="Calibri" panose="020F0502020204030204" pitchFamily="34" charset="0"/>
            </a:rPr>
            <a:t>Врста јавних прихода који се прикупљају обавезним плаћањима пореских обвезника без обавезе извршења специјалне услуге заузврат</a:t>
          </a:r>
          <a:endParaRPr lang="en-US" sz="1400" kern="1200" dirty="0"/>
        </a:p>
      </dsp:txBody>
      <dsp:txXfrm>
        <a:off x="2723827" y="203496"/>
        <a:ext cx="5779306" cy="504900"/>
      </dsp:txXfrm>
    </dsp:sp>
    <dsp:sp modelId="{F40D94EA-52E0-4740-A924-EAF350BDF213}">
      <dsp:nvSpPr>
        <dsp:cNvPr id="0" name=""/>
        <dsp:cNvSpPr/>
      </dsp:nvSpPr>
      <dsp:spPr>
        <a:xfrm>
          <a:off x="4153" y="1150240"/>
          <a:ext cx="2124745" cy="534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b="1" kern="1200" dirty="0"/>
            <a:t>Донације и трансфери</a:t>
          </a:r>
          <a:endParaRPr lang="en-US" sz="1600" b="1" kern="1200" dirty="0"/>
        </a:p>
      </dsp:txBody>
      <dsp:txXfrm>
        <a:off x="4153" y="1150240"/>
        <a:ext cx="2124745" cy="534600"/>
      </dsp:txXfrm>
    </dsp:sp>
    <dsp:sp modelId="{0E930D30-96BC-4D43-B65A-EE88C46DBE48}">
      <dsp:nvSpPr>
        <dsp:cNvPr id="0" name=""/>
        <dsp:cNvSpPr/>
      </dsp:nvSpPr>
      <dsp:spPr>
        <a:xfrm>
          <a:off x="2128898" y="765996"/>
          <a:ext cx="424949" cy="1303087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BA9D27-2D60-4BA7-98A9-E18E57FDB6CB}">
      <dsp:nvSpPr>
        <dsp:cNvPr id="0" name=""/>
        <dsp:cNvSpPr/>
      </dsp:nvSpPr>
      <dsp:spPr>
        <a:xfrm>
          <a:off x="2723827" y="765996"/>
          <a:ext cx="5779306" cy="1303087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400" b="1" i="1" kern="1200" dirty="0"/>
            <a:t>Донације</a:t>
          </a:r>
          <a:r>
            <a:rPr lang="sr-Cyrl-CS" sz="1400" b="1" kern="1200" dirty="0"/>
            <a:t> </a:t>
          </a:r>
          <a:r>
            <a:rPr lang="sr-Cyrl-CS" sz="1400" kern="1200" dirty="0"/>
            <a:t>се добијају од домаћих и међународних донатора и организација за различите пројекте. </a:t>
          </a:r>
          <a:r>
            <a:rPr lang="sr-Cyrl-RS" altLang="en-US" sz="1400" kern="1200" dirty="0">
              <a:latin typeface="Calibri" panose="020F0502020204030204" pitchFamily="34" charset="0"/>
            </a:rPr>
            <a:t>Трансфери п</a:t>
          </a:r>
          <a:r>
            <a:rPr lang="ru-RU" altLang="en-US" sz="1400" kern="1200" dirty="0">
              <a:latin typeface="Calibri" panose="020F0502020204030204" pitchFamily="34" charset="0"/>
            </a:rPr>
            <a:t>одразумевају пренос средстава од нивоа Републике Србије општинском нивоу власти. М</a:t>
          </a:r>
          <a:r>
            <a:rPr lang="sr-Cyrl-RS" altLang="en-US" sz="1400" kern="1200" dirty="0">
              <a:latin typeface="Calibri" panose="020F0502020204030204" pitchFamily="34" charset="0"/>
            </a:rPr>
            <a:t>огу бити </a:t>
          </a:r>
          <a:r>
            <a:rPr lang="sr-Cyrl-RS" altLang="en-US" sz="1400" b="1" kern="1200" dirty="0">
              <a:latin typeface="Calibri" panose="020F0502020204030204" pitchFamily="34" charset="0"/>
            </a:rPr>
            <a:t>наменски (</a:t>
          </a:r>
          <a:r>
            <a:rPr lang="sr-Cyrl-RS" altLang="en-US" sz="1400" kern="1200" dirty="0">
              <a:latin typeface="Calibri" panose="020F0502020204030204" pitchFamily="34" charset="0"/>
            </a:rPr>
            <a:t>за тачно утврђене намене) или </a:t>
          </a:r>
          <a:r>
            <a:rPr lang="sr-Cyrl-RS" altLang="en-US" sz="1400" b="1" kern="1200" dirty="0">
              <a:latin typeface="Calibri" panose="020F0502020204030204" pitchFamily="34" charset="0"/>
            </a:rPr>
            <a:t>ненаменски (</a:t>
          </a:r>
          <a:r>
            <a:rPr lang="sr-Cyrl-RS" altLang="en-US" sz="1400" kern="1200" dirty="0">
              <a:latin typeface="Calibri" panose="020F0502020204030204" pitchFamily="34" charset="0"/>
            </a:rPr>
            <a:t>није им унапред утврђена намена те се могу у складу са законом користити за било које сврхе)</a:t>
          </a:r>
          <a:r>
            <a:rPr lang="sr-Latn-RS" altLang="en-US" sz="1400" kern="1200" dirty="0">
              <a:latin typeface="Calibri" panose="020F0502020204030204" pitchFamily="34" charset="0"/>
            </a:rPr>
            <a:t> </a:t>
          </a:r>
          <a:r>
            <a:rPr lang="sr-Cyrl-RS" altLang="en-US" sz="1400" kern="1200" dirty="0">
              <a:latin typeface="Calibri" panose="020F0502020204030204" pitchFamily="34" charset="0"/>
            </a:rPr>
            <a:t>.</a:t>
          </a:r>
          <a:endParaRPr lang="en-US" sz="1400" kern="1200" dirty="0"/>
        </a:p>
      </dsp:txBody>
      <dsp:txXfrm>
        <a:off x="2723827" y="765996"/>
        <a:ext cx="5779306" cy="1303087"/>
      </dsp:txXfrm>
    </dsp:sp>
    <dsp:sp modelId="{CCB8139E-CA19-491D-9FCD-6BF28923C725}">
      <dsp:nvSpPr>
        <dsp:cNvPr id="0" name=""/>
        <dsp:cNvSpPr/>
      </dsp:nvSpPr>
      <dsp:spPr>
        <a:xfrm>
          <a:off x="4153" y="2314784"/>
          <a:ext cx="2124745" cy="31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b="1" kern="1200" dirty="0"/>
            <a:t>Непорески приходи</a:t>
          </a:r>
          <a:endParaRPr lang="en-US" sz="1600" b="1" kern="1200" dirty="0"/>
        </a:p>
      </dsp:txBody>
      <dsp:txXfrm>
        <a:off x="4153" y="2314784"/>
        <a:ext cx="2124745" cy="316800"/>
      </dsp:txXfrm>
    </dsp:sp>
    <dsp:sp modelId="{14D1633C-A097-4A5A-8269-B04E98857E56}">
      <dsp:nvSpPr>
        <dsp:cNvPr id="0" name=""/>
        <dsp:cNvSpPr/>
      </dsp:nvSpPr>
      <dsp:spPr>
        <a:xfrm>
          <a:off x="2128898" y="2126684"/>
          <a:ext cx="424949" cy="6930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FD7BD8-195B-4FA4-9414-4F4C582F5570}">
      <dsp:nvSpPr>
        <dsp:cNvPr id="0" name=""/>
        <dsp:cNvSpPr/>
      </dsp:nvSpPr>
      <dsp:spPr>
        <a:xfrm>
          <a:off x="2723827" y="2126684"/>
          <a:ext cx="5779306" cy="693000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altLang="en-US" sz="1400" kern="1200" dirty="0">
              <a:latin typeface="Calibri" panose="020F0502020204030204" pitchFamily="34" charset="0"/>
            </a:rPr>
            <a:t>Врста јавних прихода који се наплаћују за коришћење јавних добара (накнаде), пружање јавних услуга (таксе) или због кршења уговорних или законских одредби (казне и пенали)</a:t>
          </a:r>
          <a:endParaRPr lang="en-US" sz="1400" kern="1200" dirty="0"/>
        </a:p>
      </dsp:txBody>
      <dsp:txXfrm>
        <a:off x="2723827" y="2126684"/>
        <a:ext cx="5779306" cy="693000"/>
      </dsp:txXfrm>
    </dsp:sp>
    <dsp:sp modelId="{9312B733-3AEB-49F6-8245-08553BA2949B}">
      <dsp:nvSpPr>
        <dsp:cNvPr id="0" name=""/>
        <dsp:cNvSpPr/>
      </dsp:nvSpPr>
      <dsp:spPr>
        <a:xfrm>
          <a:off x="4153" y="2877284"/>
          <a:ext cx="2124745" cy="752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b="1" kern="1200" dirty="0"/>
            <a:t>Примања од продаје нефинансијске имовине</a:t>
          </a:r>
          <a:endParaRPr lang="en-US" sz="1600" b="1" kern="1200" dirty="0"/>
        </a:p>
      </dsp:txBody>
      <dsp:txXfrm>
        <a:off x="4153" y="2877284"/>
        <a:ext cx="2124745" cy="752400"/>
      </dsp:txXfrm>
    </dsp:sp>
    <dsp:sp modelId="{435AB433-2559-485A-A03D-C32F36288071}">
      <dsp:nvSpPr>
        <dsp:cNvPr id="0" name=""/>
        <dsp:cNvSpPr/>
      </dsp:nvSpPr>
      <dsp:spPr>
        <a:xfrm>
          <a:off x="2128898" y="2877284"/>
          <a:ext cx="424949" cy="7524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93D59A-7FEC-486D-89C4-D28135F6121C}">
      <dsp:nvSpPr>
        <dsp:cNvPr id="0" name=""/>
        <dsp:cNvSpPr/>
      </dsp:nvSpPr>
      <dsp:spPr>
        <a:xfrm>
          <a:off x="2723827" y="2877284"/>
          <a:ext cx="5779306" cy="752400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400" kern="1200" dirty="0">
              <a:solidFill>
                <a:schemeClr val="accent1">
                  <a:lumMod val="40000"/>
                  <a:lumOff val="60000"/>
                </a:schemeClr>
              </a:solidFill>
            </a:rPr>
            <a:t>Ова примања се остварују продајом непокретности и покретних ствари у власништву града.</a:t>
          </a:r>
          <a:endParaRPr lang="en-US" sz="1400" kern="1200" dirty="0">
            <a:solidFill>
              <a:schemeClr val="accent1">
                <a:lumMod val="40000"/>
                <a:lumOff val="60000"/>
              </a:schemeClr>
            </a:solidFill>
          </a:endParaRPr>
        </a:p>
      </dsp:txBody>
      <dsp:txXfrm>
        <a:off x="2723827" y="2877284"/>
        <a:ext cx="5779306" cy="752400"/>
      </dsp:txXfrm>
    </dsp:sp>
    <dsp:sp modelId="{EFAACCF6-3A6A-4536-89B0-F0A7C44F6BE1}">
      <dsp:nvSpPr>
        <dsp:cNvPr id="0" name=""/>
        <dsp:cNvSpPr/>
      </dsp:nvSpPr>
      <dsp:spPr>
        <a:xfrm>
          <a:off x="4153" y="3749159"/>
          <a:ext cx="2124745" cy="99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b="1" kern="1200" dirty="0"/>
            <a:t>Примања од задуживања и  продаје финансијске имовине</a:t>
          </a:r>
          <a:endParaRPr lang="en-US" sz="1600" b="1" kern="1200" dirty="0"/>
        </a:p>
      </dsp:txBody>
      <dsp:txXfrm>
        <a:off x="4153" y="3749159"/>
        <a:ext cx="2124745" cy="990000"/>
      </dsp:txXfrm>
    </dsp:sp>
    <dsp:sp modelId="{6497CA82-45EE-4BD1-AEB4-CC3961FBFB74}">
      <dsp:nvSpPr>
        <dsp:cNvPr id="0" name=""/>
        <dsp:cNvSpPr/>
      </dsp:nvSpPr>
      <dsp:spPr>
        <a:xfrm>
          <a:off x="2128898" y="3687284"/>
          <a:ext cx="424949" cy="111375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05939C-6B40-4C32-897A-4A6DC3E71E5B}">
      <dsp:nvSpPr>
        <dsp:cNvPr id="0" name=""/>
        <dsp:cNvSpPr/>
      </dsp:nvSpPr>
      <dsp:spPr>
        <a:xfrm>
          <a:off x="2723827" y="3687284"/>
          <a:ext cx="5779306" cy="1113750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400" b="0" i="0" kern="1200" dirty="0"/>
            <a:t>Примања од задуживања представљају приливе по основу примања од задуживања код пословних банака у земљи у корист нивоа градова. Примања од продаје финансијске имовине  представљају приливе по основу продаје домаћих акција и осталог капитала у корист нивоа градова</a:t>
          </a:r>
          <a:endParaRPr lang="en-US" sz="1400" kern="1200" dirty="0"/>
        </a:p>
      </dsp:txBody>
      <dsp:txXfrm>
        <a:off x="2723827" y="3687284"/>
        <a:ext cx="5779306" cy="1113750"/>
      </dsp:txXfrm>
    </dsp:sp>
    <dsp:sp modelId="{939B76D1-BB33-4E50-9ECD-839FB5787B95}">
      <dsp:nvSpPr>
        <dsp:cNvPr id="0" name=""/>
        <dsp:cNvSpPr/>
      </dsp:nvSpPr>
      <dsp:spPr>
        <a:xfrm>
          <a:off x="4153" y="4858634"/>
          <a:ext cx="2124745" cy="534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b="1" kern="1200" dirty="0"/>
            <a:t>Пренета средства из ранијих година</a:t>
          </a:r>
          <a:endParaRPr lang="en-US" sz="1600" b="1" kern="1200" dirty="0"/>
        </a:p>
      </dsp:txBody>
      <dsp:txXfrm>
        <a:off x="4153" y="4858634"/>
        <a:ext cx="2124745" cy="534600"/>
      </dsp:txXfrm>
    </dsp:sp>
    <dsp:sp modelId="{7845F59F-6101-48DE-ABCC-EC5351843F5B}">
      <dsp:nvSpPr>
        <dsp:cNvPr id="0" name=""/>
        <dsp:cNvSpPr/>
      </dsp:nvSpPr>
      <dsp:spPr>
        <a:xfrm>
          <a:off x="2128898" y="4858634"/>
          <a:ext cx="424949" cy="5346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3D6F8D-5103-4DCA-8971-053A6B7A987B}">
      <dsp:nvSpPr>
        <dsp:cNvPr id="0" name=""/>
        <dsp:cNvSpPr/>
      </dsp:nvSpPr>
      <dsp:spPr>
        <a:xfrm>
          <a:off x="2723827" y="4858634"/>
          <a:ext cx="5779306" cy="534600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altLang="en-US" sz="1400" kern="1200" dirty="0"/>
            <a:t> Представљају вишак прихода буџета града који нису потрошени у претходној  буџетској години</a:t>
          </a:r>
          <a:endParaRPr lang="en-US" sz="1400" kern="1200" dirty="0"/>
        </a:p>
      </dsp:txBody>
      <dsp:txXfrm>
        <a:off x="2723827" y="4858634"/>
        <a:ext cx="5779306" cy="5346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BC9C78-4E8A-498B-ACC1-DC2EFA6E3D36}">
      <dsp:nvSpPr>
        <dsp:cNvPr id="0" name=""/>
        <dsp:cNvSpPr/>
      </dsp:nvSpPr>
      <dsp:spPr>
        <a:xfrm>
          <a:off x="1998781" y="1069517"/>
          <a:ext cx="2664411" cy="2664411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100" kern="1200" dirty="0"/>
            <a:t>Укупни буџетски приходи и примања </a:t>
          </a:r>
          <a:r>
            <a:rPr lang="en-RS" sz="2100" b="0" i="0" u="none" kern="1200" dirty="0"/>
            <a:t>1.237.595.554</a:t>
          </a:r>
          <a:r>
            <a:rPr lang="en-RS" sz="2100" b="1" i="0" u="none" kern="1200" dirty="0"/>
            <a:t> </a:t>
          </a:r>
          <a:r>
            <a:rPr lang="sr-Cyrl-RS" sz="2100" kern="1200" dirty="0"/>
            <a:t>динара</a:t>
          </a:r>
          <a:endParaRPr lang="en-US" sz="2100" kern="1200" dirty="0"/>
        </a:p>
      </dsp:txBody>
      <dsp:txXfrm>
        <a:off x="2388975" y="1459711"/>
        <a:ext cx="1884023" cy="1884023"/>
      </dsp:txXfrm>
    </dsp:sp>
    <dsp:sp modelId="{63432802-399F-407F-AC10-7219543A0326}">
      <dsp:nvSpPr>
        <dsp:cNvPr id="0" name=""/>
        <dsp:cNvSpPr/>
      </dsp:nvSpPr>
      <dsp:spPr>
        <a:xfrm>
          <a:off x="2664884" y="475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9"/>
                <a:satOff val="181"/>
                <a:lumOff val="842"/>
                <a:alphaOff val="5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9"/>
                <a:satOff val="181"/>
                <a:lumOff val="842"/>
                <a:alphaOff val="5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9"/>
                <a:satOff val="181"/>
                <a:lumOff val="842"/>
                <a:alphaOff val="5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/>
            <a:t>Приходи од  пореза </a:t>
          </a:r>
          <a:r>
            <a:rPr lang="en-RS" sz="1000" b="0" i="0" u="none" kern="1200" dirty="0"/>
            <a:t>736.837.000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/>
            <a:t>динара</a:t>
          </a:r>
          <a:endParaRPr lang="en-US" sz="1000" kern="1200" dirty="0"/>
        </a:p>
      </dsp:txBody>
      <dsp:txXfrm>
        <a:off x="2859981" y="195572"/>
        <a:ext cx="942011" cy="942011"/>
      </dsp:txXfrm>
    </dsp:sp>
    <dsp:sp modelId="{449BFEB2-6844-4A2C-8DC2-780280CBA079}">
      <dsp:nvSpPr>
        <dsp:cNvPr id="0" name=""/>
        <dsp:cNvSpPr/>
      </dsp:nvSpPr>
      <dsp:spPr>
        <a:xfrm>
          <a:off x="4167563" y="868047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19"/>
                <a:satOff val="362"/>
                <a:lumOff val="1683"/>
                <a:alphaOff val="10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19"/>
                <a:satOff val="362"/>
                <a:lumOff val="1683"/>
                <a:alphaOff val="10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19"/>
                <a:satOff val="362"/>
                <a:lumOff val="1683"/>
                <a:alphaOff val="1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/>
            <a:t>Трансфери </a:t>
          </a:r>
          <a:r>
            <a:rPr lang="sr-Cyrl-RS" sz="1000" b="0" i="0" u="none" kern="1200" dirty="0"/>
            <a:t>245.154.277</a:t>
          </a:r>
          <a:endParaRPr lang="en-RS" sz="1000" b="0" i="0" u="none" kern="1200" dirty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/>
            <a:t>динара</a:t>
          </a:r>
          <a:endParaRPr lang="en-US" sz="1000" kern="1200" dirty="0"/>
        </a:p>
      </dsp:txBody>
      <dsp:txXfrm>
        <a:off x="4362660" y="1063144"/>
        <a:ext cx="942011" cy="942011"/>
      </dsp:txXfrm>
    </dsp:sp>
    <dsp:sp modelId="{9DDE88A7-5745-4E4F-A7A8-F71A4DA0D5F2}">
      <dsp:nvSpPr>
        <dsp:cNvPr id="0" name=""/>
        <dsp:cNvSpPr/>
      </dsp:nvSpPr>
      <dsp:spPr>
        <a:xfrm>
          <a:off x="4123080" y="2587434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28"/>
                <a:satOff val="543"/>
                <a:lumOff val="2525"/>
                <a:alphaOff val="15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28"/>
                <a:satOff val="543"/>
                <a:lumOff val="2525"/>
                <a:alphaOff val="15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28"/>
                <a:satOff val="543"/>
                <a:lumOff val="2525"/>
                <a:alphaOff val="15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/>
            <a:t>Други приходи</a:t>
          </a:r>
          <a:endParaRPr lang="sr-Latn-RS" sz="1000" kern="1200" dirty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RS" sz="1000" b="0" i="0" u="none" kern="1200" dirty="0"/>
            <a:t>124.370.917</a:t>
          </a:r>
          <a:endParaRPr lang="sr-Cyrl-RS" sz="1000" b="0" i="0" u="none" kern="1200" dirty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/>
            <a:t>динара</a:t>
          </a:r>
          <a:endParaRPr lang="en-US" sz="1000" kern="1200" dirty="0"/>
        </a:p>
      </dsp:txBody>
      <dsp:txXfrm>
        <a:off x="4318177" y="2782531"/>
        <a:ext cx="942011" cy="942011"/>
      </dsp:txXfrm>
    </dsp:sp>
    <dsp:sp modelId="{72DE4213-15E1-4436-8045-C055E8A54EDE}">
      <dsp:nvSpPr>
        <dsp:cNvPr id="0" name=""/>
        <dsp:cNvSpPr/>
      </dsp:nvSpPr>
      <dsp:spPr>
        <a:xfrm>
          <a:off x="2664884" y="3470764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38"/>
                <a:satOff val="724"/>
                <a:lumOff val="3367"/>
                <a:alphaOff val="20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38"/>
                <a:satOff val="724"/>
                <a:lumOff val="3367"/>
                <a:alphaOff val="20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38"/>
                <a:satOff val="724"/>
                <a:lumOff val="3367"/>
                <a:alphaOff val="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/>
            <a:t>Примања од продаје нефинансијске имовине   </a:t>
          </a:r>
          <a:r>
            <a:rPr lang="sr-Latn-RS" sz="1000" kern="1200" dirty="0"/>
            <a:t>17.5</a:t>
          </a:r>
          <a:r>
            <a:rPr lang="en-RS" sz="1000" b="0" i="0" u="none" kern="1200" dirty="0"/>
            <a:t>00.000</a:t>
          </a:r>
          <a:endParaRPr lang="sr-Cyrl-RS" sz="1000" b="0" i="0" u="none" kern="1200" dirty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/>
            <a:t>динара</a:t>
          </a:r>
          <a:endParaRPr lang="en-US" sz="1000" kern="1200" dirty="0"/>
        </a:p>
      </dsp:txBody>
      <dsp:txXfrm>
        <a:off x="2859981" y="3665861"/>
        <a:ext cx="942011" cy="942011"/>
      </dsp:txXfrm>
    </dsp:sp>
    <dsp:sp modelId="{91CFC9CD-FF79-40EF-A271-A8DBB0423AC2}">
      <dsp:nvSpPr>
        <dsp:cNvPr id="0" name=""/>
        <dsp:cNvSpPr/>
      </dsp:nvSpPr>
      <dsp:spPr>
        <a:xfrm>
          <a:off x="1162204" y="2603192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47"/>
                <a:satOff val="905"/>
                <a:lumOff val="4208"/>
                <a:alphaOff val="25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47"/>
                <a:satOff val="905"/>
                <a:lumOff val="4208"/>
                <a:alphaOff val="25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47"/>
                <a:satOff val="905"/>
                <a:lumOff val="4208"/>
                <a:alphaOff val="25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RS" sz="1000" b="0" i="0" u="none" kern="1200" dirty="0"/>
            <a:t>M</a:t>
          </a:r>
          <a:r>
            <a:rPr lang="sr-Cyrl-RS" sz="1000" b="0" i="0" u="none" kern="1200" dirty="0" err="1"/>
            <a:t>еморандумске</a:t>
          </a:r>
          <a:r>
            <a:rPr lang="sr-Cyrl-RS" sz="1000" b="0" i="0" u="none" kern="1200" dirty="0"/>
            <a:t> ставке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RS" sz="1000" b="0" i="0" u="none" kern="1200" dirty="0"/>
            <a:t>1.515.000</a:t>
          </a:r>
          <a:endParaRPr lang="sr-Cyrl-RS" sz="1000" b="0" i="0" u="none" kern="1200" dirty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/>
            <a:t>динара</a:t>
          </a:r>
          <a:endParaRPr lang="en-US" sz="1000" kern="1200" dirty="0"/>
        </a:p>
      </dsp:txBody>
      <dsp:txXfrm>
        <a:off x="1357301" y="2798289"/>
        <a:ext cx="942011" cy="942011"/>
      </dsp:txXfrm>
    </dsp:sp>
    <dsp:sp modelId="{FC69A2CE-A671-47B5-8CD8-544465E52E9C}">
      <dsp:nvSpPr>
        <dsp:cNvPr id="0" name=""/>
        <dsp:cNvSpPr/>
      </dsp:nvSpPr>
      <dsp:spPr>
        <a:xfrm>
          <a:off x="1162204" y="868047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57"/>
                <a:satOff val="1086"/>
                <a:lumOff val="5050"/>
                <a:alphaOff val="30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57"/>
                <a:satOff val="1086"/>
                <a:lumOff val="5050"/>
                <a:alphaOff val="30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57"/>
                <a:satOff val="1086"/>
                <a:lumOff val="5050"/>
                <a:alphaOff val="3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/>
            <a:t>Пренета средства из ранијих година</a:t>
          </a:r>
          <a:r>
            <a:rPr lang="sr-Latn-RS" sz="1000" kern="1200" dirty="0"/>
            <a:t> </a:t>
          </a:r>
          <a:r>
            <a:rPr lang="en-RS" sz="1000" b="0" i="0" u="none" kern="1200" dirty="0"/>
            <a:t>112.218.360</a:t>
          </a:r>
          <a:r>
            <a:rPr lang="sr-Latn-RS" sz="1000" kern="1200" dirty="0"/>
            <a:t> </a:t>
          </a:r>
          <a:r>
            <a:rPr lang="sr-Cyrl-RS" sz="1000" kern="1200" dirty="0"/>
            <a:t>динара</a:t>
          </a:r>
          <a:endParaRPr lang="en-US" sz="1000" kern="1200" dirty="0"/>
        </a:p>
      </dsp:txBody>
      <dsp:txXfrm>
        <a:off x="1357301" y="1063144"/>
        <a:ext cx="942011" cy="94201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44CDB-22C1-4337-9F95-C3A522A707D1}">
      <dsp:nvSpPr>
        <dsp:cNvPr id="0" name=""/>
        <dsp:cNvSpPr/>
      </dsp:nvSpPr>
      <dsp:spPr>
        <a:xfrm>
          <a:off x="0" y="168686"/>
          <a:ext cx="205539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500" b="1" kern="1200" dirty="0"/>
            <a:t>Расходи за запослене</a:t>
          </a:r>
          <a:endParaRPr lang="en-US" sz="1500" b="1" kern="1200" dirty="0"/>
        </a:p>
      </dsp:txBody>
      <dsp:txXfrm>
        <a:off x="0" y="168686"/>
        <a:ext cx="2055390" cy="297000"/>
      </dsp:txXfrm>
    </dsp:sp>
    <dsp:sp modelId="{02385D1D-92EB-445D-B736-940004751C79}">
      <dsp:nvSpPr>
        <dsp:cNvPr id="0" name=""/>
        <dsp:cNvSpPr/>
      </dsp:nvSpPr>
      <dsp:spPr>
        <a:xfrm>
          <a:off x="2055390" y="66593"/>
          <a:ext cx="411078" cy="501187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B6658A-32E0-42C7-B82A-240BF45CF27D}">
      <dsp:nvSpPr>
        <dsp:cNvPr id="0" name=""/>
        <dsp:cNvSpPr/>
      </dsp:nvSpPr>
      <dsp:spPr>
        <a:xfrm>
          <a:off x="2630900" y="66593"/>
          <a:ext cx="5590663" cy="501187"/>
        </a:xfrm>
        <a:prstGeom prst="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400" b="1" kern="1200" dirty="0"/>
            <a:t>Расходи за запослене </a:t>
          </a:r>
          <a:r>
            <a:rPr lang="sr-Cyrl-RS" sz="1400" kern="1200" dirty="0"/>
            <a:t>представљају све трошкове за запослене, како у управи тако и код буџетских корисника</a:t>
          </a:r>
          <a:endParaRPr lang="en-US" sz="1400" kern="1200" dirty="0"/>
        </a:p>
      </dsp:txBody>
      <dsp:txXfrm>
        <a:off x="2630900" y="66593"/>
        <a:ext cx="5590663" cy="501187"/>
      </dsp:txXfrm>
    </dsp:sp>
    <dsp:sp modelId="{F40D94EA-52E0-4740-A924-EAF350BDF213}">
      <dsp:nvSpPr>
        <dsp:cNvPr id="0" name=""/>
        <dsp:cNvSpPr/>
      </dsp:nvSpPr>
      <dsp:spPr>
        <a:xfrm>
          <a:off x="0" y="723584"/>
          <a:ext cx="2055390" cy="501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500" b="1" kern="1200" dirty="0"/>
            <a:t>Коришћење роба и услуга </a:t>
          </a:r>
          <a:endParaRPr lang="en-US" sz="1500" kern="1200" dirty="0"/>
        </a:p>
      </dsp:txBody>
      <dsp:txXfrm>
        <a:off x="0" y="723584"/>
        <a:ext cx="2055390" cy="501187"/>
      </dsp:txXfrm>
    </dsp:sp>
    <dsp:sp modelId="{0E930D30-96BC-4D43-B65A-EE88C46DBE48}">
      <dsp:nvSpPr>
        <dsp:cNvPr id="0" name=""/>
        <dsp:cNvSpPr/>
      </dsp:nvSpPr>
      <dsp:spPr>
        <a:xfrm>
          <a:off x="2055390" y="621780"/>
          <a:ext cx="411078" cy="704794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BA9D27-2D60-4BA7-98A9-E18E57FDB6CB}">
      <dsp:nvSpPr>
        <dsp:cNvPr id="0" name=""/>
        <dsp:cNvSpPr/>
      </dsp:nvSpPr>
      <dsp:spPr>
        <a:xfrm>
          <a:off x="2630900" y="621780"/>
          <a:ext cx="5590663" cy="704794"/>
        </a:xfrm>
        <a:prstGeom prst="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400" b="1" kern="1200" dirty="0"/>
            <a:t>Коришћење роба и услуга </a:t>
          </a:r>
          <a:r>
            <a:rPr lang="sr-Cyrl-RS" sz="1400" kern="1200" dirty="0"/>
            <a:t>обухватају сталне трошкове, путне трошкове, услуге по уговору, специјализоване услуге, трошкове материјала и текуће поправке и одржавање.</a:t>
          </a:r>
          <a:endParaRPr lang="en-US" sz="1400" kern="1200" dirty="0"/>
        </a:p>
      </dsp:txBody>
      <dsp:txXfrm>
        <a:off x="2630900" y="621780"/>
        <a:ext cx="5590663" cy="704794"/>
      </dsp:txXfrm>
    </dsp:sp>
    <dsp:sp modelId="{CCB8139E-CA19-491D-9FCD-6BF28923C725}">
      <dsp:nvSpPr>
        <dsp:cNvPr id="0" name=""/>
        <dsp:cNvSpPr/>
      </dsp:nvSpPr>
      <dsp:spPr>
        <a:xfrm>
          <a:off x="0" y="1677575"/>
          <a:ext cx="205539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500" b="1" kern="1200" dirty="0"/>
            <a:t>Дотације и трансфери</a:t>
          </a:r>
          <a:endParaRPr lang="en-US" sz="1500" b="1" kern="1200" dirty="0"/>
        </a:p>
      </dsp:txBody>
      <dsp:txXfrm>
        <a:off x="0" y="1677575"/>
        <a:ext cx="2055390" cy="297000"/>
      </dsp:txXfrm>
    </dsp:sp>
    <dsp:sp modelId="{14D1633C-A097-4A5A-8269-B04E98857E56}">
      <dsp:nvSpPr>
        <dsp:cNvPr id="0" name=""/>
        <dsp:cNvSpPr/>
      </dsp:nvSpPr>
      <dsp:spPr>
        <a:xfrm>
          <a:off x="2055390" y="1380575"/>
          <a:ext cx="411078" cy="8910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FD7BD8-195B-4FA4-9414-4F4C582F5570}">
      <dsp:nvSpPr>
        <dsp:cNvPr id="0" name=""/>
        <dsp:cNvSpPr/>
      </dsp:nvSpPr>
      <dsp:spPr>
        <a:xfrm>
          <a:off x="2630900" y="1380575"/>
          <a:ext cx="5590663" cy="891000"/>
        </a:xfrm>
        <a:prstGeom prst="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400" b="1" kern="1200" dirty="0"/>
            <a:t>Дотације и трансфери </a:t>
          </a:r>
          <a:r>
            <a:rPr lang="sr-Cyrl-RS" sz="1400" kern="1200" dirty="0"/>
            <a:t>су трошкови које локална самоуправа </a:t>
          </a:r>
          <a:r>
            <a:rPr lang="ru-RU" sz="1400" kern="1200" dirty="0"/>
            <a:t>има за исплату институцијама које су у примарној надлежности централног/покрајинског нивоа</a:t>
          </a:r>
          <a:r>
            <a:rPr lang="sr-Cyrl-RS" sz="1400" kern="1200" dirty="0"/>
            <a:t> као што су школе, центар за социјални рад, дом здравља.</a:t>
          </a:r>
          <a:r>
            <a:rPr lang="en-US" sz="1400" kern="1200" dirty="0"/>
            <a:t> </a:t>
          </a:r>
        </a:p>
      </dsp:txBody>
      <dsp:txXfrm>
        <a:off x="2630900" y="1380575"/>
        <a:ext cx="5590663" cy="891000"/>
      </dsp:txXfrm>
    </dsp:sp>
    <dsp:sp modelId="{9312B733-3AEB-49F6-8245-08553BA2949B}">
      <dsp:nvSpPr>
        <dsp:cNvPr id="0" name=""/>
        <dsp:cNvSpPr/>
      </dsp:nvSpPr>
      <dsp:spPr>
        <a:xfrm>
          <a:off x="0" y="2427669"/>
          <a:ext cx="205539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500" b="1" kern="1200" dirty="0"/>
            <a:t>Остали расходи</a:t>
          </a:r>
          <a:endParaRPr lang="en-US" sz="1500" b="1" kern="1200" dirty="0"/>
        </a:p>
      </dsp:txBody>
      <dsp:txXfrm>
        <a:off x="0" y="2427669"/>
        <a:ext cx="2055390" cy="297000"/>
      </dsp:txXfrm>
    </dsp:sp>
    <dsp:sp modelId="{435AB433-2559-485A-A03D-C32F36288071}">
      <dsp:nvSpPr>
        <dsp:cNvPr id="0" name=""/>
        <dsp:cNvSpPr/>
      </dsp:nvSpPr>
      <dsp:spPr>
        <a:xfrm>
          <a:off x="2055390" y="2325575"/>
          <a:ext cx="411078" cy="501187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93D59A-7FEC-486D-89C4-D28135F6121C}">
      <dsp:nvSpPr>
        <dsp:cNvPr id="0" name=""/>
        <dsp:cNvSpPr/>
      </dsp:nvSpPr>
      <dsp:spPr>
        <a:xfrm>
          <a:off x="2630900" y="2325575"/>
          <a:ext cx="5590663" cy="501187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400" b="1" kern="1200" dirty="0"/>
            <a:t>Остали расходи </a:t>
          </a:r>
          <a:r>
            <a:rPr lang="sr-Cyrl-RS" sz="1400" kern="1200" dirty="0"/>
            <a:t>обухватају дотације невладиним организацијама, порезе, таксе, новчане казне.</a:t>
          </a:r>
          <a:endParaRPr lang="en-US" sz="1400" kern="1200" dirty="0"/>
        </a:p>
      </dsp:txBody>
      <dsp:txXfrm>
        <a:off x="2630900" y="2325575"/>
        <a:ext cx="5590663" cy="501187"/>
      </dsp:txXfrm>
    </dsp:sp>
    <dsp:sp modelId="{EFAACCF6-3A6A-4536-89B0-F0A7C44F6BE1}">
      <dsp:nvSpPr>
        <dsp:cNvPr id="0" name=""/>
        <dsp:cNvSpPr/>
      </dsp:nvSpPr>
      <dsp:spPr>
        <a:xfrm>
          <a:off x="0" y="2982856"/>
          <a:ext cx="205740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500" b="1" kern="1200" dirty="0"/>
            <a:t>Субвенције</a:t>
          </a:r>
          <a:endParaRPr lang="en-US" sz="1500" b="1" kern="1200" dirty="0"/>
        </a:p>
      </dsp:txBody>
      <dsp:txXfrm>
        <a:off x="0" y="2982856"/>
        <a:ext cx="2057400" cy="297000"/>
      </dsp:txXfrm>
    </dsp:sp>
    <dsp:sp modelId="{6497CA82-45EE-4BD1-AEB4-CC3961FBFB74}">
      <dsp:nvSpPr>
        <dsp:cNvPr id="0" name=""/>
        <dsp:cNvSpPr/>
      </dsp:nvSpPr>
      <dsp:spPr>
        <a:xfrm>
          <a:off x="2057399" y="2880762"/>
          <a:ext cx="411480" cy="501187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05939C-6B40-4C32-897A-4A6DC3E71E5B}">
      <dsp:nvSpPr>
        <dsp:cNvPr id="0" name=""/>
        <dsp:cNvSpPr/>
      </dsp:nvSpPr>
      <dsp:spPr>
        <a:xfrm>
          <a:off x="2633471" y="2880762"/>
          <a:ext cx="5596128" cy="501187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/>
            <a:t>Субвенције</a:t>
          </a:r>
          <a:r>
            <a:rPr lang="ru-RU" sz="1400" kern="1200" dirty="0"/>
            <a:t> сe одобравају за функционисање међумесног превоза и  пољопривредним произвођачима. </a:t>
          </a:r>
          <a:endParaRPr lang="en-US" sz="1400" kern="1200" dirty="0"/>
        </a:p>
      </dsp:txBody>
      <dsp:txXfrm>
        <a:off x="2633471" y="2880762"/>
        <a:ext cx="5596128" cy="501187"/>
      </dsp:txXfrm>
    </dsp:sp>
    <dsp:sp modelId="{939B76D1-BB33-4E50-9ECD-839FB5787B95}">
      <dsp:nvSpPr>
        <dsp:cNvPr id="0" name=""/>
        <dsp:cNvSpPr/>
      </dsp:nvSpPr>
      <dsp:spPr>
        <a:xfrm>
          <a:off x="0" y="3538044"/>
          <a:ext cx="205539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500" b="1" kern="1200" dirty="0"/>
            <a:t>Социјална заштита</a:t>
          </a:r>
          <a:endParaRPr lang="en-US" sz="1500" b="1" kern="1200" dirty="0"/>
        </a:p>
      </dsp:txBody>
      <dsp:txXfrm>
        <a:off x="0" y="3538044"/>
        <a:ext cx="2055390" cy="297000"/>
      </dsp:txXfrm>
    </dsp:sp>
    <dsp:sp modelId="{7845F59F-6101-48DE-ABCC-EC5351843F5B}">
      <dsp:nvSpPr>
        <dsp:cNvPr id="0" name=""/>
        <dsp:cNvSpPr/>
      </dsp:nvSpPr>
      <dsp:spPr>
        <a:xfrm>
          <a:off x="2055390" y="3435950"/>
          <a:ext cx="411078" cy="501187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3D6F8D-5103-4DCA-8971-053A6B7A987B}">
      <dsp:nvSpPr>
        <dsp:cNvPr id="0" name=""/>
        <dsp:cNvSpPr/>
      </dsp:nvSpPr>
      <dsp:spPr>
        <a:xfrm>
          <a:off x="2630900" y="3435950"/>
          <a:ext cx="5590663" cy="501187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400" b="1" kern="1200" dirty="0"/>
            <a:t>Социјална заштита </a:t>
          </a:r>
          <a:r>
            <a:rPr lang="sr-Cyrl-RS" sz="1400" kern="1200" dirty="0"/>
            <a:t>обухвата све трошкове исплате социјалне помоћи за различите категорије грађана.</a:t>
          </a:r>
          <a:endParaRPr lang="en-US" sz="1400" kern="1200" dirty="0"/>
        </a:p>
      </dsp:txBody>
      <dsp:txXfrm>
        <a:off x="2630900" y="3435950"/>
        <a:ext cx="5590663" cy="501187"/>
      </dsp:txXfrm>
    </dsp:sp>
    <dsp:sp modelId="{B471A916-B6F4-4017-A447-E2C98CEE19B9}">
      <dsp:nvSpPr>
        <dsp:cNvPr id="0" name=""/>
        <dsp:cNvSpPr/>
      </dsp:nvSpPr>
      <dsp:spPr>
        <a:xfrm>
          <a:off x="0" y="4213887"/>
          <a:ext cx="205539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500" b="1" kern="1200" dirty="0"/>
            <a:t>Буџетска резерва</a:t>
          </a:r>
          <a:endParaRPr lang="en-US" sz="1500" b="1" kern="1200" dirty="0"/>
        </a:p>
      </dsp:txBody>
      <dsp:txXfrm>
        <a:off x="0" y="4213887"/>
        <a:ext cx="2055390" cy="297000"/>
      </dsp:txXfrm>
    </dsp:sp>
    <dsp:sp modelId="{7F976215-9D17-4223-A92A-D3302071B429}">
      <dsp:nvSpPr>
        <dsp:cNvPr id="0" name=""/>
        <dsp:cNvSpPr/>
      </dsp:nvSpPr>
      <dsp:spPr>
        <a:xfrm>
          <a:off x="2055390" y="3991137"/>
          <a:ext cx="411078" cy="7425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0E7D26-6540-4407-AA35-D081FC05F135}">
      <dsp:nvSpPr>
        <dsp:cNvPr id="0" name=""/>
        <dsp:cNvSpPr/>
      </dsp:nvSpPr>
      <dsp:spPr>
        <a:xfrm>
          <a:off x="2630900" y="3991137"/>
          <a:ext cx="5590663" cy="742500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500" b="1" kern="1200" dirty="0"/>
            <a:t>Буџетска резерва </a:t>
          </a:r>
          <a:r>
            <a:rPr lang="sr-Cyrl-RS" sz="1500" kern="1200" dirty="0"/>
            <a:t>представља новац који се користи за непланиране или недовољно планиране сврхе, као и у случају ванредних околности.</a:t>
          </a:r>
          <a:endParaRPr lang="en-US" sz="1500" kern="1200" dirty="0"/>
        </a:p>
      </dsp:txBody>
      <dsp:txXfrm>
        <a:off x="2630900" y="3991137"/>
        <a:ext cx="5590663" cy="742500"/>
      </dsp:txXfrm>
    </dsp:sp>
    <dsp:sp modelId="{320B77C6-F8A0-4CEB-8B55-79E4A1BAF9E9}">
      <dsp:nvSpPr>
        <dsp:cNvPr id="0" name=""/>
        <dsp:cNvSpPr/>
      </dsp:nvSpPr>
      <dsp:spPr>
        <a:xfrm>
          <a:off x="0" y="5010387"/>
          <a:ext cx="205539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500" b="1" kern="1200" dirty="0"/>
            <a:t>Капитални издаци</a:t>
          </a:r>
          <a:endParaRPr lang="en-US" sz="1500" b="1" kern="1200" dirty="0"/>
        </a:p>
      </dsp:txBody>
      <dsp:txXfrm>
        <a:off x="0" y="5010387"/>
        <a:ext cx="2055390" cy="297000"/>
      </dsp:txXfrm>
    </dsp:sp>
    <dsp:sp modelId="{803A06C6-F698-48F4-A91D-0B2B17EECBA4}">
      <dsp:nvSpPr>
        <dsp:cNvPr id="0" name=""/>
        <dsp:cNvSpPr/>
      </dsp:nvSpPr>
      <dsp:spPr>
        <a:xfrm>
          <a:off x="2055390" y="4787637"/>
          <a:ext cx="411078" cy="7425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E0050D-5592-4FFB-BC24-07DF887B3DF2}">
      <dsp:nvSpPr>
        <dsp:cNvPr id="0" name=""/>
        <dsp:cNvSpPr/>
      </dsp:nvSpPr>
      <dsp:spPr>
        <a:xfrm>
          <a:off x="2630900" y="4787637"/>
          <a:ext cx="5590663" cy="742500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500" b="1" kern="1200" dirty="0"/>
            <a:t>Капитални издаци </a:t>
          </a:r>
          <a:r>
            <a:rPr lang="sr-Cyrl-RS" sz="1500" kern="1200" dirty="0"/>
            <a:t>су трошкови за изградњу нових, или инвестиционо одржавање постојећих објеката, набавку опреме, машина земљишта и слично.</a:t>
          </a:r>
          <a:endParaRPr lang="en-US" sz="1500" kern="1200" dirty="0"/>
        </a:p>
      </dsp:txBody>
      <dsp:txXfrm>
        <a:off x="2630900" y="4787637"/>
        <a:ext cx="5590663" cy="7425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884431-F906-455C-AAF5-4FBEC1E13C27}">
      <dsp:nvSpPr>
        <dsp:cNvPr id="0" name=""/>
        <dsp:cNvSpPr/>
      </dsp:nvSpPr>
      <dsp:spPr>
        <a:xfrm>
          <a:off x="2406080" y="452153"/>
          <a:ext cx="3704076" cy="3704076"/>
        </a:xfrm>
        <a:prstGeom prst="blockArc">
          <a:avLst>
            <a:gd name="adj1" fmla="val 13069771"/>
            <a:gd name="adj2" fmla="val 15892869"/>
            <a:gd name="adj3" fmla="val 3434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575E5C-DEAA-49FF-9C6A-0DF4C03D040D}">
      <dsp:nvSpPr>
        <dsp:cNvPr id="0" name=""/>
        <dsp:cNvSpPr/>
      </dsp:nvSpPr>
      <dsp:spPr>
        <a:xfrm>
          <a:off x="2234321" y="643702"/>
          <a:ext cx="3704076" cy="3704076"/>
        </a:xfrm>
        <a:prstGeom prst="blockArc">
          <a:avLst>
            <a:gd name="adj1" fmla="val 11148650"/>
            <a:gd name="adj2" fmla="val 13556078"/>
            <a:gd name="adj3" fmla="val 3434"/>
          </a:avLst>
        </a:prstGeom>
        <a:solidFill>
          <a:schemeClr val="accent3">
            <a:hueOff val="9643083"/>
            <a:satOff val="-14469"/>
            <a:lumOff val="-2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EFD8D8-F116-4363-8F07-0BDD118D8287}">
      <dsp:nvSpPr>
        <dsp:cNvPr id="0" name=""/>
        <dsp:cNvSpPr/>
      </dsp:nvSpPr>
      <dsp:spPr>
        <a:xfrm>
          <a:off x="2243675" y="459413"/>
          <a:ext cx="3704076" cy="3704076"/>
        </a:xfrm>
        <a:prstGeom prst="blockArc">
          <a:avLst>
            <a:gd name="adj1" fmla="val 8100000"/>
            <a:gd name="adj2" fmla="val 10800000"/>
            <a:gd name="adj3" fmla="val 3434"/>
          </a:avLst>
        </a:prstGeom>
        <a:solidFill>
          <a:schemeClr val="accent3">
            <a:hueOff val="8035903"/>
            <a:satOff val="-12057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9B55A0-D6BC-47A3-92D9-CF0D462CBA3E}">
      <dsp:nvSpPr>
        <dsp:cNvPr id="0" name=""/>
        <dsp:cNvSpPr/>
      </dsp:nvSpPr>
      <dsp:spPr>
        <a:xfrm>
          <a:off x="2223280" y="439336"/>
          <a:ext cx="3704076" cy="3704076"/>
        </a:xfrm>
        <a:prstGeom prst="blockArc">
          <a:avLst>
            <a:gd name="adj1" fmla="val 5309683"/>
            <a:gd name="adj2" fmla="val 8045950"/>
            <a:gd name="adj3" fmla="val 3434"/>
          </a:avLst>
        </a:prstGeom>
        <a:solidFill>
          <a:schemeClr val="accent3">
            <a:hueOff val="6428722"/>
            <a:satOff val="-9646"/>
            <a:lumOff val="-156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BC4AA2-7966-4002-8CE2-7479E65C1C79}">
      <dsp:nvSpPr>
        <dsp:cNvPr id="0" name=""/>
        <dsp:cNvSpPr/>
      </dsp:nvSpPr>
      <dsp:spPr>
        <a:xfrm>
          <a:off x="2264706" y="438719"/>
          <a:ext cx="3704076" cy="3704076"/>
        </a:xfrm>
        <a:prstGeom prst="blockArc">
          <a:avLst>
            <a:gd name="adj1" fmla="val 2755725"/>
            <a:gd name="adj2" fmla="val 5387933"/>
            <a:gd name="adj3" fmla="val 3434"/>
          </a:avLst>
        </a:prstGeom>
        <a:solidFill>
          <a:schemeClr val="accent3">
            <a:hueOff val="4821541"/>
            <a:satOff val="-7234"/>
            <a:lumOff val="-117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B05264-FBF1-4254-AA6E-8DA1048C9EC5}">
      <dsp:nvSpPr>
        <dsp:cNvPr id="0" name=""/>
        <dsp:cNvSpPr/>
      </dsp:nvSpPr>
      <dsp:spPr>
        <a:xfrm>
          <a:off x="2243675" y="459413"/>
          <a:ext cx="3704076" cy="3704076"/>
        </a:xfrm>
        <a:prstGeom prst="blockArc">
          <a:avLst>
            <a:gd name="adj1" fmla="val 0"/>
            <a:gd name="adj2" fmla="val 2700000"/>
            <a:gd name="adj3" fmla="val 3434"/>
          </a:avLst>
        </a:prstGeom>
        <a:solidFill>
          <a:schemeClr val="accent3">
            <a:hueOff val="3214361"/>
            <a:satOff val="-4823"/>
            <a:lumOff val="-78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42F3FF-3AAD-4819-B004-ADDCB69227EB}">
      <dsp:nvSpPr>
        <dsp:cNvPr id="0" name=""/>
        <dsp:cNvSpPr/>
      </dsp:nvSpPr>
      <dsp:spPr>
        <a:xfrm>
          <a:off x="2243675" y="459413"/>
          <a:ext cx="3704076" cy="3704076"/>
        </a:xfrm>
        <a:prstGeom prst="blockArc">
          <a:avLst>
            <a:gd name="adj1" fmla="val 18900000"/>
            <a:gd name="adj2" fmla="val 0"/>
            <a:gd name="adj3" fmla="val 3434"/>
          </a:avLst>
        </a:prstGeom>
        <a:solidFill>
          <a:schemeClr val="accent3">
            <a:hueOff val="1607181"/>
            <a:satOff val="-2411"/>
            <a:lumOff val="-3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C62812-7B8C-4DB2-9C0D-14651D9AFC46}">
      <dsp:nvSpPr>
        <dsp:cNvPr id="0" name=""/>
        <dsp:cNvSpPr/>
      </dsp:nvSpPr>
      <dsp:spPr>
        <a:xfrm>
          <a:off x="2243675" y="459413"/>
          <a:ext cx="3704076" cy="3704076"/>
        </a:xfrm>
        <a:prstGeom prst="blockArc">
          <a:avLst>
            <a:gd name="adj1" fmla="val 16200000"/>
            <a:gd name="adj2" fmla="val 18900000"/>
            <a:gd name="adj3" fmla="val 3434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9436B1-B652-4794-B4F4-4850647DACEB}">
      <dsp:nvSpPr>
        <dsp:cNvPr id="0" name=""/>
        <dsp:cNvSpPr/>
      </dsp:nvSpPr>
      <dsp:spPr>
        <a:xfrm>
          <a:off x="3264696" y="1459848"/>
          <a:ext cx="1662034" cy="17032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500" kern="1200" dirty="0">
              <a:solidFill>
                <a:schemeClr val="bg1"/>
              </a:solidFill>
            </a:rPr>
            <a:t>Укупни расходи и издаци </a:t>
          </a:r>
          <a:r>
            <a:rPr lang="sr-Cyrl-RS" sz="1500" b="1" kern="1200" dirty="0"/>
            <a:t>1.237.595.554</a:t>
          </a:r>
          <a:r>
            <a:rPr lang="sr-Latn-RS" sz="1500" kern="1200" dirty="0"/>
            <a:t> </a:t>
          </a:r>
          <a:endParaRPr lang="en-US" sz="1500" kern="1200" dirty="0">
            <a:solidFill>
              <a:schemeClr val="bg1"/>
            </a:solidFill>
          </a:endParaRPr>
        </a:p>
      </dsp:txBody>
      <dsp:txXfrm>
        <a:off x="3508095" y="1709277"/>
        <a:ext cx="1175236" cy="1204347"/>
      </dsp:txXfrm>
    </dsp:sp>
    <dsp:sp modelId="{73F305AC-CFDC-45B1-8AB8-6FABD1C99179}">
      <dsp:nvSpPr>
        <dsp:cNvPr id="0" name=""/>
        <dsp:cNvSpPr/>
      </dsp:nvSpPr>
      <dsp:spPr>
        <a:xfrm>
          <a:off x="3472453" y="-131104"/>
          <a:ext cx="1246518" cy="12446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err="1">
              <a:solidFill>
                <a:schemeClr val="bg1"/>
              </a:solidFill>
            </a:rPr>
            <a:t>Коришћење</a:t>
          </a:r>
          <a:r>
            <a:rPr lang="ru-RU" sz="800" kern="1200" dirty="0">
              <a:solidFill>
                <a:schemeClr val="bg1"/>
              </a:solidFill>
            </a:rPr>
            <a:t> роба и услуга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RS" sz="800" b="0" i="0" u="none" kern="1200" dirty="0"/>
            <a:t>388.368.340 </a:t>
          </a:r>
          <a:endParaRPr lang="sr-Cyrl-RS" sz="800" b="0" i="0" u="none" kern="1200" dirty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>
              <a:solidFill>
                <a:schemeClr val="bg1"/>
              </a:solidFill>
            </a:rPr>
            <a:t>динара</a:t>
          </a:r>
          <a:endParaRPr lang="en-US" sz="800" kern="1200" dirty="0">
            <a:solidFill>
              <a:schemeClr val="bg1"/>
            </a:solidFill>
          </a:endParaRPr>
        </a:p>
      </dsp:txBody>
      <dsp:txXfrm>
        <a:off x="3655001" y="51168"/>
        <a:ext cx="881422" cy="880084"/>
      </dsp:txXfrm>
    </dsp:sp>
    <dsp:sp modelId="{A14630AA-C1BD-4A7E-B665-0A7C9B6C19C9}">
      <dsp:nvSpPr>
        <dsp:cNvPr id="0" name=""/>
        <dsp:cNvSpPr/>
      </dsp:nvSpPr>
      <dsp:spPr>
        <a:xfrm>
          <a:off x="4800090" y="450388"/>
          <a:ext cx="1165455" cy="1147914"/>
        </a:xfrm>
        <a:prstGeom prst="ellipse">
          <a:avLst/>
        </a:prstGeom>
        <a:solidFill>
          <a:schemeClr val="accent3">
            <a:hueOff val="1607181"/>
            <a:satOff val="-2411"/>
            <a:lumOff val="-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800" kern="1200" dirty="0">
              <a:solidFill>
                <a:schemeClr val="bg1"/>
              </a:solidFill>
            </a:rPr>
            <a:t>Дотације и трансфери  </a:t>
          </a:r>
          <a:r>
            <a:rPr lang="en-RS" sz="800" b="0" i="0" u="none" kern="1200" dirty="0"/>
            <a:t>158.868.700 </a:t>
          </a:r>
          <a:endParaRPr lang="sr-Cyrl-RS" sz="800" b="0" i="0" u="none" kern="1200" dirty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800" kern="1200" dirty="0">
              <a:solidFill>
                <a:schemeClr val="bg1"/>
              </a:solidFill>
            </a:rPr>
            <a:t>динара</a:t>
          </a:r>
          <a:endParaRPr lang="en-US" sz="800" kern="1200" dirty="0">
            <a:solidFill>
              <a:schemeClr val="bg1"/>
            </a:solidFill>
          </a:endParaRPr>
        </a:p>
      </dsp:txBody>
      <dsp:txXfrm>
        <a:off x="4970767" y="618496"/>
        <a:ext cx="824101" cy="811698"/>
      </dsp:txXfrm>
    </dsp:sp>
    <dsp:sp modelId="{E43F7264-94BE-4E7E-8A98-A0D70BB3AF06}">
      <dsp:nvSpPr>
        <dsp:cNvPr id="0" name=""/>
        <dsp:cNvSpPr/>
      </dsp:nvSpPr>
      <dsp:spPr>
        <a:xfrm>
          <a:off x="5381584" y="1785007"/>
          <a:ext cx="1068741" cy="1052887"/>
        </a:xfrm>
        <a:prstGeom prst="ellipse">
          <a:avLst/>
        </a:prstGeom>
        <a:solidFill>
          <a:schemeClr val="accent3">
            <a:hueOff val="3214361"/>
            <a:satOff val="-4823"/>
            <a:lumOff val="-78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800" kern="1200" dirty="0">
              <a:solidFill>
                <a:schemeClr val="bg1"/>
              </a:solidFill>
            </a:rPr>
            <a:t>Расходи за запослене </a:t>
          </a:r>
          <a:r>
            <a:rPr lang="en-RS" sz="800" b="0" i="0" u="none" kern="1200" dirty="0"/>
            <a:t>224.911.337 </a:t>
          </a:r>
          <a:r>
            <a:rPr lang="sr-Cyrl-RS" sz="800" kern="1200" dirty="0">
              <a:solidFill>
                <a:schemeClr val="bg1"/>
              </a:solidFill>
            </a:rPr>
            <a:t>динара</a:t>
          </a:r>
          <a:endParaRPr lang="en-US" sz="800" kern="1200" dirty="0">
            <a:solidFill>
              <a:schemeClr val="bg1"/>
            </a:solidFill>
          </a:endParaRPr>
        </a:p>
      </dsp:txBody>
      <dsp:txXfrm>
        <a:off x="5538097" y="1939199"/>
        <a:ext cx="755715" cy="744503"/>
      </dsp:txXfrm>
    </dsp:sp>
    <dsp:sp modelId="{115526CD-270E-4C52-A164-15F2B6F9FE39}">
      <dsp:nvSpPr>
        <dsp:cNvPr id="0" name=""/>
        <dsp:cNvSpPr/>
      </dsp:nvSpPr>
      <dsp:spPr>
        <a:xfrm>
          <a:off x="4850254" y="3084884"/>
          <a:ext cx="1065128" cy="1027344"/>
        </a:xfrm>
        <a:prstGeom prst="ellipse">
          <a:avLst/>
        </a:prstGeom>
        <a:solidFill>
          <a:schemeClr val="accent3">
            <a:hueOff val="4821541"/>
            <a:satOff val="-7234"/>
            <a:lumOff val="-11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800" kern="1200" dirty="0">
              <a:solidFill>
                <a:schemeClr val="bg1"/>
              </a:solidFill>
            </a:rPr>
            <a:t>Социјална помоћ </a:t>
          </a:r>
          <a:r>
            <a:rPr lang="en-RS" sz="800" b="0" i="0" u="none" kern="1200" dirty="0"/>
            <a:t>103</a:t>
          </a:r>
          <a:r>
            <a:rPr lang="sr-Cyrl-RS" sz="800" b="0" i="0" u="none" kern="1200" dirty="0"/>
            <a:t>.048.</a:t>
          </a:r>
          <a:r>
            <a:rPr lang="en-RS" sz="800" b="0" i="0" u="none" kern="1200" dirty="0"/>
            <a:t>894</a:t>
          </a:r>
          <a:r>
            <a:rPr lang="sr-Cyrl-RS" sz="800" kern="1200" dirty="0">
              <a:solidFill>
                <a:schemeClr val="bg1"/>
              </a:solidFill>
            </a:rPr>
            <a:t> динара</a:t>
          </a:r>
          <a:endParaRPr lang="en-US" sz="800" kern="1200" dirty="0">
            <a:solidFill>
              <a:schemeClr val="bg1"/>
            </a:solidFill>
          </a:endParaRPr>
        </a:p>
      </dsp:txBody>
      <dsp:txXfrm>
        <a:off x="5006238" y="3235335"/>
        <a:ext cx="753160" cy="726442"/>
      </dsp:txXfrm>
    </dsp:sp>
    <dsp:sp modelId="{5101AD7C-EA94-402A-A388-0FD916639D60}">
      <dsp:nvSpPr>
        <dsp:cNvPr id="0" name=""/>
        <dsp:cNvSpPr/>
      </dsp:nvSpPr>
      <dsp:spPr>
        <a:xfrm>
          <a:off x="3604745" y="3585613"/>
          <a:ext cx="1036777" cy="1050749"/>
        </a:xfrm>
        <a:prstGeom prst="ellipse">
          <a:avLst/>
        </a:prstGeom>
        <a:solidFill>
          <a:schemeClr val="accent3">
            <a:hueOff val="6428722"/>
            <a:satOff val="-9646"/>
            <a:lumOff val="-15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800" kern="1200" dirty="0">
              <a:solidFill>
                <a:schemeClr val="bg1"/>
              </a:solidFill>
            </a:rPr>
            <a:t>Субвенције </a:t>
          </a:r>
          <a:r>
            <a:rPr lang="en-RS" sz="800" b="0" i="0" u="none" kern="1200" dirty="0"/>
            <a:t>13.480.000 </a:t>
          </a:r>
          <a:endParaRPr lang="sr-Cyrl-RS" sz="800" b="0" i="0" u="none" kern="1200" dirty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800" kern="1200" dirty="0">
              <a:solidFill>
                <a:schemeClr val="bg1"/>
              </a:solidFill>
            </a:rPr>
            <a:t>динара</a:t>
          </a:r>
          <a:endParaRPr lang="en-US" sz="800" kern="1200" dirty="0">
            <a:solidFill>
              <a:schemeClr val="bg1"/>
            </a:solidFill>
          </a:endParaRPr>
        </a:p>
      </dsp:txBody>
      <dsp:txXfrm>
        <a:off x="3756577" y="3739492"/>
        <a:ext cx="733113" cy="742991"/>
      </dsp:txXfrm>
    </dsp:sp>
    <dsp:sp modelId="{D19ADD6D-9F0A-4766-B637-BB2D5495A9BB}">
      <dsp:nvSpPr>
        <dsp:cNvPr id="0" name=""/>
        <dsp:cNvSpPr/>
      </dsp:nvSpPr>
      <dsp:spPr>
        <a:xfrm>
          <a:off x="2306192" y="3084884"/>
          <a:ext cx="1004830" cy="1027344"/>
        </a:xfrm>
        <a:prstGeom prst="ellipse">
          <a:avLst/>
        </a:prstGeom>
        <a:solidFill>
          <a:schemeClr val="accent3">
            <a:hueOff val="8035903"/>
            <a:satOff val="-12057"/>
            <a:lumOff val="-196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800" kern="1200" dirty="0">
              <a:solidFill>
                <a:schemeClr val="bg1"/>
              </a:solidFill>
            </a:rPr>
            <a:t>Остали расходи </a:t>
          </a:r>
          <a:r>
            <a:rPr lang="en-RS" sz="800" b="0" i="0" u="none" kern="1200" dirty="0"/>
            <a:t>57.907.262 </a:t>
          </a:r>
          <a:r>
            <a:rPr lang="sr-Cyrl-RS" sz="800" kern="1200" dirty="0">
              <a:solidFill>
                <a:schemeClr val="bg1"/>
              </a:solidFill>
            </a:rPr>
            <a:t>динара</a:t>
          </a:r>
          <a:endParaRPr lang="en-US" sz="800" kern="1200" dirty="0">
            <a:solidFill>
              <a:schemeClr val="bg1"/>
            </a:solidFill>
          </a:endParaRPr>
        </a:p>
      </dsp:txBody>
      <dsp:txXfrm>
        <a:off x="2453346" y="3235335"/>
        <a:ext cx="710522" cy="726442"/>
      </dsp:txXfrm>
    </dsp:sp>
    <dsp:sp modelId="{4F05B281-B6DB-45BB-A427-1BF92AADC139}">
      <dsp:nvSpPr>
        <dsp:cNvPr id="0" name=""/>
        <dsp:cNvSpPr/>
      </dsp:nvSpPr>
      <dsp:spPr>
        <a:xfrm>
          <a:off x="1779274" y="1757247"/>
          <a:ext cx="992394" cy="1108407"/>
        </a:xfrm>
        <a:prstGeom prst="ellipse">
          <a:avLst/>
        </a:prstGeom>
        <a:solidFill>
          <a:schemeClr val="accent3">
            <a:hueOff val="9643083"/>
            <a:satOff val="-14469"/>
            <a:lumOff val="-23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800" kern="1200" dirty="0" err="1">
              <a:solidFill>
                <a:schemeClr val="bg1"/>
              </a:solidFill>
            </a:rPr>
            <a:t>Адм</a:t>
          </a:r>
          <a:r>
            <a:rPr lang="sr-Cyrl-RS" sz="800" kern="1200" dirty="0">
              <a:solidFill>
                <a:schemeClr val="bg1"/>
              </a:solidFill>
            </a:rPr>
            <a:t>. </a:t>
          </a:r>
          <a:r>
            <a:rPr lang="sr-Cyrl-RS" sz="800" kern="1200" dirty="0" err="1">
              <a:solidFill>
                <a:schemeClr val="bg1"/>
              </a:solidFill>
            </a:rPr>
            <a:t>трансф</a:t>
          </a:r>
          <a:r>
            <a:rPr lang="sr-Cyrl-RS" sz="800" kern="1200" dirty="0">
              <a:solidFill>
                <a:schemeClr val="bg1"/>
              </a:solidFill>
            </a:rPr>
            <a:t> </a:t>
          </a:r>
          <a:r>
            <a:rPr lang="en-RS" sz="800" b="0" i="0" u="none" kern="1200" dirty="0"/>
            <a:t>5.747.681  </a:t>
          </a:r>
          <a:r>
            <a:rPr lang="sr-Cyrl-RS" sz="800" b="0" i="0" u="none" kern="1200" dirty="0"/>
            <a:t> динара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800" b="0" i="0" u="none" kern="1200" dirty="0" err="1"/>
            <a:t>Отпалта</a:t>
          </a:r>
          <a:r>
            <a:rPr lang="sr-Cyrl-RS" sz="800" b="0" i="0" u="none" kern="1200" dirty="0"/>
            <a:t> камате 40.000 </a:t>
          </a:r>
          <a:r>
            <a:rPr lang="sr-Cyrl-RS" sz="800" b="0" i="0" u="none" kern="1200" dirty="0" err="1"/>
            <a:t>динра</a:t>
          </a:r>
          <a:endParaRPr lang="sr-Cyrl-RS" sz="800" b="0" i="0" u="none" kern="1200" dirty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>
            <a:solidFill>
              <a:schemeClr val="bg1"/>
            </a:solidFill>
          </a:endParaRPr>
        </a:p>
      </dsp:txBody>
      <dsp:txXfrm>
        <a:off x="1924607" y="1919569"/>
        <a:ext cx="701728" cy="783763"/>
      </dsp:txXfrm>
    </dsp:sp>
    <dsp:sp modelId="{2D6C03BD-4023-431E-84F6-C080A9961C8A}">
      <dsp:nvSpPr>
        <dsp:cNvPr id="0" name=""/>
        <dsp:cNvSpPr/>
      </dsp:nvSpPr>
      <dsp:spPr>
        <a:xfrm>
          <a:off x="2225879" y="607694"/>
          <a:ext cx="1189082" cy="1160235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800" kern="1200" dirty="0">
              <a:solidFill>
                <a:schemeClr val="bg1"/>
              </a:solidFill>
            </a:rPr>
            <a:t>Капитални издаци </a:t>
          </a:r>
          <a:r>
            <a:rPr lang="en-RS" sz="800" b="0" i="0" u="none" kern="1200"/>
            <a:t>285.223.340 </a:t>
          </a:r>
          <a:r>
            <a:rPr lang="sr-Cyrl-RS" sz="800" kern="1200">
              <a:solidFill>
                <a:schemeClr val="bg1"/>
              </a:solidFill>
            </a:rPr>
            <a:t>динара</a:t>
          </a:r>
          <a:endParaRPr lang="en-US" sz="800" kern="1200" dirty="0">
            <a:solidFill>
              <a:schemeClr val="bg1"/>
            </a:solidFill>
          </a:endParaRPr>
        </a:p>
      </dsp:txBody>
      <dsp:txXfrm>
        <a:off x="2400016" y="777606"/>
        <a:ext cx="840808" cy="8204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200638-5DF4-4430-A5FC-8138B5BDD0B3}" type="datetimeFigureOut">
              <a:rPr lang="en-US" smtClean="0"/>
              <a:pPr/>
              <a:t>21.01.21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CEC979-1A5F-46ED-8288-2BF6E691AD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908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3283B-6AD6-429E-9A6B-CD6015251173}" type="datetimeFigureOut">
              <a:rPr lang="en-US" smtClean="0"/>
              <a:pPr/>
              <a:t>21.01.21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DD3E29-5E3C-4E2A-B6D2-72A9CD53A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770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D3E29-5E3C-4E2A-B6D2-72A9CD53ABC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766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7EF8-07F1-4132-9D28-E3E3FCCC23B1}" type="datetime1">
              <a:rPr lang="en-US" smtClean="0"/>
              <a:t>21.01.21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16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49EEE-4F84-4052-B363-C737F6A14016}" type="datetime1">
              <a:rPr lang="en-US" smtClean="0"/>
              <a:t>21.01.21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587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0370-F757-4CDD-B7F0-D08A120BC05A}" type="datetime1">
              <a:rPr lang="en-US" smtClean="0"/>
              <a:t>21.01.21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048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496EC-4D37-4B83-A4A3-1B59CDA3ECBF}" type="datetime1">
              <a:rPr lang="en-US" smtClean="0"/>
              <a:t>21.01.21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540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8895-3498-4D33-B7FC-B54F27028AE1}" type="datetime1">
              <a:rPr lang="en-US" smtClean="0"/>
              <a:t>21.01.21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174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79DB-ED39-4329-92C5-F5019745971C}" type="datetime1">
              <a:rPr lang="en-US" smtClean="0"/>
              <a:t>21.01.21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558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F819-929A-4FD7-A544-D4CCA8B66912}" type="datetime1">
              <a:rPr lang="en-US" smtClean="0"/>
              <a:t>21.01.21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74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4A61-12DB-4731-919F-1A852C2C9915}" type="datetime1">
              <a:rPr lang="en-US" smtClean="0"/>
              <a:t>21.01.21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548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F04FF-B6FF-4841-86BA-8CA90B73CA57}" type="datetime1">
              <a:rPr lang="en-US" smtClean="0"/>
              <a:t>21.01.21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48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211A5-A3A8-4BB4-99CF-D7D00093951F}" type="datetime1">
              <a:rPr lang="en-US" smtClean="0"/>
              <a:t>21.01.21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34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6CDD-F840-42B5-8D8B-324DC27B5908}" type="datetime1">
              <a:rPr lang="en-US" smtClean="0"/>
              <a:t>21.01.21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943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EFDB-907E-4C9B-961F-C8E7D4ED2114}" type="datetime1">
              <a:rPr lang="en-US" smtClean="0"/>
              <a:t>21.01.21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42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77A51-6661-464F-AF3F-5F9E5897B61D}" type="datetime1">
              <a:rPr lang="en-US" smtClean="0"/>
              <a:t>21.01.21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1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openclipart.org/detail/171507/money-pot-by-gnokii-171507" TargetMode="External"/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81260"/>
            <a:ext cx="7772400" cy="1470025"/>
          </a:xfrm>
        </p:spPr>
        <p:txBody>
          <a:bodyPr>
            <a:normAutofit/>
          </a:bodyPr>
          <a:lstStyle/>
          <a:p>
            <a:r>
              <a:rPr lang="sr-Cyrl-RS" dirty="0"/>
              <a:t>ОПШТИНА КОВИН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97792"/>
            <a:ext cx="6400800" cy="1600200"/>
          </a:xfrm>
        </p:spPr>
        <p:txBody>
          <a:bodyPr/>
          <a:lstStyle/>
          <a:p>
            <a:r>
              <a:rPr lang="sr-Cyrl-RS" dirty="0"/>
              <a:t>ВОДИЧ КРОЗ </a:t>
            </a:r>
            <a:r>
              <a:rPr lang="sr-Cyrl-RS" dirty="0" smtClean="0"/>
              <a:t>ОДЛУКУ </a:t>
            </a:r>
            <a:r>
              <a:rPr lang="sr-Cyrl-RS" dirty="0"/>
              <a:t>О БУЏЕТУ за 2021. годину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7BF71E7-4509-DF48-BC38-8BC8E06407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36525"/>
            <a:ext cx="2032000" cy="20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155704"/>
      </p:ext>
    </p:extLst>
  </p:cSld>
  <p:clrMapOvr>
    <a:masterClrMapping/>
  </p:clrMapOvr>
  <p:extLst mod="1">
    <p:ext uri="{E180D4A7-C9FB-4DFB-919C-405C955672EB}">
      <p14:showEvtLst xmlns:p14="http://schemas.microsoft.com/office/powerpoint/2010/main">
        <p14:playEvt time="0" objId="11"/>
        <p14:stopEvt time="6233" objId="11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sr-Cyrl-RS" sz="3000" b="1" dirty="0"/>
              <a:t>На шта се троше јавна средства</a:t>
            </a:r>
            <a:r>
              <a:rPr lang="en-US" sz="3000" b="1" dirty="0"/>
              <a:t>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87574"/>
            <a:ext cx="8229600" cy="5065762"/>
          </a:xfrm>
        </p:spPr>
        <p:txBody>
          <a:bodyPr>
            <a:normAutofit lnSpcReduction="10000"/>
          </a:bodyPr>
          <a:lstStyle/>
          <a:p>
            <a:pPr marL="137160" indent="0" algn="just">
              <a:buNone/>
            </a:pPr>
            <a:r>
              <a:rPr lang="sr-Cyrl-RS" sz="1600" dirty="0"/>
              <a:t>	Буџет мора бити у равнотежи, што значи да расходи морају одговарати приходима. Укупни планирани расходи и издаци за 2021. годину у Нацрту одлуке о буџету  износе: </a:t>
            </a:r>
          </a:p>
          <a:p>
            <a:endParaRPr lang="sr-Cyrl-RS" sz="1600" dirty="0"/>
          </a:p>
          <a:p>
            <a:endParaRPr lang="sr-Cyrl-RS" sz="1600" dirty="0"/>
          </a:p>
          <a:p>
            <a:endParaRPr lang="sr-Cyrl-RS" sz="1600" dirty="0"/>
          </a:p>
          <a:p>
            <a:pPr marL="137160" indent="0" algn="just">
              <a:buNone/>
            </a:pPr>
            <a:endParaRPr lang="ru-RU" sz="1600" dirty="0"/>
          </a:p>
          <a:p>
            <a:pPr marL="422910" indent="-285750" algn="just">
              <a:buFont typeface="Wingdings" panose="05000000000000000000" pitchFamily="2" charset="2"/>
              <a:buChar char="ü"/>
            </a:pPr>
            <a:r>
              <a:rPr lang="sr-Cyrl-RS" sz="1600" b="1" dirty="0"/>
              <a:t>РАСХОДИ </a:t>
            </a:r>
            <a:r>
              <a:rPr lang="sr-Cyrl-RS" sz="1600" dirty="0"/>
              <a:t>Расходи представљају све трошкове општине за плате буџетских корисника, набавку роба и услуга, субвенције, дотације и трансфере, социјалну помоћ и остале трошкове које град/општина обезбеђује без директне и непосредне накнаде. </a:t>
            </a:r>
            <a:endParaRPr lang="vi-VN" sz="1600" dirty="0"/>
          </a:p>
          <a:p>
            <a:pPr marL="422910" indent="-285750" algn="just">
              <a:buFont typeface="Wingdings" panose="05000000000000000000" pitchFamily="2" charset="2"/>
              <a:buChar char="ü"/>
            </a:pPr>
            <a:r>
              <a:rPr lang="sr-Cyrl-RS" sz="1600" b="1" dirty="0"/>
              <a:t>ИЗДАЦИ</a:t>
            </a:r>
            <a:r>
              <a:rPr lang="sr-Cyrl-RS" sz="1600" dirty="0"/>
              <a:t> представљају трошкове изградње или инвестиционог одржавања већ постојећих објеката, набавку земљишта, машина и опр</a:t>
            </a:r>
            <a:r>
              <a:rPr lang="sr-Latn-RS" sz="1600" dirty="0"/>
              <a:t>e</a:t>
            </a:r>
            <a:r>
              <a:rPr lang="sr-Cyrl-RS" sz="1600" dirty="0"/>
              <a:t>ме неопходне за рад буџетских корисника.</a:t>
            </a:r>
          </a:p>
          <a:p>
            <a:pPr marL="422910" indent="-285750" algn="just">
              <a:buFont typeface="Wingdings" panose="05000000000000000000" pitchFamily="2" charset="2"/>
              <a:buChar char="ü"/>
            </a:pPr>
            <a:r>
              <a:rPr lang="sr-Cyrl-RS" sz="1600" b="1" dirty="0"/>
              <a:t>РАСХОДИ И ИЗДАЦИ </a:t>
            </a:r>
            <a:r>
              <a:rPr lang="sr-Cyrl-RS" sz="1600" dirty="0"/>
              <a:t>морају се исказивати на законом прописан начин, односно морају се исказивати: по </a:t>
            </a:r>
            <a:r>
              <a:rPr lang="sr-Cyrl-RS" sz="1600" i="1" dirty="0"/>
              <a:t>програмима</a:t>
            </a:r>
            <a:r>
              <a:rPr lang="sr-Cyrl-RS" sz="1600" dirty="0"/>
              <a:t> који показују колико се троши за извршавање основних надлежности и стратешких циљева града; по </a:t>
            </a:r>
            <a:r>
              <a:rPr lang="sr-Cyrl-RS" sz="1600" i="1" dirty="0"/>
              <a:t>основној намени </a:t>
            </a:r>
            <a:r>
              <a:rPr lang="sr-Cyrl-RS" sz="1600" dirty="0"/>
              <a:t>која показује за коју врсту трошка се средства издвајају; по </a:t>
            </a:r>
            <a:r>
              <a:rPr lang="sr-Cyrl-RS" sz="1600" i="1" dirty="0"/>
              <a:t>функцији</a:t>
            </a:r>
            <a:r>
              <a:rPr lang="sr-Cyrl-RS" sz="1600" dirty="0"/>
              <a:t> која показује функционалну намену за одређену област и по </a:t>
            </a:r>
            <a:r>
              <a:rPr lang="sr-Cyrl-RS" sz="1600" i="1" dirty="0"/>
              <a:t>корисницима буџета </a:t>
            </a:r>
            <a:r>
              <a:rPr lang="sr-Cyrl-RS" sz="1600" dirty="0"/>
              <a:t>што показује организацију рада града/општине.</a:t>
            </a:r>
          </a:p>
          <a:p>
            <a:pPr marL="137160" indent="0" algn="just">
              <a:buNone/>
            </a:pP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FD6A88A-550B-4306-B111-9817A14514A4}"/>
              </a:ext>
            </a:extLst>
          </p:cNvPr>
          <p:cNvSpPr/>
          <p:nvPr/>
        </p:nvSpPr>
        <p:spPr>
          <a:xfrm>
            <a:off x="2879812" y="2204864"/>
            <a:ext cx="3384376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b="1" dirty="0"/>
              <a:t> </a:t>
            </a:r>
            <a:r>
              <a:rPr lang="sr-Cyrl-RS" b="1" dirty="0"/>
              <a:t>1.</a:t>
            </a:r>
            <a:r>
              <a:rPr lang="sr-Latn-RS" b="1" dirty="0"/>
              <a:t>2</a:t>
            </a:r>
            <a:r>
              <a:rPr lang="sr-Cyrl-RS" b="1" dirty="0"/>
              <a:t>37</a:t>
            </a:r>
            <a:r>
              <a:rPr lang="sr-Latn-RS" b="1" dirty="0"/>
              <a:t>.</a:t>
            </a:r>
            <a:r>
              <a:rPr lang="sr-Cyrl-RS" b="1" dirty="0"/>
              <a:t>595.554</a:t>
            </a:r>
            <a:r>
              <a:rPr lang="sr-Latn-RS" dirty="0"/>
              <a:t> </a:t>
            </a:r>
            <a:r>
              <a:rPr lang="sr-Cyrl-RS" b="1" dirty="0"/>
              <a:t>динара</a:t>
            </a:r>
            <a:endParaRPr lang="sr-Latn-RS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263834"/>
            <a:ext cx="8229600" cy="6199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Cyrl-RS" dirty="0"/>
              <a:t>Шта су расходи и издаци буџета?</a:t>
            </a:r>
            <a:endParaRPr lang="en-US" dirty="0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8562868"/>
              </p:ext>
            </p:extLst>
          </p:nvPr>
        </p:nvGraphicFramePr>
        <p:xfrm>
          <a:off x="457200" y="1129627"/>
          <a:ext cx="8229600" cy="559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Slide Number Placeholder 3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5FB0A07-249F-4345-993B-6AB4700608B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20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sr-Cyrl-RS" sz="3000" b="1" dirty="0"/>
              <a:t>Структура пројектованих расхода и издатака буџета за 2021. годину</a:t>
            </a:r>
            <a:endParaRPr lang="en-US" sz="30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954321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5499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0A478F6-E136-4D8F-AFEC-D3F880B13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sr-Cyrl-RS" sz="3700" b="1"/>
              <a:t>Структура пројектованих расхода и издатака буџета за 2021. годину</a:t>
            </a:r>
            <a:endParaRPr lang="en-US" sz="3700" b="1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DA96AB-1BB4-4AFB-8B9B-A1AEF83C5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5FB0A07-249F-4345-993B-6AB4700608B8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58B7940-79B6-454A-BE8A-26FB06AC5A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682017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886756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AD40CA36-5D78-46A7-9FF9-18457350541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262019"/>
            <a:ext cx="8229600" cy="830263"/>
          </a:xfrm>
        </p:spPr>
        <p:txBody>
          <a:bodyPr>
            <a:normAutofit fontScale="90000"/>
          </a:bodyPr>
          <a:lstStyle/>
          <a:p>
            <a:r>
              <a:rPr lang="sr-Cyrl-RS" sz="2800" dirty="0">
                <a:solidFill>
                  <a:prstClr val="black"/>
                </a:solidFill>
              </a:rPr>
              <a:t>Које промене у буџету се очекују у односу на текућу 2021 годину?</a:t>
            </a:r>
            <a:endParaRPr lang="sr-Latn-RS" altLang="en-US" sz="2800" dirty="0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A6D2914F-D23D-411A-9ED1-117D61D1EA5B}"/>
              </a:ext>
            </a:extLst>
          </p:cNvPr>
          <p:cNvSpPr>
            <a:spLocks noGrp="1" noChangeArrowheads="1"/>
          </p:cNvSpPr>
          <p:nvPr>
            <p:ph sz="half" idx="4294967295"/>
          </p:nvPr>
        </p:nvSpPr>
        <p:spPr>
          <a:xfrm>
            <a:off x="480253" y="1092282"/>
            <a:ext cx="8229600" cy="1130300"/>
          </a:xfrm>
          <a:noFill/>
        </p:spPr>
        <p:txBody>
          <a:bodyPr>
            <a:normAutofit fontScale="92500"/>
          </a:bodyPr>
          <a:lstStyle/>
          <a:p>
            <a:pPr marL="28575" indent="0" algn="just">
              <a:buNone/>
            </a:pPr>
            <a:r>
              <a:rPr lang="sr-Cyrl-RS" sz="2100" dirty="0"/>
              <a:t>Пројектовано је да ће укупни планирани трошкови (расходи и издаци) нашег наше општине за </a:t>
            </a:r>
            <a:r>
              <a:rPr lang="sr-Cyrl-RS" sz="2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2021.</a:t>
            </a:r>
            <a:r>
              <a:rPr lang="sr-Cyrl-RS" sz="2100" dirty="0"/>
              <a:t> годину бити смањени у односу на последњу измену Одлуке о буџету за 2020. годину за 255.887.198 динара, односно за</a:t>
            </a:r>
            <a:r>
              <a:rPr lang="sr-Cyrl-RS" sz="2100" dirty="0">
                <a:solidFill>
                  <a:srgbClr val="FF0000"/>
                </a:solidFill>
              </a:rPr>
              <a:t> </a:t>
            </a:r>
            <a:r>
              <a:rPr lang="sr-Cyrl-RS" sz="2100" b="1" dirty="0"/>
              <a:t>17,14</a:t>
            </a:r>
            <a:r>
              <a:rPr lang="sr-Cyrl-RS" sz="2100" b="1" dirty="0">
                <a:solidFill>
                  <a:srgbClr val="FF0000"/>
                </a:solidFill>
              </a:rPr>
              <a:t> </a:t>
            </a:r>
            <a:r>
              <a:rPr lang="sr-Cyrl-RS" sz="2100" b="1" dirty="0"/>
              <a:t>%</a:t>
            </a:r>
            <a:r>
              <a:rPr lang="sr-Cyrl-RS" sz="2100" dirty="0"/>
              <a:t>.</a:t>
            </a:r>
            <a:endParaRPr lang="en-US" sz="2100" dirty="0"/>
          </a:p>
          <a:p>
            <a:pPr marL="28575" indent="0" eaLnBrk="1" hangingPunct="1">
              <a:buFontTx/>
              <a:buNone/>
            </a:pPr>
            <a:endParaRPr lang="sr-Latn-RS" altLang="en-US" sz="2100" b="1" dirty="0">
              <a:highlight>
                <a:srgbClr val="FFFF00"/>
              </a:highlight>
            </a:endParaRPr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6A4A0EB2-2045-4442-9D4F-6BDC72C16654}"/>
              </a:ext>
            </a:extLst>
          </p:cNvPr>
          <p:cNvSpPr>
            <a:spLocks noGrp="1" noChangeArrowheads="1"/>
          </p:cNvSpPr>
          <p:nvPr>
            <p:ph sz="quarter" idx="4294967295"/>
          </p:nvPr>
        </p:nvSpPr>
        <p:spPr>
          <a:xfrm>
            <a:off x="2051720" y="2492896"/>
            <a:ext cx="6851650" cy="1562415"/>
          </a:xfrm>
        </p:spPr>
        <p:txBody>
          <a:bodyPr rtlCol="0">
            <a:normAutofit fontScale="92500" lnSpcReduction="20000"/>
          </a:bodyPr>
          <a:lstStyle/>
          <a:p>
            <a:pPr lvl="0"/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коришћења роба и услуга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sr-Cyrl-R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17.273.579 динара</a:t>
            </a:r>
            <a:endParaRPr lang="en-US" sz="1600" b="1" dirty="0">
              <a:solidFill>
                <a:schemeClr val="hlink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defRPr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донација и трансфера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 4.228.091 динара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социјалне помоћи </a:t>
            </a:r>
            <a:r>
              <a:rPr lang="sr-Cyrl-RS" sz="1600" b="1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 3.245.851</a:t>
            </a:r>
            <a:r>
              <a:rPr lang="sr-Cyrl-RS" sz="1600" b="1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динара;</a:t>
            </a:r>
          </a:p>
          <a:p>
            <a:pPr>
              <a:defRPr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осталих расхода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 52.500.837 динара;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sr-Cyrl-R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alt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капиталних издатака </a:t>
            </a:r>
            <a:r>
              <a:rPr lang="sr-Cyrl-RS" altLang="en-US" sz="1600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sr-Cyrl-RS" altLang="en-US" sz="16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altLang="en-US" sz="1600">
                <a:latin typeface="Arial" panose="020B0604020202020204" pitchFamily="34" charset="0"/>
                <a:cs typeface="Arial" panose="020B0604020202020204" pitchFamily="34" charset="0"/>
              </a:rPr>
              <a:t>183.956.917 </a:t>
            </a:r>
            <a:r>
              <a:rPr lang="sr-Cyrl-R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динара</a:t>
            </a:r>
            <a:endParaRPr lang="sr-Latn-R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DF5F1BD0-CA20-43F9-91B5-9B94D8254D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253" y="4635419"/>
            <a:ext cx="6851650" cy="124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buFont typeface="Arial" panose="020B0604020202020204" pitchFamily="34" charset="0"/>
              <a:buChar char="•"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повећање </a:t>
            </a:r>
            <a:r>
              <a:rPr lang="sr-Cyrl-RS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расхода за запослене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 2.860.533 динара;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повећање </a:t>
            </a:r>
            <a:r>
              <a:rPr lang="sr-Cyrl-RS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субвенција</a:t>
            </a:r>
            <a:r>
              <a:rPr lang="sr-Cyrl-RS" sz="1600" b="1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 1.000.000 динара</a:t>
            </a:r>
            <a:r>
              <a:rPr lang="sr-Cyrl-RS" sz="1600" b="1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повећање </a:t>
            </a:r>
            <a:r>
              <a:rPr lang="sr-Cyrl-RS" altLang="en-US" sz="1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средстава резерве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 1.457.545 динара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sr-Latn-R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4" name="AutoShape 6">
            <a:extLst>
              <a:ext uri="{FF2B5EF4-FFF2-40B4-BE49-F238E27FC236}">
                <a16:creationId xmlns:a16="http://schemas.microsoft.com/office/drawing/2014/main" id="{46E92AF2-1D0D-4B90-B2B5-36E571FEE8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938" y="2820988"/>
            <a:ext cx="485775" cy="977900"/>
          </a:xfrm>
          <a:prstGeom prst="downArrow">
            <a:avLst>
              <a:gd name="adj1" fmla="val 50000"/>
              <a:gd name="adj2" fmla="val 50327"/>
            </a:avLst>
          </a:prstGeom>
          <a:solidFill>
            <a:srgbClr val="FF0000"/>
          </a:solidFill>
          <a:ln w="15875">
            <a:solidFill>
              <a:srgbClr val="739CC3"/>
            </a:solidFill>
            <a:miter lim="800000"/>
            <a:headEnd/>
            <a:tailEnd/>
          </a:ln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sr-Latn-R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5" name="AutoShape 7">
            <a:extLst>
              <a:ext uri="{FF2B5EF4-FFF2-40B4-BE49-F238E27FC236}">
                <a16:creationId xmlns:a16="http://schemas.microsoft.com/office/drawing/2014/main" id="{E8CC32D7-D5E1-4181-896E-E3B5107086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1450" y="4625975"/>
            <a:ext cx="485775" cy="917575"/>
          </a:xfrm>
          <a:prstGeom prst="upArrow">
            <a:avLst>
              <a:gd name="adj1" fmla="val 50000"/>
              <a:gd name="adj2" fmla="val 47222"/>
            </a:avLst>
          </a:prstGeom>
          <a:solidFill>
            <a:srgbClr val="3366FF"/>
          </a:solidFill>
          <a:ln w="15875">
            <a:solidFill>
              <a:srgbClr val="739CC3"/>
            </a:solidFill>
            <a:miter lim="800000"/>
            <a:headEnd/>
            <a:tailEnd/>
          </a:ln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sr-Latn-R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0B630F-14B2-42B9-BEA6-2F17C9171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1605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sr-Cyrl-RS" sz="3700" b="1"/>
              <a:t>Планирани расходи буџета по програмима</a:t>
            </a:r>
            <a:endParaRPr lang="en-US" sz="3700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6F15528-21DE-4FAA-801E-634DDDAF4B2B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D448D47-FDA4-0D4D-ACC2-6FA95EBB34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326048"/>
              </p:ext>
            </p:extLst>
          </p:nvPr>
        </p:nvGraphicFramePr>
        <p:xfrm>
          <a:off x="457200" y="1991483"/>
          <a:ext cx="8229601" cy="37434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0466">
                  <a:extLst>
                    <a:ext uri="{9D8B030D-6E8A-4147-A177-3AD203B41FA5}">
                      <a16:colId xmlns:a16="http://schemas.microsoft.com/office/drawing/2014/main" val="440238035"/>
                    </a:ext>
                  </a:extLst>
                </a:gridCol>
                <a:gridCol w="3398521">
                  <a:extLst>
                    <a:ext uri="{9D8B030D-6E8A-4147-A177-3AD203B41FA5}">
                      <a16:colId xmlns:a16="http://schemas.microsoft.com/office/drawing/2014/main" val="727775950"/>
                    </a:ext>
                  </a:extLst>
                </a:gridCol>
                <a:gridCol w="1340614">
                  <a:extLst>
                    <a:ext uri="{9D8B030D-6E8A-4147-A177-3AD203B41FA5}">
                      <a16:colId xmlns:a16="http://schemas.microsoft.com/office/drawing/2014/main" val="3746961343"/>
                    </a:ext>
                  </a:extLst>
                </a:gridCol>
              </a:tblGrid>
              <a:tr h="337476">
                <a:tc>
                  <a:txBody>
                    <a:bodyPr/>
                    <a:lstStyle/>
                    <a:p>
                      <a:pPr algn="ctr" rtl="0" fontAlgn="ctr"/>
                      <a:r>
                        <a:rPr lang="sr-RS" sz="1000" u="none" strike="noStrike">
                          <a:effectLst/>
                        </a:rPr>
                        <a:t>Назив програма</a:t>
                      </a:r>
                      <a:endParaRPr lang="sr-R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r-RS" sz="1000" u="none" strike="noStrike">
                          <a:effectLst/>
                        </a:rPr>
                        <a:t>Средства из Нацрта Одлуке о буџету за 2021. годину  (износ у динарима)</a:t>
                      </a:r>
                      <a:endParaRPr lang="sr-R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r-RS" sz="1000" u="none" strike="noStrike">
                          <a:effectLst/>
                        </a:rPr>
                        <a:t>%  буџета по програму </a:t>
                      </a:r>
                      <a:endParaRPr lang="sr-R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ctr"/>
                </a:tc>
                <a:extLst>
                  <a:ext uri="{0D108BD9-81ED-4DB2-BD59-A6C34878D82A}">
                    <a16:rowId xmlns:a16="http://schemas.microsoft.com/office/drawing/2014/main" val="201680223"/>
                  </a:ext>
                </a:extLst>
              </a:tr>
              <a:tr h="189934"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000" u="none" strike="noStrike">
                          <a:effectLst/>
                        </a:rPr>
                        <a:t>Програм 1. Становање, урбанизам и просторно планирање</a:t>
                      </a:r>
                      <a:endParaRPr lang="sr-R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900" u="none" strike="noStrike" dirty="0">
                          <a:effectLst/>
                        </a:rPr>
                        <a:t>                                                   36.435.000  </a:t>
                      </a:r>
                      <a:endParaRPr lang="en-R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900" u="none" strike="noStrike">
                          <a:effectLst/>
                        </a:rPr>
                        <a:t>3%</a:t>
                      </a:r>
                      <a:endParaRPr lang="en-R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b"/>
                </a:tc>
                <a:extLst>
                  <a:ext uri="{0D108BD9-81ED-4DB2-BD59-A6C34878D82A}">
                    <a16:rowId xmlns:a16="http://schemas.microsoft.com/office/drawing/2014/main" val="4245950544"/>
                  </a:ext>
                </a:extLst>
              </a:tr>
              <a:tr h="189934"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000" u="none" strike="noStrike">
                          <a:effectLst/>
                        </a:rPr>
                        <a:t>Програм 2. Комуналне делатности</a:t>
                      </a:r>
                      <a:endParaRPr lang="sr-R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RS" sz="800" u="none" strike="noStrike">
                          <a:effectLst/>
                        </a:rPr>
                        <a:t>                                                     137.154.800  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900" u="none" strike="noStrike">
                          <a:effectLst/>
                        </a:rPr>
                        <a:t>11%</a:t>
                      </a:r>
                      <a:endParaRPr lang="en-R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b"/>
                </a:tc>
                <a:extLst>
                  <a:ext uri="{0D108BD9-81ED-4DB2-BD59-A6C34878D82A}">
                    <a16:rowId xmlns:a16="http://schemas.microsoft.com/office/drawing/2014/main" val="2317435355"/>
                  </a:ext>
                </a:extLst>
              </a:tr>
              <a:tr h="189934"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000" u="none" strike="noStrike">
                          <a:effectLst/>
                        </a:rPr>
                        <a:t>Програм 3. Локални економски развој</a:t>
                      </a:r>
                      <a:endParaRPr lang="sr-R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RS" sz="800" u="none" strike="noStrike">
                          <a:effectLst/>
                        </a:rPr>
                        <a:t>                                                        36.180.000  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900" u="none" strike="noStrike">
                          <a:effectLst/>
                        </a:rPr>
                        <a:t>3%</a:t>
                      </a:r>
                      <a:endParaRPr lang="en-R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b"/>
                </a:tc>
                <a:extLst>
                  <a:ext uri="{0D108BD9-81ED-4DB2-BD59-A6C34878D82A}">
                    <a16:rowId xmlns:a16="http://schemas.microsoft.com/office/drawing/2014/main" val="2275784549"/>
                  </a:ext>
                </a:extLst>
              </a:tr>
              <a:tr h="189934"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000" u="none" strike="noStrike">
                          <a:effectLst/>
                        </a:rPr>
                        <a:t>Програм 4. Развој туризма</a:t>
                      </a:r>
                      <a:endParaRPr lang="sr-R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RS" sz="800" u="none" strike="noStrike">
                          <a:effectLst/>
                        </a:rPr>
                        <a:t>                                                        17.994.560  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900" u="none" strike="noStrike">
                          <a:effectLst/>
                        </a:rPr>
                        <a:t>1%</a:t>
                      </a:r>
                      <a:endParaRPr lang="en-R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b"/>
                </a:tc>
                <a:extLst>
                  <a:ext uri="{0D108BD9-81ED-4DB2-BD59-A6C34878D82A}">
                    <a16:rowId xmlns:a16="http://schemas.microsoft.com/office/drawing/2014/main" val="2279262798"/>
                  </a:ext>
                </a:extLst>
              </a:tr>
              <a:tr h="189934"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000" u="none" strike="noStrike">
                          <a:effectLst/>
                        </a:rPr>
                        <a:t>Програм 5. Пољопривреда и рурални развој</a:t>
                      </a:r>
                      <a:endParaRPr lang="sr-R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RS" sz="800" u="none" strike="noStrike">
                          <a:effectLst/>
                        </a:rPr>
                        <a:t>                                                        59.072.500  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900" u="none" strike="noStrike">
                          <a:effectLst/>
                        </a:rPr>
                        <a:t>5%</a:t>
                      </a:r>
                      <a:endParaRPr lang="en-R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b"/>
                </a:tc>
                <a:extLst>
                  <a:ext uri="{0D108BD9-81ED-4DB2-BD59-A6C34878D82A}">
                    <a16:rowId xmlns:a16="http://schemas.microsoft.com/office/drawing/2014/main" val="4193283114"/>
                  </a:ext>
                </a:extLst>
              </a:tr>
              <a:tr h="189934"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000" u="none" strike="noStrike">
                          <a:effectLst/>
                        </a:rPr>
                        <a:t>Програм 6. Заштита животне средине</a:t>
                      </a:r>
                      <a:endParaRPr lang="sr-R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RS" sz="800" u="none" strike="noStrike">
                          <a:effectLst/>
                        </a:rPr>
                        <a:t>                                                        31.682.000  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900" u="none" strike="noStrike">
                          <a:effectLst/>
                        </a:rPr>
                        <a:t>3%</a:t>
                      </a:r>
                      <a:endParaRPr lang="en-R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b"/>
                </a:tc>
                <a:extLst>
                  <a:ext uri="{0D108BD9-81ED-4DB2-BD59-A6C34878D82A}">
                    <a16:rowId xmlns:a16="http://schemas.microsoft.com/office/drawing/2014/main" val="3589837654"/>
                  </a:ext>
                </a:extLst>
              </a:tr>
              <a:tr h="337476"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000" u="none" strike="noStrike">
                          <a:effectLst/>
                        </a:rPr>
                        <a:t>Програм 7. Организација саобраћаја и саобраћајна инфраструктура </a:t>
                      </a:r>
                      <a:endParaRPr lang="sr-R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RS" sz="800" u="none" strike="noStrike">
                          <a:effectLst/>
                        </a:rPr>
                        <a:t>                                                        54.514.600  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900" u="none" strike="noStrike">
                          <a:effectLst/>
                        </a:rPr>
                        <a:t>4%</a:t>
                      </a:r>
                      <a:endParaRPr lang="en-R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b"/>
                </a:tc>
                <a:extLst>
                  <a:ext uri="{0D108BD9-81ED-4DB2-BD59-A6C34878D82A}">
                    <a16:rowId xmlns:a16="http://schemas.microsoft.com/office/drawing/2014/main" val="2887658570"/>
                  </a:ext>
                </a:extLst>
              </a:tr>
              <a:tr h="189934"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000" u="none" strike="noStrike">
                          <a:effectLst/>
                        </a:rPr>
                        <a:t>Програм 8. Предшколско васпитање и образовање</a:t>
                      </a:r>
                      <a:endParaRPr lang="sr-R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RS" sz="800" u="none" strike="noStrike">
                          <a:effectLst/>
                        </a:rPr>
                        <a:t>                                                        87.965.000  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900" u="none" strike="noStrike">
                          <a:effectLst/>
                        </a:rPr>
                        <a:t>7%</a:t>
                      </a:r>
                      <a:endParaRPr lang="en-R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b"/>
                </a:tc>
                <a:extLst>
                  <a:ext uri="{0D108BD9-81ED-4DB2-BD59-A6C34878D82A}">
                    <a16:rowId xmlns:a16="http://schemas.microsoft.com/office/drawing/2014/main" val="540676506"/>
                  </a:ext>
                </a:extLst>
              </a:tr>
              <a:tr h="189934"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000" u="none" strike="noStrike">
                          <a:effectLst/>
                        </a:rPr>
                        <a:t>Програм 9. Основно образовање и васпитање</a:t>
                      </a:r>
                      <a:endParaRPr lang="sr-R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RS" sz="800" u="none" strike="noStrike">
                          <a:effectLst/>
                        </a:rPr>
                        <a:t>                                                     118.421.920  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900" u="none" strike="noStrike">
                          <a:effectLst/>
                        </a:rPr>
                        <a:t>10%</a:t>
                      </a:r>
                      <a:endParaRPr lang="en-R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b"/>
                </a:tc>
                <a:extLst>
                  <a:ext uri="{0D108BD9-81ED-4DB2-BD59-A6C34878D82A}">
                    <a16:rowId xmlns:a16="http://schemas.microsoft.com/office/drawing/2014/main" val="4031830565"/>
                  </a:ext>
                </a:extLst>
              </a:tr>
              <a:tr h="189934"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000" u="none" strike="noStrike">
                          <a:effectLst/>
                        </a:rPr>
                        <a:t>Програм 10. Средње образовање и васпитање</a:t>
                      </a:r>
                      <a:endParaRPr lang="sr-R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RS" sz="800" u="none" strike="noStrike">
                          <a:effectLst/>
                        </a:rPr>
                        <a:t>                                                        29.074.600  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900" u="none" strike="noStrike">
                          <a:effectLst/>
                        </a:rPr>
                        <a:t>2%</a:t>
                      </a:r>
                      <a:endParaRPr lang="en-R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b"/>
                </a:tc>
                <a:extLst>
                  <a:ext uri="{0D108BD9-81ED-4DB2-BD59-A6C34878D82A}">
                    <a16:rowId xmlns:a16="http://schemas.microsoft.com/office/drawing/2014/main" val="4035041538"/>
                  </a:ext>
                </a:extLst>
              </a:tr>
              <a:tr h="189934"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000" u="none" strike="noStrike">
                          <a:effectLst/>
                        </a:rPr>
                        <a:t>Програм 11. Социјална и дечија заштита</a:t>
                      </a:r>
                      <a:endParaRPr lang="sr-R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RS" sz="800" u="none" strike="noStrike">
                          <a:effectLst/>
                        </a:rPr>
                        <a:t>                                                     120.444.806  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900" u="none" strike="noStrike">
                          <a:effectLst/>
                        </a:rPr>
                        <a:t>10%</a:t>
                      </a:r>
                      <a:endParaRPr lang="en-R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b"/>
                </a:tc>
                <a:extLst>
                  <a:ext uri="{0D108BD9-81ED-4DB2-BD59-A6C34878D82A}">
                    <a16:rowId xmlns:a16="http://schemas.microsoft.com/office/drawing/2014/main" val="3951621652"/>
                  </a:ext>
                </a:extLst>
              </a:tr>
              <a:tr h="189934"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000" u="none" strike="noStrike">
                          <a:effectLst/>
                        </a:rPr>
                        <a:t>Програм 12. Здравствена заштита</a:t>
                      </a:r>
                      <a:endParaRPr lang="sr-R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RS" sz="800" u="none" strike="noStrike">
                          <a:effectLst/>
                        </a:rPr>
                        <a:t>                                                        13.684.000  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900" u="none" strike="noStrike">
                          <a:effectLst/>
                        </a:rPr>
                        <a:t>1%</a:t>
                      </a:r>
                      <a:endParaRPr lang="en-R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b"/>
                </a:tc>
                <a:extLst>
                  <a:ext uri="{0D108BD9-81ED-4DB2-BD59-A6C34878D82A}">
                    <a16:rowId xmlns:a16="http://schemas.microsoft.com/office/drawing/2014/main" val="1947648159"/>
                  </a:ext>
                </a:extLst>
              </a:tr>
              <a:tr h="189934"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000" u="none" strike="noStrike">
                          <a:effectLst/>
                        </a:rPr>
                        <a:t>Програм 13. Развој културе и информисања</a:t>
                      </a:r>
                      <a:endParaRPr lang="sr-R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RS" sz="800" u="none" strike="noStrike">
                          <a:effectLst/>
                        </a:rPr>
                        <a:t>                                                        92.006.700  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900" u="none" strike="noStrike">
                          <a:effectLst/>
                        </a:rPr>
                        <a:t>7%</a:t>
                      </a:r>
                      <a:endParaRPr lang="en-R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b"/>
                </a:tc>
                <a:extLst>
                  <a:ext uri="{0D108BD9-81ED-4DB2-BD59-A6C34878D82A}">
                    <a16:rowId xmlns:a16="http://schemas.microsoft.com/office/drawing/2014/main" val="2386323987"/>
                  </a:ext>
                </a:extLst>
              </a:tr>
              <a:tr h="189934"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000" u="none" strike="noStrike">
                          <a:effectLst/>
                        </a:rPr>
                        <a:t>Програм 14. Развој спорта и омладине</a:t>
                      </a:r>
                      <a:endParaRPr lang="sr-R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RS" sz="800" u="none" strike="noStrike">
                          <a:effectLst/>
                        </a:rPr>
                        <a:t>                                                     148.805.600  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900" u="none" strike="noStrike">
                          <a:effectLst/>
                        </a:rPr>
                        <a:t>12%</a:t>
                      </a:r>
                      <a:endParaRPr lang="en-R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b"/>
                </a:tc>
                <a:extLst>
                  <a:ext uri="{0D108BD9-81ED-4DB2-BD59-A6C34878D82A}">
                    <a16:rowId xmlns:a16="http://schemas.microsoft.com/office/drawing/2014/main" val="433363265"/>
                  </a:ext>
                </a:extLst>
              </a:tr>
              <a:tr h="189934"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000" u="none" strike="noStrike">
                          <a:effectLst/>
                        </a:rPr>
                        <a:t>Програм 15. Опште услуге локалне самоуправе </a:t>
                      </a:r>
                      <a:endParaRPr lang="sr-R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RS" sz="800" u="none" strike="noStrike">
                          <a:effectLst/>
                        </a:rPr>
                        <a:t>                                                     209.974.468  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900" u="none" strike="noStrike">
                          <a:effectLst/>
                        </a:rPr>
                        <a:t>17%</a:t>
                      </a:r>
                      <a:endParaRPr lang="en-R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b"/>
                </a:tc>
                <a:extLst>
                  <a:ext uri="{0D108BD9-81ED-4DB2-BD59-A6C34878D82A}">
                    <a16:rowId xmlns:a16="http://schemas.microsoft.com/office/drawing/2014/main" val="3477582598"/>
                  </a:ext>
                </a:extLst>
              </a:tr>
              <a:tr h="189934"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000" u="none" strike="noStrike">
                          <a:effectLst/>
                        </a:rPr>
                        <a:t>Програм 16. Политички систем локалне самоуправе</a:t>
                      </a:r>
                      <a:endParaRPr lang="sr-R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RS" sz="800" u="none" strike="noStrike">
                          <a:effectLst/>
                        </a:rPr>
                        <a:t>                                                        44.185.000  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900" u="none" strike="noStrike">
                          <a:effectLst/>
                        </a:rPr>
                        <a:t>4%</a:t>
                      </a:r>
                      <a:endParaRPr lang="en-R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b"/>
                </a:tc>
                <a:extLst>
                  <a:ext uri="{0D108BD9-81ED-4DB2-BD59-A6C34878D82A}">
                    <a16:rowId xmlns:a16="http://schemas.microsoft.com/office/drawing/2014/main" val="588446128"/>
                  </a:ext>
                </a:extLst>
              </a:tr>
              <a:tr h="219443"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200" u="none" strike="noStrike">
                          <a:effectLst/>
                        </a:rPr>
                        <a:t>Укупни расходи по програмима</a:t>
                      </a:r>
                      <a:endParaRPr lang="sr-R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RS" sz="800" u="none" strike="noStrike">
                          <a:effectLst/>
                        </a:rPr>
                        <a:t>                                                  1.237.595.554  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981" marR="6981" marT="6981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900" u="none" strike="noStrike" dirty="0">
                          <a:effectLst/>
                        </a:rPr>
                        <a:t>100%</a:t>
                      </a:r>
                      <a:endParaRPr lang="en-R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981" marR="6981" marT="6981" marB="0" anchor="b"/>
                </a:tc>
                <a:extLst>
                  <a:ext uri="{0D108BD9-81ED-4DB2-BD59-A6C34878D82A}">
                    <a16:rowId xmlns:a16="http://schemas.microsoft.com/office/drawing/2014/main" val="21162964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27404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sr-Cyrl-RS" sz="3700" b="1"/>
              <a:t>Структура планираних расхода по буџетским програмима</a:t>
            </a:r>
            <a:endParaRPr lang="en-US" sz="3700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6F15528-21DE-4FAA-801E-634DDDAF4B2B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67EA4FA-4D59-480A-942F-8112EB0273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217510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53394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3000" b="1"/>
              <a:t>Планирани расходи буџета расподељени по директним и индиректним буџетским корисницима</a:t>
            </a:r>
            <a:endParaRPr lang="en-US" sz="3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89F37C1D-1D7E-5F42-A812-F3061DDC3C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8943082"/>
              </p:ext>
            </p:extLst>
          </p:nvPr>
        </p:nvGraphicFramePr>
        <p:xfrm>
          <a:off x="1187624" y="1628800"/>
          <a:ext cx="6517047" cy="4497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8192">
                  <a:extLst>
                    <a:ext uri="{9D8B030D-6E8A-4147-A177-3AD203B41FA5}">
                      <a16:colId xmlns:a16="http://schemas.microsoft.com/office/drawing/2014/main" val="925860324"/>
                    </a:ext>
                  </a:extLst>
                </a:gridCol>
                <a:gridCol w="2412928">
                  <a:extLst>
                    <a:ext uri="{9D8B030D-6E8A-4147-A177-3AD203B41FA5}">
                      <a16:colId xmlns:a16="http://schemas.microsoft.com/office/drawing/2014/main" val="3539825699"/>
                    </a:ext>
                  </a:extLst>
                </a:gridCol>
                <a:gridCol w="1993954">
                  <a:extLst>
                    <a:ext uri="{9D8B030D-6E8A-4147-A177-3AD203B41FA5}">
                      <a16:colId xmlns:a16="http://schemas.microsoft.com/office/drawing/2014/main" val="3960238819"/>
                    </a:ext>
                  </a:extLst>
                </a:gridCol>
                <a:gridCol w="1311973">
                  <a:extLst>
                    <a:ext uri="{9D8B030D-6E8A-4147-A177-3AD203B41FA5}">
                      <a16:colId xmlns:a16="http://schemas.microsoft.com/office/drawing/2014/main" val="3342230287"/>
                    </a:ext>
                  </a:extLst>
                </a:gridCol>
              </a:tblGrid>
              <a:tr h="1512214"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900" u="none" strike="noStrike">
                          <a:effectLst/>
                        </a:rPr>
                        <a:t>Р. бр.</a:t>
                      </a:r>
                      <a:endParaRPr lang="sr-R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900" u="none" strike="noStrike">
                          <a:effectLst/>
                        </a:rPr>
                        <a:t>Назив буџетског корисника</a:t>
                      </a:r>
                      <a:endParaRPr lang="sr-R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r-RS" sz="900" u="none" strike="noStrike">
                          <a:effectLst/>
                        </a:rPr>
                        <a:t>Средства из Нацрта Одлуке о буџету за 2021. годину  (износ у динарима)</a:t>
                      </a:r>
                      <a:endParaRPr lang="sr-R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r-RS" sz="900" u="none" strike="noStrike">
                          <a:effectLst/>
                        </a:rPr>
                        <a:t>%  буџета по кориснику</a:t>
                      </a:r>
                      <a:endParaRPr lang="sr-R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extLst>
                  <a:ext uri="{0D108BD9-81ED-4DB2-BD59-A6C34878D82A}">
                    <a16:rowId xmlns:a16="http://schemas.microsoft.com/office/drawing/2014/main" val="3074935644"/>
                  </a:ext>
                </a:extLst>
              </a:tr>
              <a:tr h="2258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RS" sz="800" u="none" strike="noStrike">
                          <a:effectLst/>
                        </a:rPr>
                        <a:t>1.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200" u="none" strike="noStrike">
                          <a:effectLst/>
                        </a:rPr>
                        <a:t>Скупштина општине</a:t>
                      </a:r>
                      <a:endParaRPr lang="sr-R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RS" sz="1200" u="none" strike="noStrike">
                          <a:effectLst/>
                        </a:rPr>
                        <a:t>28.156.000</a:t>
                      </a:r>
                      <a:endParaRPr lang="en-R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RS" sz="1200" u="none" strike="noStrike">
                          <a:effectLst/>
                        </a:rPr>
                        <a:t>2%</a:t>
                      </a:r>
                      <a:endParaRPr lang="en-R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12" marR="7412" marT="7412" marB="0" anchor="b"/>
                </a:tc>
                <a:extLst>
                  <a:ext uri="{0D108BD9-81ED-4DB2-BD59-A6C34878D82A}">
                    <a16:rowId xmlns:a16="http://schemas.microsoft.com/office/drawing/2014/main" val="2664492647"/>
                  </a:ext>
                </a:extLst>
              </a:tr>
              <a:tr h="20621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RS" sz="800" u="none" strike="noStrike">
                          <a:effectLst/>
                        </a:rPr>
                        <a:t>2.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200" u="none" strike="noStrike">
                          <a:effectLst/>
                        </a:rPr>
                        <a:t>Председница</a:t>
                      </a:r>
                      <a:endParaRPr lang="sr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RS" sz="1200" u="none" strike="noStrike">
                          <a:effectLst/>
                        </a:rPr>
                        <a:t>13.729.000</a:t>
                      </a:r>
                      <a:endParaRPr lang="en-R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RS" sz="1200" u="none" strike="noStrike">
                          <a:effectLst/>
                        </a:rPr>
                        <a:t>1%</a:t>
                      </a:r>
                      <a:endParaRPr lang="en-R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12" marR="7412" marT="7412" marB="0" anchor="b"/>
                </a:tc>
                <a:extLst>
                  <a:ext uri="{0D108BD9-81ED-4DB2-BD59-A6C34878D82A}">
                    <a16:rowId xmlns:a16="http://schemas.microsoft.com/office/drawing/2014/main" val="399285908"/>
                  </a:ext>
                </a:extLst>
              </a:tr>
              <a:tr h="2160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RS" sz="800" u="none" strike="noStrike">
                          <a:effectLst/>
                        </a:rPr>
                        <a:t>3.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200" u="none" strike="noStrike">
                          <a:effectLst/>
                        </a:rPr>
                        <a:t>Општинск веће</a:t>
                      </a:r>
                      <a:endParaRPr lang="sr-R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RS" sz="1200" u="none" strike="noStrike">
                          <a:effectLst/>
                        </a:rPr>
                        <a:t>2.300.000</a:t>
                      </a:r>
                      <a:endParaRPr lang="en-R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RS" sz="1200" u="none" strike="noStrike">
                          <a:effectLst/>
                        </a:rPr>
                        <a:t>0%</a:t>
                      </a:r>
                      <a:endParaRPr lang="en-R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12" marR="7412" marT="7412" marB="0" anchor="b"/>
                </a:tc>
                <a:extLst>
                  <a:ext uri="{0D108BD9-81ED-4DB2-BD59-A6C34878D82A}">
                    <a16:rowId xmlns:a16="http://schemas.microsoft.com/office/drawing/2014/main" val="2222811891"/>
                  </a:ext>
                </a:extLst>
              </a:tr>
              <a:tr h="2160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RS" sz="800" u="none" strike="noStrike">
                          <a:effectLst/>
                        </a:rPr>
                        <a:t>4.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200" u="none" strike="noStrike">
                          <a:effectLst/>
                        </a:rPr>
                        <a:t>Општинска управа</a:t>
                      </a:r>
                      <a:endParaRPr lang="sr-R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RS" sz="1200" u="none" strike="noStrike">
                          <a:effectLst/>
                        </a:rPr>
                        <a:t>971.557.984</a:t>
                      </a:r>
                      <a:endParaRPr lang="en-R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RS" sz="1200" u="none" strike="noStrike">
                          <a:effectLst/>
                        </a:rPr>
                        <a:t>80%</a:t>
                      </a:r>
                      <a:endParaRPr lang="en-R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12" marR="7412" marT="7412" marB="0" anchor="b"/>
                </a:tc>
                <a:extLst>
                  <a:ext uri="{0D108BD9-81ED-4DB2-BD59-A6C34878D82A}">
                    <a16:rowId xmlns:a16="http://schemas.microsoft.com/office/drawing/2014/main" val="3604446434"/>
                  </a:ext>
                </a:extLst>
              </a:tr>
              <a:tr h="42224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RS" sz="800" u="none" strike="noStrike">
                          <a:effectLst/>
                        </a:rPr>
                        <a:t>5.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200" u="none" strike="noStrike">
                          <a:effectLst/>
                        </a:rPr>
                        <a:t>Општинско јавно правобранилаштво</a:t>
                      </a:r>
                      <a:endParaRPr lang="sr-R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RS" sz="1200" u="none" strike="noStrike">
                          <a:effectLst/>
                        </a:rPr>
                        <a:t>4.655.000</a:t>
                      </a:r>
                      <a:endParaRPr lang="en-R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RS" sz="1200" u="none" strike="noStrike">
                          <a:effectLst/>
                        </a:rPr>
                        <a:t>0%</a:t>
                      </a:r>
                      <a:endParaRPr lang="en-R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12" marR="7412" marT="7412" marB="0" anchor="b"/>
                </a:tc>
                <a:extLst>
                  <a:ext uri="{0D108BD9-81ED-4DB2-BD59-A6C34878D82A}">
                    <a16:rowId xmlns:a16="http://schemas.microsoft.com/office/drawing/2014/main" val="947145409"/>
                  </a:ext>
                </a:extLst>
              </a:tr>
              <a:tr h="2160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RS" sz="800" u="none" strike="noStrike">
                          <a:effectLst/>
                        </a:rPr>
                        <a:t>6.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200" u="none" strike="noStrike">
                          <a:effectLst/>
                        </a:rPr>
                        <a:t>Месне заједнице</a:t>
                      </a:r>
                      <a:endParaRPr lang="sr-R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RS" sz="1200" u="none" strike="noStrike">
                          <a:effectLst/>
                        </a:rPr>
                        <a:t>23.138.150</a:t>
                      </a:r>
                      <a:endParaRPr lang="en-RS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RS" sz="1200" u="none" strike="noStrike">
                          <a:effectLst/>
                        </a:rPr>
                        <a:t>2%</a:t>
                      </a:r>
                      <a:endParaRPr lang="en-R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12" marR="7412" marT="7412" marB="0" anchor="b"/>
                </a:tc>
                <a:extLst>
                  <a:ext uri="{0D108BD9-81ED-4DB2-BD59-A6C34878D82A}">
                    <a16:rowId xmlns:a16="http://schemas.microsoft.com/office/drawing/2014/main" val="1859658872"/>
                  </a:ext>
                </a:extLst>
              </a:tr>
              <a:tr h="2160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RS" sz="800" u="none" strike="noStrike">
                          <a:effectLst/>
                        </a:rPr>
                        <a:t>7.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200" u="none" strike="noStrike">
                          <a:effectLst/>
                        </a:rPr>
                        <a:t>Центар за културу Ковин</a:t>
                      </a:r>
                      <a:endParaRPr lang="sr-R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RS" sz="1200" u="none" strike="noStrike">
                          <a:effectLst/>
                        </a:rPr>
                        <a:t>46.521.200</a:t>
                      </a:r>
                      <a:endParaRPr lang="en-R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RS" sz="1200" u="none" strike="noStrike">
                          <a:effectLst/>
                        </a:rPr>
                        <a:t>3%</a:t>
                      </a:r>
                      <a:endParaRPr lang="en-R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12" marR="7412" marT="7412" marB="0" anchor="b"/>
                </a:tc>
                <a:extLst>
                  <a:ext uri="{0D108BD9-81ED-4DB2-BD59-A6C34878D82A}">
                    <a16:rowId xmlns:a16="http://schemas.microsoft.com/office/drawing/2014/main" val="1333567083"/>
                  </a:ext>
                </a:extLst>
              </a:tr>
              <a:tr h="42224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RS" sz="800" u="none" strike="noStrike">
                          <a:effectLst/>
                        </a:rPr>
                        <a:t>8.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200" u="none" strike="noStrike">
                          <a:effectLst/>
                        </a:rPr>
                        <a:t>Библиотека ”Вук Караџић” Ковин</a:t>
                      </a:r>
                      <a:endParaRPr lang="sr-R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RS" sz="1200" u="none" strike="noStrike">
                          <a:effectLst/>
                        </a:rPr>
                        <a:t>20.948.000</a:t>
                      </a:r>
                      <a:endParaRPr lang="en-R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RS" sz="1200" u="none" strike="noStrike">
                          <a:effectLst/>
                        </a:rPr>
                        <a:t>2%</a:t>
                      </a:r>
                      <a:endParaRPr lang="en-R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12" marR="7412" marT="7412" marB="0" anchor="b"/>
                </a:tc>
                <a:extLst>
                  <a:ext uri="{0D108BD9-81ED-4DB2-BD59-A6C34878D82A}">
                    <a16:rowId xmlns:a16="http://schemas.microsoft.com/office/drawing/2014/main" val="2171686130"/>
                  </a:ext>
                </a:extLst>
              </a:tr>
              <a:tr h="2160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RS" sz="800" u="none" strike="noStrike">
                          <a:effectLst/>
                        </a:rPr>
                        <a:t>9.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200" u="none" strike="noStrike">
                          <a:effectLst/>
                        </a:rPr>
                        <a:t>Предшколска установа </a:t>
                      </a:r>
                      <a:endParaRPr lang="sr-R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RS" sz="1200" u="none" strike="noStrike">
                          <a:effectLst/>
                        </a:rPr>
                        <a:t>87.965.000</a:t>
                      </a:r>
                      <a:endParaRPr lang="en-R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RS" sz="1200" u="none" strike="noStrike">
                          <a:effectLst/>
                        </a:rPr>
                        <a:t>7%</a:t>
                      </a:r>
                      <a:endParaRPr lang="en-R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12" marR="7412" marT="7412" marB="0" anchor="b"/>
                </a:tc>
                <a:extLst>
                  <a:ext uri="{0D108BD9-81ED-4DB2-BD59-A6C34878D82A}">
                    <a16:rowId xmlns:a16="http://schemas.microsoft.com/office/drawing/2014/main" val="2972428282"/>
                  </a:ext>
                </a:extLst>
              </a:tr>
              <a:tr h="2160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RS" sz="800" u="none" strike="noStrike">
                          <a:effectLst/>
                        </a:rPr>
                        <a:t>10.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200" u="none" strike="noStrike">
                          <a:effectLst/>
                        </a:rPr>
                        <a:t>Установа за спорт</a:t>
                      </a:r>
                      <a:endParaRPr lang="sr-R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RS" sz="1200" u="none" strike="noStrike">
                          <a:effectLst/>
                        </a:rPr>
                        <a:t>23.008.600</a:t>
                      </a:r>
                      <a:endParaRPr lang="en-R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RS" sz="1200" u="none" strike="noStrike">
                          <a:effectLst/>
                        </a:rPr>
                        <a:t>2%</a:t>
                      </a:r>
                      <a:endParaRPr lang="en-R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12" marR="7412" marT="7412" marB="0" anchor="b"/>
                </a:tc>
                <a:extLst>
                  <a:ext uri="{0D108BD9-81ED-4DB2-BD59-A6C34878D82A}">
                    <a16:rowId xmlns:a16="http://schemas.microsoft.com/office/drawing/2014/main" val="2468242566"/>
                  </a:ext>
                </a:extLst>
              </a:tr>
              <a:tr h="2160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RS" sz="800" u="none" strike="noStrike">
                          <a:effectLst/>
                        </a:rPr>
                        <a:t>11.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1200" u="none" strike="noStrike">
                          <a:effectLst/>
                        </a:rPr>
                        <a:t>Туристичка организација</a:t>
                      </a:r>
                      <a:endParaRPr lang="sr-R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RS" sz="1200" u="none" strike="noStrike">
                          <a:effectLst/>
                        </a:rPr>
                        <a:t>15.616.620</a:t>
                      </a:r>
                      <a:endParaRPr lang="en-R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RS" sz="1200" u="none" strike="noStrike">
                          <a:effectLst/>
                        </a:rPr>
                        <a:t>1%</a:t>
                      </a:r>
                      <a:endParaRPr lang="en-R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12" marR="7412" marT="7412" marB="0" anchor="b"/>
                </a:tc>
                <a:extLst>
                  <a:ext uri="{0D108BD9-81ED-4DB2-BD59-A6C34878D82A}">
                    <a16:rowId xmlns:a16="http://schemas.microsoft.com/office/drawing/2014/main" val="699708955"/>
                  </a:ext>
                </a:extLst>
              </a:tr>
              <a:tr h="19639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sr-RS" sz="800" u="none" strike="noStrike">
                          <a:effectLst/>
                        </a:rPr>
                        <a:t>У К У П Н О:</a:t>
                      </a:r>
                      <a:endParaRPr lang="sr-R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412" marR="7412" marT="7412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RS" sz="1200" u="none" strike="noStrike">
                          <a:effectLst/>
                        </a:rPr>
                        <a:t>1.237.595.554</a:t>
                      </a:r>
                      <a:endParaRPr lang="en-R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12" marR="7412" marT="7412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RS" sz="1200" u="none" strike="noStrike" dirty="0">
                          <a:effectLst/>
                        </a:rPr>
                        <a:t>100%</a:t>
                      </a:r>
                      <a:endParaRPr lang="en-R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412" marR="7412" marT="7412" marB="0" anchor="b"/>
                </a:tc>
                <a:extLst>
                  <a:ext uri="{0D108BD9-81ED-4DB2-BD59-A6C34878D82A}">
                    <a16:rowId xmlns:a16="http://schemas.microsoft.com/office/drawing/2014/main" val="1599225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76137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5082"/>
          </a:xfrm>
        </p:spPr>
        <p:txBody>
          <a:bodyPr>
            <a:noAutofit/>
          </a:bodyPr>
          <a:lstStyle/>
          <a:p>
            <a:r>
              <a:rPr lang="sr-Cyrl-RS" sz="3000" dirty="0"/>
              <a:t>Најважнији планирани капитални пројекти</a:t>
            </a:r>
            <a:endParaRPr lang="en-US" sz="3000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35B27E2-3D14-8548-8318-3F78C871647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8695503"/>
              </p:ext>
            </p:extLst>
          </p:nvPr>
        </p:nvGraphicFramePr>
        <p:xfrm>
          <a:off x="457200" y="1149720"/>
          <a:ext cx="8229600" cy="48639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2432">
                  <a:extLst>
                    <a:ext uri="{9D8B030D-6E8A-4147-A177-3AD203B41FA5}">
                      <a16:colId xmlns:a16="http://schemas.microsoft.com/office/drawing/2014/main" val="3468950515"/>
                    </a:ext>
                  </a:extLst>
                </a:gridCol>
                <a:gridCol w="3609842">
                  <a:extLst>
                    <a:ext uri="{9D8B030D-6E8A-4147-A177-3AD203B41FA5}">
                      <a16:colId xmlns:a16="http://schemas.microsoft.com/office/drawing/2014/main" val="3794924443"/>
                    </a:ext>
                  </a:extLst>
                </a:gridCol>
                <a:gridCol w="1304656">
                  <a:extLst>
                    <a:ext uri="{9D8B030D-6E8A-4147-A177-3AD203B41FA5}">
                      <a16:colId xmlns:a16="http://schemas.microsoft.com/office/drawing/2014/main" val="2044057269"/>
                    </a:ext>
                  </a:extLst>
                </a:gridCol>
                <a:gridCol w="1304656">
                  <a:extLst>
                    <a:ext uri="{9D8B030D-6E8A-4147-A177-3AD203B41FA5}">
                      <a16:colId xmlns:a16="http://schemas.microsoft.com/office/drawing/2014/main" val="3160972376"/>
                    </a:ext>
                  </a:extLst>
                </a:gridCol>
                <a:gridCol w="1208014">
                  <a:extLst>
                    <a:ext uri="{9D8B030D-6E8A-4147-A177-3AD203B41FA5}">
                      <a16:colId xmlns:a16="http://schemas.microsoft.com/office/drawing/2014/main" val="3260820587"/>
                    </a:ext>
                  </a:extLst>
                </a:gridCol>
              </a:tblGrid>
              <a:tr h="13788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sr-RS" sz="800" u="none" strike="noStrike">
                          <a:effectLst/>
                        </a:rPr>
                        <a:t>Редни број</a:t>
                      </a:r>
                      <a:endParaRPr lang="sr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sr-RS" sz="800" u="none" strike="noStrike">
                          <a:effectLst/>
                        </a:rPr>
                        <a:t>Опис</a:t>
                      </a:r>
                      <a:endParaRPr lang="sr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sr-RS" sz="800" u="none" strike="noStrike">
                          <a:effectLst/>
                        </a:rPr>
                        <a:t> Износ у динарима </a:t>
                      </a:r>
                      <a:endParaRPr lang="sr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0858238"/>
                  </a:ext>
                </a:extLst>
              </a:tr>
              <a:tr h="137888">
                <a:tc v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RS" sz="800" u="none" strike="noStrike">
                          <a:effectLst/>
                        </a:rPr>
                        <a:t>2021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RS" sz="800" u="none" strike="noStrike">
                          <a:effectLst/>
                        </a:rPr>
                        <a:t>2022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RS" sz="800" u="none" strike="noStrike">
                          <a:effectLst/>
                        </a:rPr>
                        <a:t>2023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925608568"/>
                  </a:ext>
                </a:extLst>
              </a:tr>
              <a:tr h="137888">
                <a:tc>
                  <a:txBody>
                    <a:bodyPr/>
                    <a:lstStyle/>
                    <a:p>
                      <a:pPr algn="l" fontAlgn="b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RS" sz="800" u="none" strike="noStrike">
                          <a:effectLst/>
                        </a:rPr>
                        <a:t>КАПИТАЛНИ ПРОЈЕКТИ</a:t>
                      </a:r>
                      <a:endParaRPr lang="sr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232.941.320      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86.000.000      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86.000.000      </a:t>
                      </a:r>
                      <a:endParaRPr lang="en-RS" sz="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73421357"/>
                  </a:ext>
                </a:extLst>
              </a:tr>
              <a:tr h="137888">
                <a:tc>
                  <a:txBody>
                    <a:bodyPr/>
                    <a:lstStyle/>
                    <a:p>
                      <a:pPr algn="ctr" fontAlgn="ctr"/>
                      <a:r>
                        <a:rPr lang="en-RS" sz="700" u="none" strike="noStrike">
                          <a:effectLst/>
                        </a:rPr>
                        <a:t>1</a:t>
                      </a:r>
                      <a:endParaRPr lang="en-R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RS" sz="700" u="none" strike="noStrike">
                          <a:effectLst/>
                        </a:rPr>
                        <a:t>Изградња базена </a:t>
                      </a:r>
                      <a:endParaRPr lang="sr-R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100.000.000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64.000.000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64.000.000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98463193"/>
                  </a:ext>
                </a:extLst>
              </a:tr>
              <a:tr h="248198">
                <a:tc>
                  <a:txBody>
                    <a:bodyPr/>
                    <a:lstStyle/>
                    <a:p>
                      <a:pPr algn="ctr" fontAlgn="b"/>
                      <a:r>
                        <a:rPr lang="en-RS" sz="800" u="none" strike="noStrike">
                          <a:effectLst/>
                        </a:rPr>
                        <a:t>2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RS" sz="800" u="none" strike="noStrike">
                          <a:effectLst/>
                        </a:rPr>
                        <a:t>Инфраструктурно опремање блока 96 у Ковину</a:t>
                      </a:r>
                      <a:endParaRPr lang="sr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20.200.000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66468987"/>
                  </a:ext>
                </a:extLst>
              </a:tr>
              <a:tr h="248198">
                <a:tc>
                  <a:txBody>
                    <a:bodyPr/>
                    <a:lstStyle/>
                    <a:p>
                      <a:pPr algn="ctr" fontAlgn="b"/>
                      <a:r>
                        <a:rPr lang="en-RS" sz="800" u="none" strike="noStrike">
                          <a:effectLst/>
                        </a:rPr>
                        <a:t>3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RS" sz="800" u="none" strike="noStrike">
                          <a:effectLst/>
                        </a:rPr>
                        <a:t>Куповина парцела за потребе за формирање јавних површина</a:t>
                      </a:r>
                      <a:endParaRPr lang="sr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12.000.000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12.000.000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12.000.000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17272279"/>
                  </a:ext>
                </a:extLst>
              </a:tr>
              <a:tr h="245612">
                <a:tc>
                  <a:txBody>
                    <a:bodyPr/>
                    <a:lstStyle/>
                    <a:p>
                      <a:pPr algn="ctr" fontAlgn="b"/>
                      <a:r>
                        <a:rPr lang="en-RS" sz="800" u="none" strike="noStrike">
                          <a:effectLst/>
                        </a:rPr>
                        <a:t>4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RS" sz="700" u="none" strike="noStrike">
                          <a:effectLst/>
                        </a:rPr>
                        <a:t>Радови на партерном уређењу пешачке зоне у Другој месној заједници Ковин</a:t>
                      </a:r>
                      <a:endParaRPr lang="sr-R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  6.000.000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46571753"/>
                  </a:ext>
                </a:extLst>
              </a:tr>
              <a:tr h="293011">
                <a:tc>
                  <a:txBody>
                    <a:bodyPr/>
                    <a:lstStyle/>
                    <a:p>
                      <a:pPr algn="ctr" fontAlgn="b"/>
                      <a:r>
                        <a:rPr lang="en-RS" sz="800" u="none" strike="noStrike">
                          <a:effectLst/>
                        </a:rPr>
                        <a:t>5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RS" sz="800" u="none" strike="noStrike">
                          <a:effectLst/>
                        </a:rPr>
                        <a:t>Санација постројења за пречишћавање и филтрацију пијаће воде у Плочици и Дубовцу</a:t>
                      </a:r>
                      <a:endParaRPr lang="sr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  4.414.800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                 -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              -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71917634"/>
                  </a:ext>
                </a:extLst>
              </a:tr>
              <a:tr h="258540">
                <a:tc>
                  <a:txBody>
                    <a:bodyPr/>
                    <a:lstStyle/>
                    <a:p>
                      <a:pPr algn="ctr" fontAlgn="b"/>
                      <a:r>
                        <a:rPr lang="en-RS" sz="800" u="none" strike="noStrike">
                          <a:effectLst/>
                        </a:rPr>
                        <a:t>6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RS" sz="700" u="none" strike="noStrike">
                          <a:effectLst/>
                        </a:rPr>
                        <a:t>Санација водовода - замена азбестних цеви полиетиленским</a:t>
                      </a:r>
                      <a:endParaRPr lang="sr-R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  6.000.000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                 -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              -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24955481"/>
                  </a:ext>
                </a:extLst>
              </a:tr>
              <a:tr h="137888">
                <a:tc>
                  <a:txBody>
                    <a:bodyPr/>
                    <a:lstStyle/>
                    <a:p>
                      <a:pPr algn="ctr" fontAlgn="b"/>
                      <a:r>
                        <a:rPr lang="en-RS" sz="800" u="none" strike="noStrike">
                          <a:effectLst/>
                        </a:rPr>
                        <a:t>7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RS" sz="700" u="none" strike="noStrike">
                          <a:effectLst/>
                        </a:rPr>
                        <a:t>Изградња јавне водоводне мреже</a:t>
                      </a:r>
                      <a:endParaRPr lang="sr-R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  2.500.000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  2.500.000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2.500.000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70200966"/>
                  </a:ext>
                </a:extLst>
              </a:tr>
              <a:tr h="258540">
                <a:tc>
                  <a:txBody>
                    <a:bodyPr/>
                    <a:lstStyle/>
                    <a:p>
                      <a:pPr algn="ctr" fontAlgn="b"/>
                      <a:r>
                        <a:rPr lang="en-RS" sz="800" u="none" strike="noStrike">
                          <a:effectLst/>
                        </a:rPr>
                        <a:t>8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RS" sz="700" u="none" strike="noStrike">
                          <a:effectLst/>
                        </a:rPr>
                        <a:t>Замена водоводних азбест цементних цеви у Скореновцу, Ковину,Плочици и Дубовцу</a:t>
                      </a:r>
                      <a:endParaRPr lang="sr-R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30.000.000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95944495"/>
                  </a:ext>
                </a:extLst>
              </a:tr>
              <a:tr h="293011">
                <a:tc>
                  <a:txBody>
                    <a:bodyPr/>
                    <a:lstStyle/>
                    <a:p>
                      <a:pPr algn="ctr" fontAlgn="b"/>
                      <a:r>
                        <a:rPr lang="en-RS" sz="800" u="none" strike="noStrike">
                          <a:effectLst/>
                        </a:rPr>
                        <a:t>9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RS" sz="800" u="none" strike="noStrike">
                          <a:effectLst/>
                        </a:rPr>
                        <a:t>Изградња постројења за пречишћавање фекалних вода у Баваништу</a:t>
                      </a:r>
                      <a:endParaRPr lang="sr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  2.500.000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07468298"/>
                  </a:ext>
                </a:extLst>
              </a:tr>
              <a:tr h="290858">
                <a:tc>
                  <a:txBody>
                    <a:bodyPr/>
                    <a:lstStyle/>
                    <a:p>
                      <a:pPr algn="ctr" fontAlgn="b"/>
                      <a:r>
                        <a:rPr lang="en-RS" sz="800" u="none" strike="noStrike">
                          <a:effectLst/>
                        </a:rPr>
                        <a:t>10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RS" sz="800" u="none" strike="noStrike">
                          <a:effectLst/>
                        </a:rPr>
                        <a:t>Извошење радова на изградњи јавне канализационе мреже</a:t>
                      </a:r>
                      <a:endParaRPr lang="sr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  2.500.000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  2.500.000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2.500.000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10433007"/>
                  </a:ext>
                </a:extLst>
              </a:tr>
              <a:tr h="161588">
                <a:tc>
                  <a:txBody>
                    <a:bodyPr/>
                    <a:lstStyle/>
                    <a:p>
                      <a:pPr algn="ctr" fontAlgn="b"/>
                      <a:r>
                        <a:rPr lang="en-RS" sz="800" u="none" strike="noStrike">
                          <a:effectLst/>
                        </a:rPr>
                        <a:t>11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RS" sz="800" u="none" strike="noStrike">
                          <a:effectLst/>
                        </a:rPr>
                        <a:t>Изградња атмосферске канализације</a:t>
                      </a:r>
                      <a:endParaRPr lang="sr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  5.000.000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  5.000.000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5.000.000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06311857"/>
                  </a:ext>
                </a:extLst>
              </a:tr>
              <a:tr h="293011">
                <a:tc>
                  <a:txBody>
                    <a:bodyPr/>
                    <a:lstStyle/>
                    <a:p>
                      <a:pPr algn="ctr" fontAlgn="b"/>
                      <a:r>
                        <a:rPr lang="en-RS" sz="800" u="none" strike="noStrike">
                          <a:effectLst/>
                        </a:rPr>
                        <a:t>12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RS" sz="800" u="none" strike="noStrike">
                          <a:effectLst/>
                        </a:rPr>
                        <a:t>Санација саобраћајница дела улица Петра Драпшина у Ковину у насељу Клек-прва фаза</a:t>
                      </a:r>
                      <a:endParaRPr lang="sr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  4.000.000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30514533"/>
                  </a:ext>
                </a:extLst>
              </a:tr>
              <a:tr h="258540">
                <a:tc>
                  <a:txBody>
                    <a:bodyPr/>
                    <a:lstStyle/>
                    <a:p>
                      <a:pPr algn="ctr" fontAlgn="b"/>
                      <a:r>
                        <a:rPr lang="en-RS" sz="800" u="none" strike="noStrike">
                          <a:effectLst/>
                        </a:rPr>
                        <a:t>13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RS" sz="700" u="none" strike="noStrike">
                          <a:effectLst/>
                        </a:rPr>
                        <a:t>Израда дела фасаде објекта културе у Делиблату - задружног дома </a:t>
                      </a:r>
                      <a:endParaRPr lang="sr-R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  5.000.000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30690466"/>
                  </a:ext>
                </a:extLst>
              </a:tr>
              <a:tr h="248198">
                <a:tc>
                  <a:txBody>
                    <a:bodyPr/>
                    <a:lstStyle/>
                    <a:p>
                      <a:pPr algn="ctr" fontAlgn="b"/>
                      <a:r>
                        <a:rPr lang="en-RS" sz="800" u="none" strike="noStrike">
                          <a:effectLst/>
                        </a:rPr>
                        <a:t>14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RS" sz="800" u="none" strike="noStrike">
                          <a:effectLst/>
                        </a:rPr>
                        <a:t>Санација дела зграде Дома културе у Мраморку</a:t>
                      </a:r>
                      <a:endParaRPr lang="sr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  5.100.000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00036492"/>
                  </a:ext>
                </a:extLst>
              </a:tr>
              <a:tr h="146506">
                <a:tc>
                  <a:txBody>
                    <a:bodyPr/>
                    <a:lstStyle/>
                    <a:p>
                      <a:pPr algn="ctr" fontAlgn="b"/>
                      <a:r>
                        <a:rPr lang="en-RS" sz="800" u="none" strike="noStrike">
                          <a:effectLst/>
                        </a:rPr>
                        <a:t>15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RS" sz="800" u="none" strike="noStrike">
                          <a:effectLst/>
                        </a:rPr>
                        <a:t>Санација сале изнад МЗ Баваниште</a:t>
                      </a:r>
                      <a:endParaRPr lang="sr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  6.000.000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93033859"/>
                  </a:ext>
                </a:extLst>
              </a:tr>
              <a:tr h="146506">
                <a:tc>
                  <a:txBody>
                    <a:bodyPr/>
                    <a:lstStyle/>
                    <a:p>
                      <a:pPr algn="ctr" fontAlgn="b"/>
                      <a:r>
                        <a:rPr lang="en-RS" sz="800" u="none" strike="noStrike">
                          <a:effectLst/>
                        </a:rPr>
                        <a:t>16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RS" sz="800" u="none" strike="noStrike">
                          <a:effectLst/>
                        </a:rPr>
                        <a:t>Санација просторија МЗ Мало Баваниште</a:t>
                      </a:r>
                      <a:endParaRPr lang="sr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  1.100.000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810796645"/>
                  </a:ext>
                </a:extLst>
              </a:tr>
              <a:tr h="258540">
                <a:tc>
                  <a:txBody>
                    <a:bodyPr/>
                    <a:lstStyle/>
                    <a:p>
                      <a:pPr algn="ctr" fontAlgn="b"/>
                      <a:r>
                        <a:rPr lang="en-RS" sz="800" u="none" strike="noStrike">
                          <a:effectLst/>
                        </a:rPr>
                        <a:t>17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RS" sz="700" u="none" strike="noStrike">
                          <a:effectLst/>
                        </a:rPr>
                        <a:t>Реконструкција зграде Библиотеке "Вук Караџић" у Ковину</a:t>
                      </a:r>
                      <a:endParaRPr lang="sr-R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  3.025.000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09390377"/>
                  </a:ext>
                </a:extLst>
              </a:tr>
              <a:tr h="267158">
                <a:tc>
                  <a:txBody>
                    <a:bodyPr/>
                    <a:lstStyle/>
                    <a:p>
                      <a:pPr algn="ctr" fontAlgn="b"/>
                      <a:r>
                        <a:rPr lang="en-RS" sz="800" u="none" strike="noStrike">
                          <a:effectLst/>
                        </a:rPr>
                        <a:t>18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RS" sz="700" u="none" strike="noStrike">
                          <a:effectLst/>
                        </a:rPr>
                        <a:t>Замена столарије на згради О.Ш."Ђура Јакшић" Ковин</a:t>
                      </a:r>
                      <a:endParaRPr lang="sr-R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11.141.920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 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9962755"/>
                  </a:ext>
                </a:extLst>
              </a:tr>
              <a:tr h="258540">
                <a:tc>
                  <a:txBody>
                    <a:bodyPr/>
                    <a:lstStyle/>
                    <a:p>
                      <a:pPr algn="ctr" fontAlgn="b"/>
                      <a:r>
                        <a:rPr lang="en-RS" sz="800" u="none" strike="noStrike">
                          <a:effectLst/>
                        </a:rPr>
                        <a:t>19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RS" sz="700" u="none" strike="noStrike">
                          <a:effectLst/>
                        </a:rPr>
                        <a:t>Реконструкција зграде бивше инкубаторске станице у наставни простор ССШ "Васа Пелагић"</a:t>
                      </a:r>
                      <a:endParaRPr lang="sr-RS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  2.459.600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>
                          <a:effectLst/>
                        </a:rPr>
                        <a:t>                           -      </a:t>
                      </a:r>
                      <a:endParaRPr lang="en-R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RS" sz="800" u="none" strike="noStrike" dirty="0">
                          <a:effectLst/>
                        </a:rPr>
                        <a:t> </a:t>
                      </a:r>
                      <a:endParaRPr lang="en-R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10950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427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0039E-BC42-4751-BF68-78258FF7B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sr-Cyrl-RS" sz="3200" dirty="0"/>
              <a:t>Ка равноправнијој општини - Родно одговорно буџетирање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BA4C4-5591-43AC-9E39-1CBE73297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86610"/>
          </a:xfrm>
        </p:spPr>
        <p:txBody>
          <a:bodyPr>
            <a:normAutofit fontScale="70000" lnSpcReduction="20000"/>
          </a:bodyPr>
          <a:lstStyle/>
          <a:p>
            <a:pPr algn="just"/>
            <a:endParaRPr lang="sr-Cyrl-RS" dirty="0"/>
          </a:p>
          <a:p>
            <a:pPr algn="just"/>
            <a:r>
              <a:rPr lang="sr-Cyrl-RS" sz="3300" dirty="0"/>
              <a:t>У</a:t>
            </a:r>
            <a:r>
              <a:rPr lang="en-US" sz="3300" dirty="0" err="1"/>
              <a:t>вођење</a:t>
            </a:r>
            <a:r>
              <a:rPr lang="en-US" sz="3300" dirty="0"/>
              <a:t> </a:t>
            </a:r>
            <a:r>
              <a:rPr lang="en-US" sz="3300" dirty="0" err="1"/>
              <a:t>принципа</a:t>
            </a:r>
            <a:r>
              <a:rPr lang="en-US" sz="3300" dirty="0"/>
              <a:t> </a:t>
            </a:r>
            <a:r>
              <a:rPr lang="en-US" sz="3300" dirty="0" err="1"/>
              <a:t>родне</a:t>
            </a:r>
            <a:r>
              <a:rPr lang="en-US" sz="3300" dirty="0"/>
              <a:t> </a:t>
            </a:r>
            <a:r>
              <a:rPr lang="en-US" sz="3300" dirty="0" err="1"/>
              <a:t>равноправности</a:t>
            </a:r>
            <a:r>
              <a:rPr lang="en-US" sz="3300" dirty="0"/>
              <a:t> у </a:t>
            </a:r>
            <a:r>
              <a:rPr lang="en-US" sz="3300" dirty="0" err="1"/>
              <a:t>буџетски</a:t>
            </a:r>
            <a:r>
              <a:rPr lang="en-US" sz="3300" dirty="0"/>
              <a:t> </a:t>
            </a:r>
            <a:r>
              <a:rPr lang="en-US" sz="3300" dirty="0" err="1"/>
              <a:t>процес</a:t>
            </a:r>
            <a:r>
              <a:rPr lang="sr-Cyrl-RS" sz="3300" dirty="0"/>
              <a:t> </a:t>
            </a:r>
            <a:r>
              <a:rPr lang="en-US" sz="3300" dirty="0" err="1"/>
              <a:t>доприноси</a:t>
            </a:r>
            <a:r>
              <a:rPr lang="en-US" sz="3300" dirty="0"/>
              <a:t> </a:t>
            </a:r>
            <a:r>
              <a:rPr lang="en-US" sz="3300" dirty="0" err="1"/>
              <a:t>побољшању</a:t>
            </a:r>
            <a:r>
              <a:rPr lang="en-US" sz="3300" dirty="0"/>
              <a:t> </a:t>
            </a:r>
            <a:r>
              <a:rPr lang="en-US" sz="3300" dirty="0" err="1"/>
              <a:t>ефективности</a:t>
            </a:r>
            <a:r>
              <a:rPr lang="en-US" sz="3300" dirty="0"/>
              <a:t> </a:t>
            </a:r>
            <a:r>
              <a:rPr lang="en-US" sz="3300" dirty="0" err="1"/>
              <a:t>буџета</a:t>
            </a:r>
            <a:r>
              <a:rPr lang="en-US" sz="3300" dirty="0"/>
              <a:t> и </a:t>
            </a:r>
            <a:r>
              <a:rPr lang="en-US" sz="3300" dirty="0" err="1"/>
              <a:t>омогућава</a:t>
            </a:r>
            <a:r>
              <a:rPr lang="en-US" sz="3300" dirty="0"/>
              <a:t> </a:t>
            </a:r>
            <a:r>
              <a:rPr lang="en-US" sz="3300" dirty="0" err="1"/>
              <a:t>бољи</a:t>
            </a:r>
            <a:r>
              <a:rPr lang="en-US" sz="3300" dirty="0"/>
              <a:t> </a:t>
            </a:r>
            <a:r>
              <a:rPr lang="en-US" sz="3300" dirty="0" err="1"/>
              <a:t>увид</a:t>
            </a:r>
            <a:r>
              <a:rPr lang="en-US" sz="3300" dirty="0"/>
              <a:t> у </a:t>
            </a:r>
            <a:r>
              <a:rPr lang="en-US" sz="3300" dirty="0" err="1"/>
              <a:t>користи</a:t>
            </a:r>
            <a:r>
              <a:rPr lang="en-US" sz="3300" dirty="0"/>
              <a:t> </a:t>
            </a:r>
            <a:r>
              <a:rPr lang="en-US" sz="3300" dirty="0" err="1"/>
              <a:t>које</a:t>
            </a:r>
            <a:r>
              <a:rPr lang="en-US" sz="3300" dirty="0"/>
              <a:t> </a:t>
            </a:r>
            <a:r>
              <a:rPr lang="en-US" sz="3300" dirty="0" err="1"/>
              <a:t>жене</a:t>
            </a:r>
            <a:r>
              <a:rPr lang="en-US" sz="3300" dirty="0"/>
              <a:t> и </a:t>
            </a:r>
            <a:r>
              <a:rPr lang="en-US" sz="3300" dirty="0" err="1"/>
              <a:t>мушкарци</a:t>
            </a:r>
            <a:r>
              <a:rPr lang="en-US" sz="3300" dirty="0"/>
              <a:t> </a:t>
            </a:r>
            <a:r>
              <a:rPr lang="en-US" sz="3300" dirty="0" err="1"/>
              <a:t>имају</a:t>
            </a:r>
            <a:r>
              <a:rPr lang="en-US" sz="3300" dirty="0"/>
              <a:t> </a:t>
            </a:r>
            <a:r>
              <a:rPr lang="en-US" sz="3300" dirty="0" err="1"/>
              <a:t>од</a:t>
            </a:r>
            <a:r>
              <a:rPr lang="en-US" sz="3300" dirty="0"/>
              <a:t> </a:t>
            </a:r>
            <a:r>
              <a:rPr lang="en-US" sz="3300" dirty="0" err="1"/>
              <a:t>буџетских</a:t>
            </a:r>
            <a:r>
              <a:rPr lang="en-US" sz="3300" dirty="0"/>
              <a:t> </a:t>
            </a:r>
            <a:r>
              <a:rPr lang="en-US" sz="3300" dirty="0" err="1"/>
              <a:t>средстава</a:t>
            </a:r>
            <a:r>
              <a:rPr lang="en-US" sz="3300" dirty="0"/>
              <a:t>.  </a:t>
            </a:r>
            <a:endParaRPr lang="sr-Cyrl-RS" sz="3300" dirty="0"/>
          </a:p>
          <a:p>
            <a:pPr algn="just"/>
            <a:endParaRPr lang="en-US" dirty="0"/>
          </a:p>
          <a:p>
            <a:pPr algn="just"/>
            <a:r>
              <a:rPr lang="sr-Cyrl-RS" dirty="0"/>
              <a:t>Наставили смо тренд из претходних година и проширујемо обухват </a:t>
            </a:r>
            <a:r>
              <a:rPr lang="sr-Cyrl-RS" dirty="0" err="1"/>
              <a:t>уродњених</a:t>
            </a:r>
            <a:r>
              <a:rPr lang="sr-Cyrl-RS" dirty="0"/>
              <a:t> информација у буџету - у складу са Законом смо у првом кварталу ове године усвојили План поступног увођења родно одговорног буџетирања за наредну 2021. годину.</a:t>
            </a:r>
          </a:p>
          <a:p>
            <a:pPr marL="0" indent="0" algn="just">
              <a:buNone/>
            </a:pPr>
            <a:endParaRPr lang="sr-Cyrl-RS" dirty="0"/>
          </a:p>
          <a:p>
            <a:pPr algn="just"/>
            <a:r>
              <a:rPr lang="sr-Cyrl-RS" dirty="0"/>
              <a:t>У складу са овим Планом - у Нацрту одлуке о буџету за 2021. годину применили смо родно осетљиве  циљеве и индикаторе у оквиру и њихово остваривање ћемо пратити</a:t>
            </a:r>
          </a:p>
          <a:p>
            <a:pPr marL="0" indent="0" algn="just">
              <a:buNone/>
            </a:pPr>
            <a:endParaRPr lang="sr-Cyrl-R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F321FE-8229-4243-A32C-46CB27CF0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FB0A07-249F-4345-993B-6AB4700608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0231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340D4-8AC3-4CCC-95D2-3C70E56EB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b="1" dirty="0"/>
              <a:t>Ко се финансира из буџета?</a:t>
            </a:r>
            <a:endParaRPr lang="en-US" sz="30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D7D842-73B9-40A3-ABB2-C428EB32B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E8E6BB9E-9E63-4256-A299-A33CF3B2B58A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520825"/>
            <a:ext cx="4038600" cy="255624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6350" defTabSz="209550">
              <a:buFontTx/>
              <a:buNone/>
            </a:pPr>
            <a:r>
              <a:rPr lang="ru-RU" alt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Директни корисници буџетских средстава: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	- Скупштина општине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	- Председник општине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	- Општинско веће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	- Општинска управа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	- Правобранилаштво општине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endParaRPr lang="sr-Latn-RS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0BCF7F3-A532-4695-8BE1-1BC6CE96B0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1388" y="1520825"/>
            <a:ext cx="4038600" cy="463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63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08075" indent="-2857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5081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9653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4225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797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3369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941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2513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altLang="en-US" sz="1600" b="1" dirty="0">
                <a:cs typeface="Calibri" panose="020F0502020204030204" pitchFamily="34" charset="0"/>
              </a:rPr>
              <a:t>Индиректни корисници буџетских средстава: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</a:t>
            </a:r>
            <a:r>
              <a:rPr lang="ru-RU" altLang="en-US" sz="1600" dirty="0" err="1">
                <a:cs typeface="Calibri" panose="020F0502020204030204" pitchFamily="34" charset="0"/>
              </a:rPr>
              <a:t>Библотека</a:t>
            </a:r>
            <a:r>
              <a:rPr lang="ru-RU" altLang="en-US" sz="1600" dirty="0">
                <a:cs typeface="Calibri" panose="020F0502020204030204" pitchFamily="34" charset="0"/>
              </a:rPr>
              <a:t> ”</a:t>
            </a:r>
            <a:r>
              <a:rPr lang="ru-RU" altLang="en-US" sz="1600" dirty="0" err="1">
                <a:cs typeface="Calibri" panose="020F0502020204030204" pitchFamily="34" charset="0"/>
              </a:rPr>
              <a:t>Вук</a:t>
            </a:r>
            <a:r>
              <a:rPr lang="ru-RU" altLang="en-US" sz="1600" dirty="0">
                <a:cs typeface="Calibri" panose="020F0502020204030204" pitchFamily="34" charset="0"/>
              </a:rPr>
              <a:t> </a:t>
            </a:r>
            <a:r>
              <a:rPr lang="ru-RU" altLang="en-US" sz="1600" dirty="0" err="1">
                <a:cs typeface="Calibri" panose="020F0502020204030204" pitchFamily="34" charset="0"/>
              </a:rPr>
              <a:t>Караџић</a:t>
            </a:r>
            <a:r>
              <a:rPr lang="ru-RU" altLang="en-US" sz="1600" dirty="0">
                <a:cs typeface="Calibri" panose="020F0502020204030204" pitchFamily="34" charset="0"/>
              </a:rPr>
              <a:t>” </a:t>
            </a:r>
            <a:r>
              <a:rPr lang="ru-RU" altLang="en-US" sz="1600" dirty="0" err="1">
                <a:cs typeface="Calibri" panose="020F0502020204030204" pitchFamily="34" charset="0"/>
              </a:rPr>
              <a:t>Ковин</a:t>
            </a: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</a:t>
            </a:r>
            <a:r>
              <a:rPr lang="ru-RU" altLang="en-US" sz="1600" dirty="0" err="1">
                <a:cs typeface="Calibri" panose="020F0502020204030204" pitchFamily="34" charset="0"/>
              </a:rPr>
              <a:t>Центар</a:t>
            </a:r>
            <a:r>
              <a:rPr lang="ru-RU" altLang="en-US" sz="1600" dirty="0">
                <a:cs typeface="Calibri" panose="020F0502020204030204" pitchFamily="34" charset="0"/>
              </a:rPr>
              <a:t> за </a:t>
            </a:r>
            <a:r>
              <a:rPr lang="ru-RU" altLang="en-US" sz="1600" dirty="0" err="1">
                <a:cs typeface="Calibri" panose="020F0502020204030204" pitchFamily="34" charset="0"/>
              </a:rPr>
              <a:t>културу</a:t>
            </a:r>
            <a:r>
              <a:rPr lang="ru-RU" altLang="en-US" sz="1600" dirty="0">
                <a:cs typeface="Calibri" panose="020F0502020204030204" pitchFamily="34" charset="0"/>
              </a:rPr>
              <a:t> </a:t>
            </a:r>
            <a:r>
              <a:rPr lang="ru-RU" altLang="en-US" sz="1600" dirty="0" err="1">
                <a:cs typeface="Calibri" panose="020F0502020204030204" pitchFamily="34" charset="0"/>
              </a:rPr>
              <a:t>Ковин</a:t>
            </a: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</a:t>
            </a:r>
            <a:r>
              <a:rPr lang="ru-RU" altLang="en-US" sz="1600" dirty="0" err="1">
                <a:cs typeface="Calibri" panose="020F0502020204030204" pitchFamily="34" charset="0"/>
              </a:rPr>
              <a:t>Установа</a:t>
            </a:r>
            <a:r>
              <a:rPr lang="ru-RU" altLang="en-US" sz="1600" dirty="0">
                <a:cs typeface="Calibri" panose="020F0502020204030204" pitchFamily="34" charset="0"/>
              </a:rPr>
              <a:t> за спорт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Предшколска установа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Туристички </a:t>
            </a:r>
            <a:r>
              <a:rPr lang="ru-RU" altLang="en-US" sz="1600" dirty="0" err="1">
                <a:cs typeface="Calibri" panose="020F0502020204030204" pitchFamily="34" charset="0"/>
              </a:rPr>
              <a:t>организација</a:t>
            </a:r>
            <a:r>
              <a:rPr lang="ru-RU" altLang="en-US" sz="1600" dirty="0">
                <a:cs typeface="Calibri" panose="020F0502020204030204" pitchFamily="34" charset="0"/>
              </a:rPr>
              <a:t> </a:t>
            </a:r>
            <a:r>
              <a:rPr lang="sr-Cyrl-RS" altLang="en-US" sz="1600" dirty="0">
                <a:cs typeface="Calibri" panose="020F0502020204030204" pitchFamily="34" charset="0"/>
              </a:rPr>
              <a:t>Ковина</a:t>
            </a: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Месне заједнице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	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 </a:t>
            </a: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34B072C-B864-4B5A-A0CD-62430F9C1C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2" y="3836194"/>
            <a:ext cx="4038600" cy="239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63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08075" indent="-2857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5081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9653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4225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797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3369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941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2513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altLang="en-US" sz="1600" b="1" dirty="0">
                <a:cs typeface="Calibri" panose="020F0502020204030204" pitchFamily="34" charset="0"/>
              </a:rPr>
              <a:t>Остали корисници јавних средстава: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Образовне институције (школе)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Здравствене институције (домови здравља)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Социјалне институције (Центар за социјални рад)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Непрофитне организације (удружења грађана, невладине организације, итд.)</a:t>
            </a: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114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0039E-BC42-4751-BF68-78258FF7B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Учешће грађана у буџетском процесу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BA4C4-5591-43AC-9E39-1CBE73297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9569" y="3070675"/>
            <a:ext cx="6485728" cy="3118377"/>
          </a:xfrm>
        </p:spPr>
        <p:txBody>
          <a:bodyPr>
            <a:normAutofit/>
          </a:bodyPr>
          <a:lstStyle/>
          <a:p>
            <a:pPr fontAlgn="base"/>
            <a:endParaRPr lang="sr-Cyrl-RS" sz="4800" dirty="0"/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F321FE-8229-4243-A32C-46CB27CF0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FB0A07-249F-4345-993B-6AB4700608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1C149573-BFB3-D247-9B9A-7B6D299A52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394" y="1516115"/>
            <a:ext cx="7091263" cy="5404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614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0039E-BC42-4751-BF68-78258FF7B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Учешће грађана у буџетском процесу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BA4C4-5591-43AC-9E39-1CBE73297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9569" y="3070675"/>
            <a:ext cx="6485728" cy="3118377"/>
          </a:xfrm>
        </p:spPr>
        <p:txBody>
          <a:bodyPr>
            <a:normAutofit/>
          </a:bodyPr>
          <a:lstStyle/>
          <a:p>
            <a:pPr fontAlgn="base"/>
            <a:endParaRPr lang="sr-Cyrl-RS" sz="4800" dirty="0"/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F321FE-8229-4243-A32C-46CB27CF0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FB0A07-249F-4345-993B-6AB4700608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0888C38-46F9-4C47-B165-40BE07867DF1}"/>
              </a:ext>
            </a:extLst>
          </p:cNvPr>
          <p:cNvSpPr/>
          <p:nvPr/>
        </p:nvSpPr>
        <p:spPr>
          <a:xfrm>
            <a:off x="554793" y="1417638"/>
            <a:ext cx="84352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endParaRPr lang="sr-Cyrl-RS" dirty="0">
              <a:solidFill>
                <a:srgbClr val="777777"/>
              </a:solidFill>
              <a:latin typeface="verdana" panose="020B0604030504040204" pitchFamily="34" charset="0"/>
            </a:endParaRPr>
          </a:p>
          <a:p>
            <a:pPr algn="just" fontAlgn="base"/>
            <a:endParaRPr lang="sr-Cyrl-RS" dirty="0">
              <a:solidFill>
                <a:srgbClr val="777777"/>
              </a:solidFill>
              <a:latin typeface="verdana" panose="020B0604030504040204" pitchFamily="34" charset="0"/>
            </a:endParaRPr>
          </a:p>
          <a:p>
            <a:pPr algn="just" fontAlgn="base"/>
            <a:endParaRPr lang="sr-Cyrl-RS" dirty="0">
              <a:solidFill>
                <a:srgbClr val="777777"/>
              </a:solidFill>
              <a:latin typeface="verdana" panose="020B0604030504040204" pitchFamily="34" charset="0"/>
            </a:endParaRPr>
          </a:p>
          <a:p>
            <a:pPr algn="just" fontAlgn="base"/>
            <a:r>
              <a:rPr lang="sr-RS" dirty="0">
                <a:solidFill>
                  <a:srgbClr val="777777"/>
                </a:solidFill>
                <a:latin typeface="verdana" panose="020B0604030504040204" pitchFamily="34" charset="0"/>
              </a:rPr>
              <a:t>Након завршеног процеса анкетирања грађана, које је спроведено у периоду од 07. до 30. септембра 2020. године – о избору приоритетних пројеката за 2021. годину, желимо да Вам се захвалимо на учешћу и уједно да, у односу на данашњи датум који смо сами задали као рок, поделимо са вама резултате нашег заједничког рада.</a:t>
            </a:r>
            <a:endParaRPr lang="sr-RS" dirty="0">
              <a:solidFill>
                <a:srgbClr val="777777"/>
              </a:solidFill>
              <a:latin typeface="Lato"/>
            </a:endParaRPr>
          </a:p>
          <a:p>
            <a:pPr algn="just" fontAlgn="base"/>
            <a:endParaRPr lang="sr-Cyrl-RS" dirty="0">
              <a:solidFill>
                <a:srgbClr val="777777"/>
              </a:solidFill>
              <a:latin typeface="verdana" panose="020B0604030504040204" pitchFamily="34" charset="0"/>
            </a:endParaRPr>
          </a:p>
          <a:p>
            <a:pPr algn="just" fontAlgn="base"/>
            <a:endParaRPr lang="sr-Cyrl-RS" dirty="0">
              <a:solidFill>
                <a:srgbClr val="777777"/>
              </a:solidFill>
              <a:latin typeface="verdana" panose="020B0604030504040204" pitchFamily="34" charset="0"/>
            </a:endParaRPr>
          </a:p>
          <a:p>
            <a:pPr algn="just" fontAlgn="base"/>
            <a:r>
              <a:rPr lang="sr-RS" dirty="0">
                <a:solidFill>
                  <a:srgbClr val="777777"/>
                </a:solidFill>
                <a:latin typeface="verdana" panose="020B0604030504040204" pitchFamily="34" charset="0"/>
              </a:rPr>
              <a:t>Укупно попуњених анкета било је 1.547 (692 преко веб сајта и фејсбук странице, а 855 ручно попуњених штампаних анкета).</a:t>
            </a:r>
            <a:endParaRPr lang="sr-RS" dirty="0">
              <a:solidFill>
                <a:srgbClr val="777777"/>
              </a:solidFill>
              <a:latin typeface="Lato"/>
            </a:endParaRPr>
          </a:p>
          <a:p>
            <a:r>
              <a:rPr lang="sr-RS" dirty="0"/>
              <a:t/>
            </a:r>
            <a:br>
              <a:rPr lang="sr-RS" dirty="0"/>
            </a:b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6500843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0039E-BC42-4751-BF68-78258FF7B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Учешће грађана у буџетском процесу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BA4C4-5591-43AC-9E39-1CBE73297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9569" y="3070675"/>
            <a:ext cx="6485728" cy="3118377"/>
          </a:xfrm>
        </p:spPr>
        <p:txBody>
          <a:bodyPr>
            <a:normAutofit/>
          </a:bodyPr>
          <a:lstStyle/>
          <a:p>
            <a:pPr fontAlgn="base"/>
            <a:endParaRPr lang="sr-Cyrl-RS" sz="4800" dirty="0"/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F321FE-8229-4243-A32C-46CB27CF0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FB0A07-249F-4345-993B-6AB4700608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0888C38-46F9-4C47-B165-40BE07867DF1}"/>
              </a:ext>
            </a:extLst>
          </p:cNvPr>
          <p:cNvSpPr/>
          <p:nvPr/>
        </p:nvSpPr>
        <p:spPr>
          <a:xfrm>
            <a:off x="554793" y="1417638"/>
            <a:ext cx="8435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sr-RS" dirty="0">
                <a:solidFill>
                  <a:srgbClr val="777777"/>
                </a:solidFill>
                <a:latin typeface="verdana" panose="020B0604030504040204" pitchFamily="34" charset="0"/>
              </a:rPr>
              <a:t>Пет пројеката са највећим бројем гласова биће финансирани из општинског буџета:</a:t>
            </a:r>
            <a:endParaRPr lang="sr-RS" dirty="0">
              <a:solidFill>
                <a:srgbClr val="777777"/>
              </a:solidFill>
              <a:latin typeface="Lato"/>
            </a:endParaRPr>
          </a:p>
          <a:p>
            <a:r>
              <a:rPr lang="sr-RS" dirty="0"/>
              <a:t/>
            </a:r>
            <a:br>
              <a:rPr lang="sr-RS" dirty="0"/>
            </a:br>
            <a:endParaRPr lang="en-R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13DE166-4CF4-2F4C-A620-30AE2E7A6D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2496770"/>
              </p:ext>
            </p:extLst>
          </p:nvPr>
        </p:nvGraphicFramePr>
        <p:xfrm>
          <a:off x="1412711" y="2051802"/>
          <a:ext cx="6318577" cy="4958280"/>
        </p:xfrm>
        <a:graphic>
          <a:graphicData uri="http://schemas.openxmlformats.org/drawingml/2006/table">
            <a:tbl>
              <a:tblPr/>
              <a:tblGrid>
                <a:gridCol w="573353">
                  <a:extLst>
                    <a:ext uri="{9D8B030D-6E8A-4147-A177-3AD203B41FA5}">
                      <a16:colId xmlns:a16="http://schemas.microsoft.com/office/drawing/2014/main" val="3256284974"/>
                    </a:ext>
                  </a:extLst>
                </a:gridCol>
                <a:gridCol w="4177281">
                  <a:extLst>
                    <a:ext uri="{9D8B030D-6E8A-4147-A177-3AD203B41FA5}">
                      <a16:colId xmlns:a16="http://schemas.microsoft.com/office/drawing/2014/main" val="3977359802"/>
                    </a:ext>
                  </a:extLst>
                </a:gridCol>
                <a:gridCol w="865879">
                  <a:extLst>
                    <a:ext uri="{9D8B030D-6E8A-4147-A177-3AD203B41FA5}">
                      <a16:colId xmlns:a16="http://schemas.microsoft.com/office/drawing/2014/main" val="390109746"/>
                    </a:ext>
                  </a:extLst>
                </a:gridCol>
                <a:gridCol w="702064">
                  <a:extLst>
                    <a:ext uri="{9D8B030D-6E8A-4147-A177-3AD203B41FA5}">
                      <a16:colId xmlns:a16="http://schemas.microsoft.com/office/drawing/2014/main" val="1246256319"/>
                    </a:ext>
                  </a:extLst>
                </a:gridCol>
              </a:tblGrid>
              <a:tr h="510717">
                <a:tc>
                  <a:txBody>
                    <a:bodyPr/>
                    <a:lstStyle/>
                    <a:p>
                      <a:pPr algn="l" fontAlgn="ctr"/>
                      <a:r>
                        <a:rPr lang="sr-RS" sz="1400" b="1">
                          <a:effectLst/>
                          <a:latin typeface="inherit"/>
                        </a:rPr>
                        <a:t>Ред.</a:t>
                      </a:r>
                      <a:br>
                        <a:rPr lang="sr-RS" sz="1400" b="1">
                          <a:effectLst/>
                          <a:latin typeface="inherit"/>
                        </a:rPr>
                      </a:br>
                      <a:r>
                        <a:rPr lang="sr-RS" sz="1400" b="1">
                          <a:effectLst/>
                          <a:latin typeface="inherit"/>
                        </a:rPr>
                        <a:t>број</a:t>
                      </a:r>
                      <a:endParaRPr lang="sr-RS" sz="140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RS" sz="1400" b="1" dirty="0">
                          <a:effectLst/>
                          <a:latin typeface="inherit"/>
                        </a:rPr>
                        <a:t>Пројекти</a:t>
                      </a:r>
                      <a:endParaRPr lang="sr-RS" sz="1400" dirty="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RS" sz="1400" b="1">
                          <a:effectLst/>
                          <a:latin typeface="inherit"/>
                        </a:rPr>
                        <a:t>Број</a:t>
                      </a:r>
                      <a:br>
                        <a:rPr lang="sr-RS" sz="1400" b="1">
                          <a:effectLst/>
                          <a:latin typeface="inherit"/>
                        </a:rPr>
                      </a:br>
                      <a:r>
                        <a:rPr lang="sr-RS" sz="1400" b="1">
                          <a:effectLst/>
                          <a:latin typeface="inherit"/>
                        </a:rPr>
                        <a:t>гласова</a:t>
                      </a:r>
                      <a:endParaRPr lang="sr-RS" sz="140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RS" sz="1400" b="1">
                          <a:effectLst/>
                          <a:latin typeface="inherit"/>
                        </a:rPr>
                        <a:t>%</a:t>
                      </a:r>
                      <a:endParaRPr lang="en-RS" sz="140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14553"/>
                  </a:ext>
                </a:extLst>
              </a:tr>
              <a:tr h="1014740">
                <a:tc>
                  <a:txBody>
                    <a:bodyPr/>
                    <a:lstStyle/>
                    <a:p>
                      <a:pPr algn="l" fontAlgn="base"/>
                      <a:r>
                        <a:rPr lang="en-RS" sz="1400">
                          <a:effectLst/>
                          <a:latin typeface="inherit"/>
                        </a:rPr>
                        <a:t> </a:t>
                      </a:r>
                    </a:p>
                    <a:p>
                      <a:pPr algn="l" fontAlgn="base"/>
                      <a:r>
                        <a:rPr lang="en-RS" sz="1400">
                          <a:effectLst/>
                          <a:latin typeface="verdana" panose="020B0604030504040204" pitchFamily="34" charset="0"/>
                        </a:rPr>
                        <a:t>1.                   </a:t>
                      </a:r>
                      <a:endParaRPr lang="en-RS" sz="140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RS" sz="1400" b="1" dirty="0">
                          <a:effectLst/>
                          <a:latin typeface="inherit"/>
                        </a:rPr>
                        <a:t>Замена столарије у основној школи „Ђура Јакшић“ у Ковину</a:t>
                      </a:r>
                      <a:endParaRPr lang="sr-RS" sz="1400" dirty="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RS" sz="1400" b="1">
                          <a:effectLst/>
                          <a:latin typeface="inherit"/>
                        </a:rPr>
                        <a:t>897</a:t>
                      </a:r>
                      <a:endParaRPr lang="en-RS" sz="140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RS" sz="1400" b="1">
                          <a:effectLst/>
                          <a:latin typeface="inherit"/>
                        </a:rPr>
                        <a:t>58 %</a:t>
                      </a:r>
                      <a:endParaRPr lang="en-RS" sz="140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2529070"/>
                  </a:ext>
                </a:extLst>
              </a:tr>
              <a:tr h="342709">
                <a:tc>
                  <a:txBody>
                    <a:bodyPr/>
                    <a:lstStyle/>
                    <a:p>
                      <a:pPr algn="l" fontAlgn="ctr"/>
                      <a:r>
                        <a:rPr lang="en-RS" sz="1400">
                          <a:effectLst/>
                          <a:latin typeface="verdana" panose="020B0604030504040204" pitchFamily="34" charset="0"/>
                        </a:rPr>
                        <a:t>2.</a:t>
                      </a:r>
                      <a:endParaRPr lang="en-RS" sz="140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RS" sz="1400" b="1">
                          <a:effectLst/>
                          <a:latin typeface="inherit"/>
                        </a:rPr>
                        <a:t>Наставак изградње базена</a:t>
                      </a:r>
                      <a:endParaRPr lang="sr-RS" sz="140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RS" sz="1400" b="1">
                          <a:effectLst/>
                          <a:latin typeface="inherit"/>
                        </a:rPr>
                        <a:t>702</a:t>
                      </a:r>
                      <a:endParaRPr lang="en-RS" sz="140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RS" sz="1400" b="1">
                          <a:effectLst/>
                          <a:latin typeface="inherit"/>
                        </a:rPr>
                        <a:t>45,4%</a:t>
                      </a:r>
                      <a:endParaRPr lang="en-RS" sz="140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489801"/>
                  </a:ext>
                </a:extLst>
              </a:tr>
              <a:tr h="678725">
                <a:tc>
                  <a:txBody>
                    <a:bodyPr/>
                    <a:lstStyle/>
                    <a:p>
                      <a:pPr algn="l" fontAlgn="ctr"/>
                      <a:r>
                        <a:rPr lang="en-RS" sz="1400">
                          <a:effectLst/>
                          <a:latin typeface="verdana" panose="020B0604030504040204" pitchFamily="34" charset="0"/>
                        </a:rPr>
                        <a:t>3.</a:t>
                      </a:r>
                      <a:endParaRPr lang="en-RS" sz="140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RS" sz="1400" b="1">
                          <a:effectLst/>
                          <a:latin typeface="inherit"/>
                        </a:rPr>
                        <a:t>Побољшање приступа лицима са инвалидитетом на саобраћајницама и јавним установама на територији општине Ковин</a:t>
                      </a:r>
                      <a:endParaRPr lang="sr-RS" sz="140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RS" sz="1400" b="1">
                          <a:effectLst/>
                          <a:latin typeface="inherit"/>
                        </a:rPr>
                        <a:t>513</a:t>
                      </a:r>
                      <a:endParaRPr lang="en-RS" sz="140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RS" sz="1400" b="1">
                          <a:effectLst/>
                          <a:latin typeface="inherit"/>
                        </a:rPr>
                        <a:t>33,2%</a:t>
                      </a:r>
                      <a:endParaRPr lang="en-RS" sz="140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657365"/>
                  </a:ext>
                </a:extLst>
              </a:tr>
              <a:tr h="510717">
                <a:tc>
                  <a:txBody>
                    <a:bodyPr/>
                    <a:lstStyle/>
                    <a:p>
                      <a:pPr algn="l" fontAlgn="ctr"/>
                      <a:r>
                        <a:rPr lang="en-RS" sz="1400">
                          <a:effectLst/>
                          <a:latin typeface="verdana" panose="020B0604030504040204" pitchFamily="34" charset="0"/>
                        </a:rPr>
                        <a:t>4.</a:t>
                      </a:r>
                      <a:endParaRPr lang="en-RS" sz="140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RS" sz="1400" b="1">
                          <a:effectLst/>
                          <a:latin typeface="inherit"/>
                        </a:rPr>
                        <a:t>Изградња мреже за испирање постројења за пречишћавање пијаће воде у Дубовцу</a:t>
                      </a:r>
                      <a:endParaRPr lang="sr-RS" sz="140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RS" sz="1400" b="1">
                          <a:effectLst/>
                          <a:latin typeface="inherit"/>
                        </a:rPr>
                        <a:t>430</a:t>
                      </a:r>
                      <a:endParaRPr lang="en-RS" sz="140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RS" sz="1400" b="1">
                          <a:effectLst/>
                          <a:latin typeface="inherit"/>
                        </a:rPr>
                        <a:t>27,8%</a:t>
                      </a:r>
                      <a:endParaRPr lang="en-RS" sz="140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1012743"/>
                  </a:ext>
                </a:extLst>
              </a:tr>
              <a:tr h="510717">
                <a:tc>
                  <a:txBody>
                    <a:bodyPr/>
                    <a:lstStyle/>
                    <a:p>
                      <a:pPr algn="l" fontAlgn="ctr"/>
                      <a:r>
                        <a:rPr lang="en-RS" sz="1400">
                          <a:effectLst/>
                          <a:latin typeface="verdana" panose="020B0604030504040204" pitchFamily="34" charset="0"/>
                        </a:rPr>
                        <a:t>5.</a:t>
                      </a:r>
                      <a:endParaRPr lang="en-RS" sz="140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RS" sz="1400" b="1">
                          <a:effectLst/>
                          <a:latin typeface="inherit"/>
                        </a:rPr>
                        <a:t>Санација (пошљунчавање) атарских путева на територији општине Ковин</a:t>
                      </a:r>
                      <a:endParaRPr lang="sr-RS" sz="140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RS" sz="1400" b="1">
                          <a:effectLst/>
                          <a:latin typeface="inherit"/>
                        </a:rPr>
                        <a:t>403</a:t>
                      </a:r>
                      <a:endParaRPr lang="en-RS" sz="140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RS" sz="1400" b="1" dirty="0">
                          <a:effectLst/>
                          <a:latin typeface="inherit"/>
                        </a:rPr>
                        <a:t>26</a:t>
                      </a:r>
                      <a:r>
                        <a:rPr lang="en-RS" sz="1400" dirty="0">
                          <a:effectLst/>
                          <a:latin typeface="verdana" panose="020B0604030504040204" pitchFamily="34" charset="0"/>
                        </a:rPr>
                        <a:t> </a:t>
                      </a:r>
                      <a:r>
                        <a:rPr lang="en-RS" sz="1400" b="1" dirty="0">
                          <a:effectLst/>
                          <a:latin typeface="inherit"/>
                        </a:rPr>
                        <a:t>%</a:t>
                      </a:r>
                      <a:endParaRPr lang="en-RS" sz="1400" dirty="0">
                        <a:effectLst/>
                        <a:latin typeface="inherit"/>
                      </a:endParaRPr>
                    </a:p>
                  </a:txBody>
                  <a:tcPr marL="88744" marR="88744" marT="110930" marB="110930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6E6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51519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23247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0039E-BC42-4751-BF68-78258FF7B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Учешће грађана у буџетском процесу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BA4C4-5591-43AC-9E39-1CBE73297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9569" y="3070675"/>
            <a:ext cx="6485728" cy="3118377"/>
          </a:xfrm>
        </p:spPr>
        <p:txBody>
          <a:bodyPr>
            <a:normAutofit/>
          </a:bodyPr>
          <a:lstStyle/>
          <a:p>
            <a:pPr fontAlgn="base"/>
            <a:endParaRPr lang="sr-Cyrl-RS" sz="4800" dirty="0"/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F321FE-8229-4243-A32C-46CB27CF0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FB0A07-249F-4345-993B-6AB4700608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AF2FD6-EB43-FA4E-80AB-F870551F104D}"/>
              </a:ext>
            </a:extLst>
          </p:cNvPr>
          <p:cNvSpPr txBox="1"/>
          <p:nvPr/>
        </p:nvSpPr>
        <p:spPr>
          <a:xfrm>
            <a:off x="642392" y="1681037"/>
            <a:ext cx="78592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sr-Cyrl-RS" sz="2400" dirty="0"/>
              <a:t>У</a:t>
            </a:r>
            <a:r>
              <a:rPr lang="sr-RS" sz="2400" dirty="0"/>
              <a:t>чешћем у анкети грађанима је дата могућност да сами изнесу своје идеје за пројекат, односно да лично дају предлоге – шта мисле да нам је потребно.</a:t>
            </a:r>
            <a:endParaRPr lang="sr-Cyrl-RS" sz="2400" dirty="0"/>
          </a:p>
          <a:p>
            <a:pPr fontAlgn="base"/>
            <a:endParaRPr lang="sr-RS" sz="2400" dirty="0"/>
          </a:p>
          <a:p>
            <a:pPr fontAlgn="base"/>
            <a:r>
              <a:rPr lang="sr-RS" sz="2400" dirty="0"/>
              <a:t>У току трајања анкете, на адресу Општинске управе пристигла је иницијатива коју је потписало 286 грађана, а односи се на изградњу </a:t>
            </a:r>
            <a:r>
              <a:rPr lang="sr-RS" sz="2400" dirty="0" err="1"/>
              <a:t>трим</a:t>
            </a:r>
            <a:r>
              <a:rPr lang="sr-RS" sz="2400" dirty="0"/>
              <a:t> стазе на </a:t>
            </a:r>
            <a:r>
              <a:rPr lang="sr-RS" sz="2400" dirty="0" err="1"/>
              <a:t>Дунавцу</a:t>
            </a:r>
            <a:r>
              <a:rPr lang="sr-RS" sz="2400" dirty="0"/>
              <a:t> – од кеја и приступа марини, па све до ушћа у Дунав, са одмаралиштем на самом ушћу, што би уједно представљало и такмичарску стазу  за спортски риболов. Овим путем обавештавамо потписнике да ћемо ову сјајну идеју узети у разматрање.</a:t>
            </a:r>
          </a:p>
        </p:txBody>
      </p:sp>
    </p:spTree>
    <p:extLst>
      <p:ext uri="{BB962C8B-B14F-4D97-AF65-F5344CB8AC3E}">
        <p14:creationId xmlns:p14="http://schemas.microsoft.com/office/powerpoint/2010/main" val="39820078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0039E-BC42-4751-BF68-78258FF7B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Учешће грађана у буџетском процесу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BA4C4-5591-43AC-9E39-1CBE732978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fontAlgn="base"/>
            <a:endParaRPr lang="sr-Cyrl-RS" sz="4800" dirty="0"/>
          </a:p>
          <a:p>
            <a:pPr marL="0" indent="0" fontAlgn="base">
              <a:buNone/>
            </a:pPr>
            <a:r>
              <a:rPr lang="sr-RS" sz="4800" dirty="0"/>
              <a:t>У оквиру Јавне анкете за грађане, спроведена је и прилагођена узрасту Анкета за средњошколце – ученике Гимназије и економске школе „Бранко Радичевић“ и за ђаке ССШ „Васа Пелагић“ Ковин.</a:t>
            </a:r>
          </a:p>
          <a:p>
            <a:pPr marL="0" indent="0" fontAlgn="base">
              <a:buNone/>
            </a:pPr>
            <a:r>
              <a:rPr lang="sr-RS" sz="4800" dirty="0"/>
              <a:t>Средњошколци су тако имали прилику да кажу шта њима недостаје, на чему би локална самоуправа требало да поради, а замолили смо их и да своје идеје образложе. Такође, у тексту Анкете укратко смо их подсетили шта је све надлежност локалне заједнице, а оставили смо и могућност да поставе питања о неким пројектима.</a:t>
            </a:r>
            <a:endParaRPr lang="sr-Cyrl-RS" sz="4800" dirty="0"/>
          </a:p>
          <a:p>
            <a:pPr marL="0" indent="0" fontAlgn="base">
              <a:buNone/>
            </a:pPr>
            <a:endParaRPr lang="sr-RS" sz="4800" dirty="0"/>
          </a:p>
          <a:p>
            <a:pPr fontAlgn="base"/>
            <a:r>
              <a:rPr lang="sr-RS" sz="5600" dirty="0"/>
              <a:t>Збирно, највећи број ученика има жељу да се заврши пројекат изградње базена на </a:t>
            </a:r>
            <a:r>
              <a:rPr lang="sr-RS" sz="5600" dirty="0" err="1"/>
              <a:t>Шљункари</a:t>
            </a:r>
            <a:r>
              <a:rPr lang="sr-RS" sz="5600" dirty="0"/>
              <a:t> и ту се „поклапају“ са учесницима грађанске анкете.</a:t>
            </a:r>
          </a:p>
          <a:p>
            <a:pPr fontAlgn="base"/>
            <a:r>
              <a:rPr lang="sr-RS" sz="5600" dirty="0"/>
              <a:t>На другом месту као идеја, а очигледно и жеља младих наше општине је пројекат за реконструкцију бициклистичке стазе у Ковину, али и изградња стазе за бициклисте ка селима и између насељених места. Ђаци кажу да би то био и здравији и јефтинији начин да се превезу до школа у Ковину (осим у најтежим зимским условима).</a:t>
            </a:r>
          </a:p>
          <a:p>
            <a:pPr fontAlgn="base"/>
            <a:r>
              <a:rPr lang="sr-RS" sz="5600" dirty="0"/>
              <a:t>„Бронзу“ код средњошколаца заузимају заједно све идеје које имају за циљ уређење зелених површина, места за рекреацију и, паралелно, пројекти из области заштите животне средине – млади су веома свесни чињенице да има превише отпада око нас. Идеје су следеће: Пешачка стаза од </a:t>
            </a:r>
            <a:r>
              <a:rPr lang="sr-RS" sz="5600" dirty="0" err="1"/>
              <a:t>Дунавца</a:t>
            </a:r>
            <a:r>
              <a:rPr lang="sr-RS" sz="5600" dirty="0"/>
              <a:t>, кроз шуму поред Дунава; Реновирање или изградња нових паркова; Уређење језера Провала у </a:t>
            </a:r>
            <a:r>
              <a:rPr lang="sr-RS" sz="5600" dirty="0" err="1"/>
              <a:t>Плочичком</a:t>
            </a:r>
            <a:r>
              <a:rPr lang="sr-RS" sz="5600" dirty="0"/>
              <a:t> риту (купалиште, мол за везивање чамаца, места за пецање, клупе..); Отварање рекреативног парка; Стаза за трчање и тениски терен; Уређење простора на </a:t>
            </a:r>
            <a:r>
              <a:rPr lang="sr-RS" sz="5600" dirty="0" err="1"/>
              <a:t>Дунавцу</a:t>
            </a:r>
            <a:r>
              <a:rPr lang="sr-RS" sz="5600" dirty="0"/>
              <a:t>; Уређење </a:t>
            </a:r>
            <a:r>
              <a:rPr lang="sr-RS" sz="5600" dirty="0" err="1"/>
              <a:t>Поњавице</a:t>
            </a:r>
            <a:r>
              <a:rPr lang="sr-RS" sz="5600" dirty="0"/>
              <a:t> и језера </a:t>
            </a:r>
            <a:r>
              <a:rPr lang="sr-RS" sz="5600" dirty="0" err="1"/>
              <a:t>Краљевац</a:t>
            </a:r>
            <a:r>
              <a:rPr lang="sr-RS" sz="5600" dirty="0"/>
              <a:t>; Чишћење </a:t>
            </a:r>
            <a:r>
              <a:rPr lang="sr-RS" sz="5600" dirty="0" err="1"/>
              <a:t>Дунавца</a:t>
            </a:r>
            <a:r>
              <a:rPr lang="sr-RS" sz="5600" dirty="0"/>
              <a:t> и </a:t>
            </a:r>
            <a:r>
              <a:rPr lang="sr-RS" sz="5600" dirty="0" err="1"/>
              <a:t>Шљункаре</a:t>
            </a:r>
            <a:r>
              <a:rPr lang="sr-RS" sz="5600" dirty="0"/>
              <a:t>; Више канти за смеће у граду и на периферији; Рециклирање отпада (увођењем канти за разврставање смећа); Место за ваншколске активности; Подизање свести младих о загађености животне средине (поделом летака)</a:t>
            </a:r>
          </a:p>
          <a:p>
            <a:pPr fontAlgn="base"/>
            <a:r>
              <a:rPr lang="sr-RS" sz="5600" dirty="0"/>
              <a:t>Средњошколци поручују и да треба поправити локалне путеве у целој општини и урадити нови пут </a:t>
            </a:r>
            <a:r>
              <a:rPr lang="sr-RS" sz="5600" dirty="0" err="1"/>
              <a:t>Делиблато</a:t>
            </a:r>
            <a:r>
              <a:rPr lang="sr-RS" sz="5600" dirty="0"/>
              <a:t>-Мраморак.</a:t>
            </a:r>
          </a:p>
          <a:p>
            <a:pPr fontAlgn="base"/>
            <a:r>
              <a:rPr lang="sr-RS" sz="4800" dirty="0"/>
              <a:t>Једна од, у односу на потребна средства, скромнијих, али изводљивих идеја јесте предлог за пројекат „Ученички ормарићи у школама“. Ђаци кажу да им је </a:t>
            </a:r>
            <a:r>
              <a:rPr lang="sr-RS" sz="4800" dirty="0" err="1"/>
              <a:t>потрбан</a:t>
            </a:r>
            <a:r>
              <a:rPr lang="sr-RS" sz="4800" dirty="0"/>
              <a:t> лични кутак у школи, а и „да не бисмо вуцарали неке торбе, већ да носимо само оне књиге које су потребне за учење и домаћи“ – директна је порука.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F321FE-8229-4243-A32C-46CB27CF0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FB0A07-249F-4345-993B-6AB4700608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3606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134"/>
            <a:ext cx="8229600" cy="1010610"/>
          </a:xfrm>
        </p:spPr>
        <p:txBody>
          <a:bodyPr>
            <a:normAutofit/>
          </a:bodyPr>
          <a:lstStyle/>
          <a:p>
            <a:r>
              <a:rPr lang="sr-Cyrl-RS" sz="3000" b="1" dirty="0"/>
              <a:t>Како настаје буџет</a:t>
            </a:r>
            <a:r>
              <a:rPr lang="sr-Latn-RS" sz="3000" b="1" dirty="0"/>
              <a:t> </a:t>
            </a:r>
            <a:r>
              <a:rPr lang="sr-Cyrl-RS" sz="3000" b="1" dirty="0"/>
              <a:t>општине?</a:t>
            </a:r>
            <a:endParaRPr lang="en-US" sz="3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5C6FDEC-5142-4586-B190-1B2F0895762E}"/>
              </a:ext>
            </a:extLst>
          </p:cNvPr>
          <p:cNvSpPr/>
          <p:nvPr/>
        </p:nvSpPr>
        <p:spPr>
          <a:xfrm>
            <a:off x="325657" y="1715070"/>
            <a:ext cx="8492686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Cyrl-RS" sz="1700" b="1" dirty="0"/>
              <a:t>БУЏЕТ </a:t>
            </a:r>
            <a:r>
              <a:rPr lang="sr-Cyrl-RS" sz="1700" dirty="0"/>
              <a:t>општине је правни документ који утврђује план прихода и примања и расхода и издатака града за буџетску, односно календарску годину.</a:t>
            </a:r>
          </a:p>
          <a:p>
            <a:pPr algn="just"/>
            <a:endParaRPr lang="en-US" sz="1100" dirty="0"/>
          </a:p>
          <a:p>
            <a:pPr algn="just"/>
            <a:r>
              <a:rPr lang="sr-Cyrl-RS" sz="1700" dirty="0"/>
              <a:t>То значи да овај документ представља предвиђање колико ће се новца од грађана и привреде у току једне године прикупити и на који начин ће се тај новац трошити.</a:t>
            </a:r>
          </a:p>
          <a:p>
            <a:pPr algn="just"/>
            <a:endParaRPr lang="en-US" sz="900" dirty="0"/>
          </a:p>
          <a:p>
            <a:pPr algn="just"/>
            <a:r>
              <a:rPr lang="sr-Cyrl-RS" sz="1700" dirty="0"/>
              <a:t>Из буџета се током године плаћају све обавезе локалне самоуправе. Исто тако у буџет се сливају приходи из којих се подмирују те обавезе. </a:t>
            </a:r>
          </a:p>
          <a:p>
            <a:pPr algn="just"/>
            <a:endParaRPr lang="en-US" sz="900" dirty="0"/>
          </a:p>
          <a:p>
            <a:pPr algn="just"/>
            <a:r>
              <a:rPr lang="sr-Cyrl-RS" sz="1700" dirty="0"/>
              <a:t>Председник општине и локална управа спроводе општинску политику, а главна полуга те политике и развоја је управо буџет општине.</a:t>
            </a:r>
          </a:p>
          <a:p>
            <a:pPr algn="just"/>
            <a:endParaRPr lang="en-US" sz="900" dirty="0"/>
          </a:p>
          <a:p>
            <a:pPr algn="just"/>
            <a:r>
              <a:rPr lang="sr-Cyrl-RS" sz="1700" dirty="0"/>
              <a:t>Приликом дефинисања овог, за општину Ковин најважнијег документа, руководи се законским оквиром и прописима, стратешким приоритетима развоја и другим елементима.</a:t>
            </a:r>
          </a:p>
          <a:p>
            <a:pPr algn="just"/>
            <a:endParaRPr lang="en-US" sz="900" dirty="0"/>
          </a:p>
          <a:p>
            <a:pPr algn="just"/>
            <a:r>
              <a:rPr lang="sr-Cyrl-RS" sz="1700" dirty="0"/>
              <a:t>Реалност је таква да постоје велике разлике између жеља и могућности, тако да креирање буџета подразумева утврђивање приоритета и прављење компромиса.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2641440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/>
              <a:t>Ко учествује у буџетском процесу</a:t>
            </a:r>
            <a:r>
              <a:rPr lang="en-US" b="1" dirty="0"/>
              <a:t>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6028581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val 4"/>
          <p:cNvSpPr/>
          <p:nvPr/>
        </p:nvSpPr>
        <p:spPr>
          <a:xfrm>
            <a:off x="5826759" y="2986894"/>
            <a:ext cx="1800200" cy="1800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>
                <a:solidFill>
                  <a:schemeClr val="tx1"/>
                </a:solidFill>
              </a:rPr>
              <a:t>Грађани и њихова удружења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279740" y="4697028"/>
            <a:ext cx="1080120" cy="93610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000" dirty="0">
                <a:solidFill>
                  <a:schemeClr val="tx1"/>
                </a:solidFill>
              </a:rPr>
              <a:t>Јавна предузећа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475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138" y="490104"/>
            <a:ext cx="8229600" cy="850106"/>
          </a:xfrm>
        </p:spPr>
        <p:txBody>
          <a:bodyPr>
            <a:normAutofit/>
          </a:bodyPr>
          <a:lstStyle/>
          <a:p>
            <a:r>
              <a:rPr lang="sr-Cyrl-RS" sz="3000" b="1" dirty="0"/>
              <a:t>На основу чега се доноси буџет</a:t>
            </a:r>
            <a:r>
              <a:rPr lang="en-US" sz="3000" b="1" dirty="0"/>
              <a:t>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80797738"/>
              </p:ext>
            </p:extLst>
          </p:nvPr>
        </p:nvGraphicFramePr>
        <p:xfrm>
          <a:off x="539552" y="1340210"/>
          <a:ext cx="7848872" cy="51851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6950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DDC93-D5AD-48B0-BB79-531CB4017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7180"/>
          </a:xfrm>
        </p:spPr>
        <p:txBody>
          <a:bodyPr>
            <a:normAutofit/>
          </a:bodyPr>
          <a:lstStyle/>
          <a:p>
            <a:r>
              <a:rPr lang="sr-Cyrl-RS" sz="2800" b="1" dirty="0"/>
              <a:t>Како се пуни општинска каса?</a:t>
            </a:r>
            <a:endParaRPr lang="sr-Latn-RS" sz="2800" b="1" dirty="0"/>
          </a:p>
        </p:txBody>
      </p:sp>
      <p:sp useBgFill="1">
        <p:nvSpPr>
          <p:cNvPr id="3" name="Content Placeholder 2">
            <a:extLst>
              <a:ext uri="{FF2B5EF4-FFF2-40B4-BE49-F238E27FC236}">
                <a16:creationId xmlns:a16="http://schemas.microsoft.com/office/drawing/2014/main" id="{ECDE529B-766F-4481-821E-386F21BF3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72" y="1001818"/>
            <a:ext cx="8286808" cy="5570454"/>
          </a:xfrm>
        </p:spPr>
        <p:txBody>
          <a:bodyPr>
            <a:normAutofit/>
          </a:bodyPr>
          <a:lstStyle/>
          <a:p>
            <a:pPr algn="just"/>
            <a:r>
              <a:rPr lang="sr-Cyrl-RS" sz="1600" dirty="0"/>
              <a:t>Укупни планирани </a:t>
            </a:r>
            <a:r>
              <a:rPr lang="sr-Cyrl-RS" sz="1600" b="1" dirty="0"/>
              <a:t>јавни приходи и примања </a:t>
            </a:r>
            <a:r>
              <a:rPr lang="sr-Cyrl-RS" sz="1600" dirty="0"/>
              <a:t>општине</a:t>
            </a:r>
            <a:r>
              <a:rPr lang="sr-Cyrl-RS" sz="1600" dirty="0">
                <a:solidFill>
                  <a:srgbClr val="FF0000"/>
                </a:solidFill>
              </a:rPr>
              <a:t> </a:t>
            </a:r>
            <a:r>
              <a:rPr lang="sr-Cyrl-RS" sz="1600" dirty="0"/>
              <a:t>Ковин</a:t>
            </a:r>
            <a:r>
              <a:rPr lang="sr-Cyrl-RS" sz="1600" dirty="0">
                <a:solidFill>
                  <a:srgbClr val="FF0000"/>
                </a:solidFill>
              </a:rPr>
              <a:t> </a:t>
            </a:r>
            <a:r>
              <a:rPr lang="sr-Cyrl-RS" sz="1600" dirty="0"/>
              <a:t>за 2021. годину износе</a:t>
            </a:r>
          </a:p>
          <a:p>
            <a:pPr algn="just"/>
            <a:endParaRPr lang="sr-Cyrl-RS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endParaRPr lang="sr-Cyrl-RS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r>
              <a:rPr lang="sr-Cyrl-RS" sz="1600" dirty="0"/>
              <a:t>Нацртом одлуке о буџету општине Кови за 2021. годину планирана су средства из буџета општине у износу од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sr-Cyrl-RS" sz="1600" dirty="0"/>
              <a:t>1.</a:t>
            </a:r>
            <a:r>
              <a:rPr lang="sr-Latn-RS" sz="1600" dirty="0"/>
              <a:t>088.417.000</a:t>
            </a:r>
            <a:r>
              <a:rPr lang="sr-Cyrl-RS" sz="1600" dirty="0">
                <a:solidFill>
                  <a:srgbClr val="FF0000"/>
                </a:solidFill>
              </a:rPr>
              <a:t> </a:t>
            </a:r>
            <a:r>
              <a:rPr lang="sr-Cyrl-RS" sz="1600" dirty="0"/>
              <a:t>динара</a:t>
            </a:r>
            <a:r>
              <a:rPr lang="sr-Latn-RS" sz="1600" dirty="0"/>
              <a:t>, </a:t>
            </a:r>
            <a:r>
              <a:rPr lang="sr-Cyrl-RS" sz="1600" dirty="0"/>
              <a:t>пренета средства из ранијих година у износу од - 112.218.360 динара и</a:t>
            </a:r>
            <a:r>
              <a:rPr lang="sr-Cyrl-RS" sz="1600" dirty="0">
                <a:solidFill>
                  <a:srgbClr val="FF0000"/>
                </a:solidFill>
              </a:rPr>
              <a:t> </a:t>
            </a:r>
            <a:r>
              <a:rPr lang="sr-Cyrl-RS" sz="1600" dirty="0"/>
              <a:t>средства из осталих извора </a:t>
            </a:r>
            <a:r>
              <a:rPr lang="sr-Latn-RS" sz="1600" dirty="0"/>
              <a:t>149.178.554</a:t>
            </a:r>
            <a:r>
              <a:rPr lang="sr-Cyrl-RS" sz="1600" dirty="0"/>
              <a:t> динара.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6E5D0E-B6F3-4167-8B33-0D307B0B2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921166381"/>
              </p:ext>
            </p:extLst>
          </p:nvPr>
        </p:nvGraphicFramePr>
        <p:xfrm>
          <a:off x="571472" y="4365104"/>
          <a:ext cx="8032976" cy="1839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Equals 6">
            <a:extLst>
              <a:ext uri="{FF2B5EF4-FFF2-40B4-BE49-F238E27FC236}">
                <a16:creationId xmlns:a16="http://schemas.microsoft.com/office/drawing/2014/main" id="{CDB27E42-2A8D-4DD4-9160-578F8DDA6D84}"/>
              </a:ext>
            </a:extLst>
          </p:cNvPr>
          <p:cNvSpPr/>
          <p:nvPr/>
        </p:nvSpPr>
        <p:spPr>
          <a:xfrm>
            <a:off x="2609633" y="1735247"/>
            <a:ext cx="1047312" cy="978607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66762BC-F4C2-481D-B9D2-3C8B403BB8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=""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827584" y="1476780"/>
            <a:ext cx="1633564" cy="175275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F752DEC-C823-4E33-9B74-2DB6D4AFC9BB}"/>
              </a:ext>
            </a:extLst>
          </p:cNvPr>
          <p:cNvSpPr txBox="1"/>
          <p:nvPr/>
        </p:nvSpPr>
        <p:spPr>
          <a:xfrm>
            <a:off x="3878844" y="1839830"/>
            <a:ext cx="49794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/>
              <a:t> 1,1 </a:t>
            </a:r>
            <a:r>
              <a:rPr lang="sr-Cyrl-RS" sz="3600" b="1" dirty="0"/>
              <a:t>милијарди динара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704473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9919"/>
          </a:xfrm>
        </p:spPr>
        <p:txBody>
          <a:bodyPr>
            <a:normAutofit fontScale="90000"/>
          </a:bodyPr>
          <a:lstStyle/>
          <a:p>
            <a:r>
              <a:rPr lang="sr-Cyrl-RS" dirty="0"/>
              <a:t>Шта су приходи и примања буџета?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3890768"/>
              </p:ext>
            </p:extLst>
          </p:nvPr>
        </p:nvGraphicFramePr>
        <p:xfrm>
          <a:off x="457200" y="1124744"/>
          <a:ext cx="8507288" cy="559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873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105" y="247867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sr-Cyrl-RS" sz="3000" b="1" dirty="0"/>
              <a:t>Структура планираних прихода и примања за 2021. годину</a:t>
            </a:r>
            <a:endParaRPr lang="en-US" sz="3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25730275"/>
              </p:ext>
            </p:extLst>
          </p:nvPr>
        </p:nvGraphicFramePr>
        <p:xfrm>
          <a:off x="1241013" y="1417638"/>
          <a:ext cx="6661974" cy="4803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0AF26-CBF3-47D3-B412-DD36193B6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sr-Cyrl-RS" sz="3700" b="1"/>
              <a:t>Структура планираних прихода и примања за 2021. годину</a:t>
            </a:r>
            <a:endParaRPr lang="en-US" sz="37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78D249-127B-455E-A23A-CF5A13A65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5FB0A07-249F-4345-993B-6AB4700608B8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D690970-CB48-4F14-9964-6D469EC66B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431036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3616439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5b7 xmlns="934e4f6f-c740-4e49-838d-10594e3f873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1DB5488F8A3A4FBFF3F075976528E0" ma:contentTypeVersion="7" ma:contentTypeDescription="Create a new document." ma:contentTypeScope="" ma:versionID="2c04ddfa2f56fad5ccd768ef06c59c72">
  <xsd:schema xmlns:xsd="http://www.w3.org/2001/XMLSchema" xmlns:xs="http://www.w3.org/2001/XMLSchema" xmlns:p="http://schemas.microsoft.com/office/2006/metadata/properties" xmlns:ns2="934e4f6f-c740-4e49-838d-10594e3f873c" targetNamespace="http://schemas.microsoft.com/office/2006/metadata/properties" ma:root="true" ma:fieldsID="8130c621a27252918d73286d6f28d563" ns2:_="">
    <xsd:import namespace="934e4f6f-c740-4e49-838d-10594e3f87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p5b7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e4f6f-c740-4e49-838d-10594e3f87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p5b7" ma:index="14" nillable="true" ma:displayName="Number" ma:internalName="p5b7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CF0692-5A2C-4794-9CAF-6478EEE9EEC6}">
  <ds:schemaRefs>
    <ds:schemaRef ds:uri="934e4f6f-c740-4e49-838d-10594e3f873c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2D0BA65-3F88-4AB5-87A4-35CC7F6B16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4e4f6f-c740-4e49-838d-10594e3f873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9139D4E-A633-45DF-BE44-F5A0ED2D97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2487</Words>
  <Application>Microsoft Office PowerPoint</Application>
  <PresentationFormat>On-screen Show (4:3)</PresentationFormat>
  <Paragraphs>495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SimSun</vt:lpstr>
      <vt:lpstr>Arial</vt:lpstr>
      <vt:lpstr>Calibri</vt:lpstr>
      <vt:lpstr>inherit</vt:lpstr>
      <vt:lpstr>Lato</vt:lpstr>
      <vt:lpstr>Times New Roman</vt:lpstr>
      <vt:lpstr>verdana</vt:lpstr>
      <vt:lpstr>Wingdings</vt:lpstr>
      <vt:lpstr>Custom Design</vt:lpstr>
      <vt:lpstr>ОПШТИНА КОВИН</vt:lpstr>
      <vt:lpstr>Ко се финансира из буџета?</vt:lpstr>
      <vt:lpstr>Како настаје буџет општине?</vt:lpstr>
      <vt:lpstr>Ко учествује у буџетском процесу?</vt:lpstr>
      <vt:lpstr>На основу чега се доноси буџет?</vt:lpstr>
      <vt:lpstr>Како се пуни општинска каса?</vt:lpstr>
      <vt:lpstr>Шта су приходи и примања буџета?</vt:lpstr>
      <vt:lpstr>Структура планираних прихода и примања за 2021. годину</vt:lpstr>
      <vt:lpstr>Структура планираних прихода и примања за 2021. годину</vt:lpstr>
      <vt:lpstr>На шта се троше јавна средства?</vt:lpstr>
      <vt:lpstr>PowerPoint Presentation</vt:lpstr>
      <vt:lpstr>Структура пројектованих расхода и издатака буџета за 2021. годину</vt:lpstr>
      <vt:lpstr>Структура пројектованих расхода и издатака буџета за 2021. годину</vt:lpstr>
      <vt:lpstr>Које промене у буџету се очекују у односу на текућу 2021 годину?</vt:lpstr>
      <vt:lpstr>Планирани расходи буџета по програмима</vt:lpstr>
      <vt:lpstr>Структура планираних расхода по буџетским програмима</vt:lpstr>
      <vt:lpstr>Планирани расходи буџета расподељени по директним и индиректним буџетским корисницима</vt:lpstr>
      <vt:lpstr>Најважнији планирани капитални пројекти</vt:lpstr>
      <vt:lpstr>Ка равноправнијој општини - Родно одговорно буџетирање</vt:lpstr>
      <vt:lpstr>Учешће грађана у буџетском процесу</vt:lpstr>
      <vt:lpstr>Учешће грађана у буџетском процесу</vt:lpstr>
      <vt:lpstr>Учешће грађана у буџетском процесу</vt:lpstr>
      <vt:lpstr>Учешће грађана у буџетском процесу</vt:lpstr>
      <vt:lpstr>Учешће грађана у буџетском процесу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ОПШТИНА КОВИН</dc:title>
  <dc:creator>jelenacubrilo@gmail.com</dc:creator>
  <cp:lastModifiedBy>Windows User</cp:lastModifiedBy>
  <cp:revision>28</cp:revision>
  <dcterms:created xsi:type="dcterms:W3CDTF">2020-12-04T11:30:34Z</dcterms:created>
  <dcterms:modified xsi:type="dcterms:W3CDTF">2021-01-21T12:31:17Z</dcterms:modified>
</cp:coreProperties>
</file>