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9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94" r:id="rId1"/>
  </p:sldMasterIdLst>
  <p:sldIdLst>
    <p:sldId id="264" r:id="rId2"/>
    <p:sldId id="293" r:id="rId3"/>
    <p:sldId id="298" r:id="rId4"/>
    <p:sldId id="257" r:id="rId5"/>
    <p:sldId id="258" r:id="rId6"/>
    <p:sldId id="300" r:id="rId7"/>
    <p:sldId id="305" r:id="rId8"/>
    <p:sldId id="301" r:id="rId9"/>
    <p:sldId id="260" r:id="rId10"/>
    <p:sldId id="267" r:id="rId11"/>
    <p:sldId id="302" r:id="rId12"/>
    <p:sldId id="270" r:id="rId13"/>
    <p:sldId id="262" r:id="rId14"/>
    <p:sldId id="303" r:id="rId15"/>
    <p:sldId id="272" r:id="rId16"/>
    <p:sldId id="273" r:id="rId17"/>
    <p:sldId id="274" r:id="rId18"/>
    <p:sldId id="282" r:id="rId19"/>
    <p:sldId id="281" r:id="rId20"/>
    <p:sldId id="280" r:id="rId21"/>
    <p:sldId id="279" r:id="rId22"/>
    <p:sldId id="278" r:id="rId23"/>
    <p:sldId id="277" r:id="rId24"/>
    <p:sldId id="276" r:id="rId25"/>
    <p:sldId id="275" r:id="rId26"/>
    <p:sldId id="288" r:id="rId27"/>
    <p:sldId id="287" r:id="rId28"/>
    <p:sldId id="286" r:id="rId29"/>
    <p:sldId id="285" r:id="rId30"/>
    <p:sldId id="284" r:id="rId31"/>
    <p:sldId id="306" r:id="rId32"/>
    <p:sldId id="307" r:id="rId33"/>
    <p:sldId id="292" r:id="rId34"/>
  </p:sldIdLst>
  <p:sldSz cx="9144000" cy="6858000" type="screen4x3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pstinska Uprava Kovin" initials="OUK" lastIdx="1" clrIdx="0">
    <p:extLst>
      <p:ext uri="{19B8F6BF-5375-455C-9EA6-DF929625EA0E}">
        <p15:presenceInfo xmlns:p15="http://schemas.microsoft.com/office/powerpoint/2012/main" userId="986af186f68b03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5627" autoAdjust="0"/>
  </p:normalViewPr>
  <p:slideViewPr>
    <p:cSldViewPr>
      <p:cViewPr varScale="1">
        <p:scale>
          <a:sx n="109" d="100"/>
          <a:sy n="109" d="100"/>
        </p:scale>
        <p:origin x="165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Chart%20in%20Microsoft%20PowerPoint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1452863076244899"/>
          <c:y val="0.33374488188976376"/>
          <c:w val="0.62846713498254947"/>
          <c:h val="0.5555376872008646"/>
        </c:manualLayout>
      </c:layout>
      <c:pie3DChart>
        <c:varyColors val="1"/>
        <c:ser>
          <c:idx val="0"/>
          <c:order val="0"/>
          <c:explosion val="1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0E86-4DB2-BB9D-FEC6D903DEF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0E86-4DB2-BB9D-FEC6D903DEF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0E86-4DB2-BB9D-FEC6D903DEF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0E86-4DB2-BB9D-FEC6D903DEF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0E86-4DB2-BB9D-FEC6D903DEFD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A-6A96-4F77-A39C-784B1E7F925F}"/>
              </c:ext>
            </c:extLst>
          </c:dPt>
          <c:dLbls>
            <c:dLbl>
              <c:idx val="0"/>
              <c:layout>
                <c:manualLayout>
                  <c:x val="-1.7849680082421097E-2"/>
                  <c:y val="0.17691355023413352"/>
                </c:manualLayout>
              </c:layout>
              <c:tx>
                <c:rich>
                  <a:bodyPr/>
                  <a:lstStyle/>
                  <a:p>
                    <a:fld id="{502BB37D-39C3-4BCB-9295-6966D9231D66}" type="CATEGORYNAME">
                      <a:rPr lang="sr-Cyrl-RS" smtClean="0"/>
                      <a:pPr/>
                      <a:t>[CATEGORY NAME]</a:t>
                    </a:fld>
                    <a:endParaRPr lang="sr-Cyrl-RS" baseline="0" dirty="0"/>
                  </a:p>
                  <a:p>
                    <a:r>
                      <a:rPr lang="sr-Cyrl-RS" baseline="0" dirty="0"/>
                      <a:t>77,57%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0E86-4DB2-BB9D-FEC6D903DEFD}"/>
                </c:ext>
              </c:extLst>
            </c:dLbl>
            <c:dLbl>
              <c:idx val="1"/>
              <c:layout>
                <c:manualLayout>
                  <c:x val="-2.4369629318687497E-3"/>
                  <c:y val="3.0582413054847865E-2"/>
                </c:manualLayout>
              </c:layout>
              <c:tx>
                <c:rich>
                  <a:bodyPr/>
                  <a:lstStyle/>
                  <a:p>
                    <a:r>
                      <a:rPr lang="sr-Cyrl-RS" dirty="0"/>
                      <a:t>Донације и трансфери 14,00%</a:t>
                    </a:r>
                    <a:endParaRPr lang="sr-Cyrl-RS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653751890285239"/>
                      <c:h val="0.13764716213447295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2-0E86-4DB2-BB9D-FEC6D903DEFD}"/>
                </c:ext>
              </c:extLst>
            </c:dLbl>
            <c:dLbl>
              <c:idx val="2"/>
              <c:layout>
                <c:manualLayout>
                  <c:x val="-0.12374970174182774"/>
                  <c:y val="4.6060252831090415E-2"/>
                </c:manualLayout>
              </c:layout>
              <c:tx>
                <c:rich>
                  <a:bodyPr/>
                  <a:lstStyle/>
                  <a:p>
                    <a:fld id="{C961D3AE-C686-4983-BAC5-D77132D16496}" type="CATEGORYNAME">
                      <a:rPr lang="sr-Cyrl-RS"/>
                      <a:pPr/>
                      <a:t>[CATEGORY NAME]</a:t>
                    </a:fld>
                    <a:r>
                      <a:rPr lang="sr-Cyrl-RS" baseline="0" dirty="0"/>
                      <a:t>
 7,82%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E86-4DB2-BB9D-FEC6D903DEFD}"/>
                </c:ext>
              </c:extLst>
            </c:dLbl>
            <c:dLbl>
              <c:idx val="3"/>
              <c:layout>
                <c:manualLayout>
                  <c:x val="-0.16150232013808344"/>
                  <c:y val="-9.1202463074261803E-2"/>
                </c:manualLayout>
              </c:layout>
              <c:tx>
                <c:rich>
                  <a:bodyPr/>
                  <a:lstStyle/>
                  <a:p>
                    <a:fld id="{158902BC-3471-417A-A9E8-6EAC1014858E}" type="CATEGORYNAME">
                      <a:rPr lang="ru-RU" dirty="0"/>
                      <a:pPr/>
                      <a:t>[CATEGORY NAME]</a:t>
                    </a:fld>
                    <a:r>
                      <a:rPr lang="ru-RU" baseline="0" dirty="0"/>
                      <a:t>
0,43%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0E86-4DB2-BB9D-FEC6D903DEFD}"/>
                </c:ext>
              </c:extLst>
            </c:dLbl>
            <c:dLbl>
              <c:idx val="4"/>
              <c:layout>
                <c:manualLayout>
                  <c:x val="0.27672900262467193"/>
                  <c:y val="-4.98889711324944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E86-4DB2-BB9D-FEC6D903DEFD}"/>
                </c:ext>
              </c:extLst>
            </c:dLbl>
            <c:dLbl>
              <c:idx val="5"/>
              <c:layout>
                <c:manualLayout>
                  <c:x val="9.0315557146265803E-3"/>
                  <c:y val="-9.4977065690622864E-2"/>
                </c:manualLayout>
              </c:layout>
              <c:tx>
                <c:rich>
                  <a:bodyPr/>
                  <a:lstStyle/>
                  <a:p>
                    <a:fld id="{44FCD73D-7F76-46F1-8DB5-B866893958CF}" type="CATEGORYNAME">
                      <a:rPr lang="sr-Cyrl-RS"/>
                      <a:pPr/>
                      <a:t>[CATEGORY NAME]</a:t>
                    </a:fld>
                    <a:r>
                      <a:rPr lang="sr-Cyrl-RS" baseline="0" dirty="0"/>
                      <a:t>
0,17%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6A96-4F77-A39C-784B1E7F925F}"/>
                </c:ext>
              </c:extLst>
            </c:dLbl>
            <c:spPr>
              <a:solidFill>
                <a:srgbClr val="E5C243">
                  <a:lumMod val="40000"/>
                  <a:lumOff val="60000"/>
                </a:srgbClr>
              </a:solidFill>
              <a:ln w="12700">
                <a:solidFill>
                  <a:sysClr val="windowText" lastClr="000000">
                    <a:lumMod val="50000"/>
                    <a:lumOff val="50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'Приходи и примања'!$C$6:$C$11</c:f>
              <c:strCache>
                <c:ptCount val="6"/>
                <c:pt idx="0">
                  <c:v>Порески приходи</c:v>
                </c:pt>
                <c:pt idx="1">
                  <c:v>донације и трансфери</c:v>
                </c:pt>
                <c:pt idx="2">
                  <c:v>други приходи</c:v>
                </c:pt>
                <c:pt idx="3">
                  <c:v>примања од продаје нефинансијске имовине</c:v>
                </c:pt>
                <c:pt idx="5">
                  <c:v>меморандумске ставке </c:v>
                </c:pt>
              </c:strCache>
            </c:strRef>
          </c:cat>
          <c:val>
            <c:numRef>
              <c:f>'Приходи и примања'!$D$6:$D$11</c:f>
              <c:numCache>
                <c:formatCode>#,##0</c:formatCode>
                <c:ptCount val="6"/>
                <c:pt idx="0">
                  <c:v>994810101</c:v>
                </c:pt>
                <c:pt idx="1">
                  <c:v>392701394</c:v>
                </c:pt>
                <c:pt idx="2">
                  <c:v>239629168</c:v>
                </c:pt>
                <c:pt idx="3">
                  <c:v>12911004</c:v>
                </c:pt>
                <c:pt idx="5">
                  <c:v>1275297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86-4DB2-BB9D-FEC6D903DE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05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317349311599208"/>
          <c:y val="2.8712044619811559E-2"/>
          <c:w val="0.8536451857991435"/>
          <c:h val="0.4538250898188153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Планирана средства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Sheet1!$A$2:$A$6</c:f>
              <c:strCache>
                <c:ptCount val="5"/>
                <c:pt idx="0">
                  <c:v>ПОРЕЗИ</c:v>
                </c:pt>
                <c:pt idx="1">
                  <c:v>ДОНАЦИЈЕ И ТРАНСФЕРИ</c:v>
                </c:pt>
                <c:pt idx="2">
                  <c:v>ДРУГИ ПРИХОДИ</c:v>
                </c:pt>
                <c:pt idx="3">
                  <c:v>МЕМОРАНДУМСКЕ СТАВКЕ</c:v>
                </c:pt>
                <c:pt idx="4">
                  <c:v>ПРОДАЈА НЕФИНАНСИЈСКЕ ИМОВИНЕ</c:v>
                </c:pt>
              </c:strCache>
            </c:strRef>
          </c:cat>
          <c:val>
            <c:numRef>
              <c:f>Sheet1!$B$2:$B$6</c:f>
              <c:numCache>
                <c:formatCode>#,##0</c:formatCode>
                <c:ptCount val="5"/>
                <c:pt idx="0">
                  <c:v>1570193765</c:v>
                </c:pt>
                <c:pt idx="1">
                  <c:v>279497041</c:v>
                </c:pt>
                <c:pt idx="2">
                  <c:v>196351692</c:v>
                </c:pt>
                <c:pt idx="3">
                  <c:v>3910000</c:v>
                </c:pt>
                <c:pt idx="4">
                  <c:v>31256000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8B-48B3-AB57-9C518EF49A3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Извршена средства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Sheet1!$A$2:$A$6</c:f>
              <c:strCache>
                <c:ptCount val="5"/>
                <c:pt idx="0">
                  <c:v>ПОРЕЗИ</c:v>
                </c:pt>
                <c:pt idx="1">
                  <c:v>ДОНАЦИЈЕ И ТРАНСФЕРИ</c:v>
                </c:pt>
                <c:pt idx="2">
                  <c:v>ДРУГИ ПРИХОДИ</c:v>
                </c:pt>
                <c:pt idx="3">
                  <c:v>МЕМОРАНДУМСКЕ СТАВКЕ</c:v>
                </c:pt>
                <c:pt idx="4">
                  <c:v>ПРОДАЈА НЕФИНАНСИЈСКЕ ИМОВИНЕ</c:v>
                </c:pt>
              </c:strCache>
            </c:strRef>
          </c:cat>
          <c:val>
            <c:numRef>
              <c:f>Sheet1!$C$2:$C$6</c:f>
              <c:numCache>
                <c:formatCode>#,##0</c:formatCode>
                <c:ptCount val="5"/>
                <c:pt idx="0">
                  <c:v>1604090316</c:v>
                </c:pt>
                <c:pt idx="1">
                  <c:v>289476129</c:v>
                </c:pt>
                <c:pt idx="2">
                  <c:v>161794796</c:v>
                </c:pt>
                <c:pt idx="3">
                  <c:v>3547044</c:v>
                </c:pt>
                <c:pt idx="4">
                  <c:v>8937957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78B-48B3-AB57-9C518EF49A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3734144"/>
        <c:axId val="23735680"/>
        <c:axId val="0"/>
      </c:bar3DChart>
      <c:catAx>
        <c:axId val="23734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3735680"/>
        <c:crosses val="autoZero"/>
        <c:auto val="1"/>
        <c:lblAlgn val="ctr"/>
        <c:lblOffset val="100"/>
        <c:noMultiLvlLbl val="0"/>
      </c:catAx>
      <c:valAx>
        <c:axId val="23735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734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317349311599208"/>
          <c:y val="2.8712044619811559E-2"/>
          <c:w val="0.8536451857991435"/>
          <c:h val="0.4538250898188153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Sheet1!$A$2:$A$7</c:f>
              <c:strCache>
                <c:ptCount val="5"/>
                <c:pt idx="0">
                  <c:v>ПОРЕЗИ</c:v>
                </c:pt>
                <c:pt idx="1">
                  <c:v>ДОНАЦИЈЕ И ТРАНСФЕРИ</c:v>
                </c:pt>
                <c:pt idx="2">
                  <c:v>ДРУГИ ПРИХОДИ</c:v>
                </c:pt>
                <c:pt idx="3">
                  <c:v>МЕМОРАНДУМСКЕ СТАВКЕ</c:v>
                </c:pt>
                <c:pt idx="4">
                  <c:v>ПРОДАЈА НЕФИНАНСИЈСКЕ ИМОВИНЕ</c:v>
                </c:pt>
              </c:strCache>
            </c:strRef>
          </c:cat>
          <c:val>
            <c:numRef>
              <c:f>Sheet1!$B$2:$B$7</c:f>
              <c:numCache>
                <c:formatCode>#,##0_ ;\-#,##0\ </c:formatCode>
                <c:ptCount val="6"/>
                <c:pt idx="0">
                  <c:v>1054178995</c:v>
                </c:pt>
                <c:pt idx="1">
                  <c:v>283719179</c:v>
                </c:pt>
                <c:pt idx="2">
                  <c:v>147432650</c:v>
                </c:pt>
                <c:pt idx="3">
                  <c:v>5034016</c:v>
                </c:pt>
                <c:pt idx="4">
                  <c:v>70599512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8B-48B3-AB57-9C518EF49A3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Sheet1!$A$2:$A$7</c:f>
              <c:strCache>
                <c:ptCount val="5"/>
                <c:pt idx="0">
                  <c:v>ПОРЕЗИ</c:v>
                </c:pt>
                <c:pt idx="1">
                  <c:v>ДОНАЦИЈЕ И ТРАНСФЕРИ</c:v>
                </c:pt>
                <c:pt idx="2">
                  <c:v>ДРУГИ ПРИХОДИ</c:v>
                </c:pt>
                <c:pt idx="3">
                  <c:v>МЕМОРАНДУМСКЕ СТАВКЕ</c:v>
                </c:pt>
                <c:pt idx="4">
                  <c:v>ПРОДАЈА НЕФИНАНСИЈСКЕ ИМОВИНЕ</c:v>
                </c:pt>
              </c:strCache>
            </c:strRef>
          </c:cat>
          <c:val>
            <c:numRef>
              <c:f>Sheet1!$C$2:$C$7</c:f>
              <c:numCache>
                <c:formatCode>#,##0_ ;\-#,##0\ </c:formatCode>
                <c:ptCount val="6"/>
                <c:pt idx="0">
                  <c:v>1604090316</c:v>
                </c:pt>
                <c:pt idx="1">
                  <c:v>289476129</c:v>
                </c:pt>
                <c:pt idx="2">
                  <c:v>161794796</c:v>
                </c:pt>
                <c:pt idx="3">
                  <c:v>3547044</c:v>
                </c:pt>
                <c:pt idx="4">
                  <c:v>8937957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78B-48B3-AB57-9C518EF49A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3734144"/>
        <c:axId val="23735680"/>
        <c:axId val="0"/>
      </c:bar3DChart>
      <c:catAx>
        <c:axId val="23734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3735680"/>
        <c:crosses val="autoZero"/>
        <c:auto val="1"/>
        <c:lblAlgn val="ctr"/>
        <c:lblOffset val="100"/>
        <c:noMultiLvlLbl val="0"/>
      </c:catAx>
      <c:valAx>
        <c:axId val="23735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 ;\-#,##0\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734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3712750081894612"/>
          <c:y val="0.31178409757603831"/>
          <c:w val="0.53601721202415187"/>
          <c:h val="0.47396905974988418"/>
        </c:manualLayout>
      </c:layout>
      <c:pie3DChart>
        <c:varyColors val="1"/>
        <c:ser>
          <c:idx val="0"/>
          <c:order val="0"/>
          <c:explosion val="15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187-400C-AE0C-D299E08B2FF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187-400C-AE0C-D299E08B2FF7}"/>
              </c:ext>
            </c:extLst>
          </c:dPt>
          <c:dPt>
            <c:idx val="2"/>
            <c:bubble3D val="0"/>
            <c:explosion val="3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9187-400C-AE0C-D299E08B2FF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9187-400C-AE0C-D299E08B2FF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9187-400C-AE0C-D299E08B2FF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9187-400C-AE0C-D299E08B2FF7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9187-400C-AE0C-D299E08B2FF7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E-9187-400C-AE0C-D299E08B2FF7}"/>
              </c:ext>
            </c:extLst>
          </c:dPt>
          <c:dLbls>
            <c:dLbl>
              <c:idx val="0"/>
              <c:layout>
                <c:manualLayout>
                  <c:x val="3.432951562872823E-4"/>
                  <c:y val="-5.4380670389072502E-2"/>
                </c:manualLayout>
              </c:layout>
              <c:tx>
                <c:rich>
                  <a:bodyPr/>
                  <a:lstStyle/>
                  <a:p>
                    <a:fld id="{E0DED9BF-22C7-4B73-B52E-EC12C77BBB2B}" type="CATEGORYNAME">
                      <a:rPr lang="sr-Cyrl-RS" smtClean="0"/>
                      <a:pPr/>
                      <a:t>[CATEGORY NAME]</a:t>
                    </a:fld>
                    <a:endParaRPr lang="sr-Cyrl-RS" baseline="0" dirty="0"/>
                  </a:p>
                  <a:p>
                    <a:r>
                      <a:rPr lang="sr-Cyrl-RS" baseline="0" dirty="0"/>
                      <a:t>20,84%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187-400C-AE0C-D299E08B2FF7}"/>
                </c:ext>
              </c:extLst>
            </c:dLbl>
            <c:dLbl>
              <c:idx val="1"/>
              <c:layout>
                <c:manualLayout>
                  <c:x val="6.0222325150532656E-2"/>
                  <c:y val="-0.10316064297539301"/>
                </c:manualLayout>
              </c:layout>
              <c:tx>
                <c:rich>
                  <a:bodyPr/>
                  <a:lstStyle/>
                  <a:p>
                    <a:fld id="{24A373DA-20B7-486D-8F6C-B04D9F65B597}" type="CATEGORYNAME">
                      <a:rPr lang="ru-RU"/>
                      <a:pPr/>
                      <a:t>[CATEGORY NAME]</a:t>
                    </a:fld>
                    <a:r>
                      <a:rPr lang="ru-RU" baseline="0" dirty="0"/>
                      <a:t>
27,09%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187-400C-AE0C-D299E08B2FF7}"/>
                </c:ext>
              </c:extLst>
            </c:dLbl>
            <c:dLbl>
              <c:idx val="2"/>
              <c:layout>
                <c:manualLayout>
                  <c:x val="0.12147801837270342"/>
                  <c:y val="-0.1102364578203158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187-400C-AE0C-D299E08B2FF7}"/>
                </c:ext>
              </c:extLst>
            </c:dLbl>
            <c:dLbl>
              <c:idx val="3"/>
              <c:layout>
                <c:manualLayout>
                  <c:x val="-1.6543504652265062E-2"/>
                  <c:y val="6.8320315388347153E-2"/>
                </c:manualLayout>
              </c:layout>
              <c:tx>
                <c:rich>
                  <a:bodyPr/>
                  <a:lstStyle/>
                  <a:p>
                    <a:fld id="{EFD58B6D-FD1D-463F-829E-F910433C74F1}" type="CATEGORYNAME">
                      <a:rPr lang="sr-Cyrl-RS"/>
                      <a:pPr/>
                      <a:t>[CATEGORY NAME]</a:t>
                    </a:fld>
                    <a:r>
                      <a:rPr lang="sr-Cyrl-RS" baseline="0" dirty="0"/>
                      <a:t>
0,60%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9187-400C-AE0C-D299E08B2FF7}"/>
                </c:ext>
              </c:extLst>
            </c:dLbl>
            <c:dLbl>
              <c:idx val="4"/>
              <c:layout>
                <c:manualLayout>
                  <c:x val="-5.5528523427823634E-2"/>
                  <c:y val="6.62481446948643E-2"/>
                </c:manualLayout>
              </c:layout>
              <c:tx>
                <c:rich>
                  <a:bodyPr/>
                  <a:lstStyle/>
                  <a:p>
                    <a:fld id="{A8F6B890-8AA1-464F-B31C-289E7A4570E8}" type="CATEGORYNAME">
                      <a:rPr lang="ru-RU"/>
                      <a:pPr/>
                      <a:t>[CATEGORY NAME]</a:t>
                    </a:fld>
                    <a:r>
                      <a:rPr lang="ru-RU" baseline="0" dirty="0"/>
                      <a:t>
14,05%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9187-400C-AE0C-D299E08B2FF7}"/>
                </c:ext>
              </c:extLst>
            </c:dLbl>
            <c:dLbl>
              <c:idx val="5"/>
              <c:layout>
                <c:manualLayout>
                  <c:x val="-1.4220651395848246E-2"/>
                  <c:y val="5.198084602649989E-2"/>
                </c:manualLayout>
              </c:layout>
              <c:tx>
                <c:rich>
                  <a:bodyPr/>
                  <a:lstStyle/>
                  <a:p>
                    <a:fld id="{4DA66472-8BBA-4B8B-82F8-F3BF1ED8EFCB}" type="CATEGORYNAME">
                      <a:rPr lang="sr-Cyrl-RS"/>
                      <a:pPr/>
                      <a:t>[CATEGORY NAME]</a:t>
                    </a:fld>
                    <a:r>
                      <a:rPr lang="sr-Cyrl-RS" baseline="0" dirty="0"/>
                      <a:t>
11,92%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9187-400C-AE0C-D299E08B2FF7}"/>
                </c:ext>
              </c:extLst>
            </c:dLbl>
            <c:dLbl>
              <c:idx val="6"/>
              <c:layout>
                <c:manualLayout>
                  <c:x val="-7.4835659747077066E-2"/>
                  <c:y val="-8.0398269733992375E-2"/>
                </c:manualLayout>
              </c:layout>
              <c:tx>
                <c:rich>
                  <a:bodyPr/>
                  <a:lstStyle/>
                  <a:p>
                    <a:fld id="{05487308-433D-4C7E-B69B-FF0043074881}" type="CATEGORYNAME">
                      <a:rPr lang="sr-Cyrl-RS"/>
                      <a:pPr/>
                      <a:t>[CATEGORY NAME]</a:t>
                    </a:fld>
                    <a:r>
                      <a:rPr lang="sr-Cyrl-RS" baseline="0" dirty="0"/>
                      <a:t>
5,07%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9187-400C-AE0C-D299E08B2FF7}"/>
                </c:ext>
              </c:extLst>
            </c:dLbl>
            <c:dLbl>
              <c:idx val="7"/>
              <c:layout>
                <c:manualLayout>
                  <c:x val="-5.434032748747316E-2"/>
                  <c:y val="-0.16433943119581798"/>
                </c:manualLayout>
              </c:layout>
              <c:spPr>
                <a:solidFill>
                  <a:srgbClr val="E5C243">
                    <a:lumMod val="20000"/>
                    <a:lumOff val="80000"/>
                  </a:srgbClr>
                </a:solidFill>
                <a:ln w="12700">
                  <a:solidFill>
                    <a:sysClr val="windowText" lastClr="000000">
                      <a:lumMod val="65000"/>
                      <a:lumOff val="3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</c15:spPr>
                  <c15:layout>
                    <c:manualLayout>
                      <c:w val="0.18663698997852537"/>
                      <c:h val="0.1577176628354763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E-9187-400C-AE0C-D299E08B2FF7}"/>
                </c:ext>
              </c:extLst>
            </c:dLbl>
            <c:dLbl>
              <c:idx val="8"/>
              <c:layout>
                <c:manualLayout>
                  <c:x val="5.4634581105169347E-2"/>
                  <c:y val="-0.1085154483798041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5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+mn-cs"/>
                      </a:defRPr>
                    </a:pPr>
                    <a:fld id="{6185D996-7A77-4CAB-9614-0C866E8AA172}" type="CATEGORYNAME">
                      <a:rPr lang="sr-Cyrl-RS"/>
                      <a:pPr>
                        <a:defRPr sz="1050" b="0" i="0" u="none" strike="noStrike" kern="1200" baseline="0">
                          <a:solidFill>
                            <a:schemeClr val="dk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pPr>
                      <a:t>[CATEGORY NAME]</a:t>
                    </a:fld>
                    <a:r>
                      <a:rPr lang="sr-Cyrl-RS" baseline="0" dirty="0"/>
                      <a:t>
20,42%</a:t>
                    </a:r>
                  </a:p>
                </c:rich>
              </c:tx>
              <c:spPr>
                <a:solidFill>
                  <a:srgbClr val="E5C243">
                    <a:lumMod val="20000"/>
                    <a:lumOff val="80000"/>
                  </a:srgbClr>
                </a:solidFill>
                <a:ln w="12700">
                  <a:solidFill>
                    <a:sysClr val="windowText" lastClr="000000">
                      <a:lumMod val="65000"/>
                      <a:lumOff val="35000"/>
                    </a:sysClr>
                  </a:solidFill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</c15:spPr>
                  <c15:layout>
                    <c:manualLayout>
                      <c:w val="0.18031883798616083"/>
                      <c:h val="0.1127506838585643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7F5D-4D7B-A96D-F4550BCCBF06}"/>
                </c:ext>
              </c:extLst>
            </c:dLbl>
            <c:dLbl>
              <c:idx val="9"/>
              <c:layout>
                <c:manualLayout>
                  <c:x val="-2.6515151515151585E-2"/>
                  <c:y val="-2.411454408440090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A17A-4047-87BE-13D3A485262A}"/>
                </c:ext>
              </c:extLst>
            </c:dLbl>
            <c:spPr>
              <a:solidFill>
                <a:srgbClr val="E5C243">
                  <a:lumMod val="20000"/>
                  <a:lumOff val="80000"/>
                </a:srgbClr>
              </a:solidFill>
              <a:ln w="12700">
                <a:solidFill>
                  <a:sysClr val="windowText" lastClr="000000">
                    <a:lumMod val="65000"/>
                    <a:lumOff val="3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</c15:spPr>
              </c:ext>
            </c:extLst>
          </c:dLbls>
          <c:cat>
            <c:strRef>
              <c:f>'Расходи и издаци'!$C$6:$C$16</c:f>
              <c:strCache>
                <c:ptCount val="9"/>
                <c:pt idx="0">
                  <c:v>расходи за запослене</c:v>
                </c:pt>
                <c:pt idx="1">
                  <c:v>коришћење роба и услуга</c:v>
                </c:pt>
                <c:pt idx="3">
                  <c:v>субвенције</c:v>
                </c:pt>
                <c:pt idx="4">
                  <c:v>донације, дотације и трансфери</c:v>
                </c:pt>
                <c:pt idx="5">
                  <c:v>социјална заштита</c:v>
                </c:pt>
                <c:pt idx="6">
                  <c:v>остали расходи</c:v>
                </c:pt>
                <c:pt idx="8">
                  <c:v>капитални издаци</c:v>
                </c:pt>
              </c:strCache>
            </c:strRef>
          </c:cat>
          <c:val>
            <c:numRef>
              <c:f>'Расходи и издаци'!$D$6:$D$16</c:f>
              <c:numCache>
                <c:formatCode>#,##0</c:formatCode>
                <c:ptCount val="10"/>
                <c:pt idx="0">
                  <c:v>360444823</c:v>
                </c:pt>
                <c:pt idx="1">
                  <c:v>537888439</c:v>
                </c:pt>
                <c:pt idx="3">
                  <c:v>10295000</c:v>
                </c:pt>
                <c:pt idx="4">
                  <c:v>219621410</c:v>
                </c:pt>
                <c:pt idx="5">
                  <c:v>226604415</c:v>
                </c:pt>
                <c:pt idx="6">
                  <c:v>80729238</c:v>
                </c:pt>
                <c:pt idx="8">
                  <c:v>371963846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9187-400C-AE0C-D299E08B2F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2">
        <a:lumMod val="60000"/>
        <a:lumOff val="40000"/>
      </a:schemeClr>
    </a:solidFill>
    <a:ln w="9525" cap="flat" cmpd="sng" algn="ctr">
      <a:solidFill>
        <a:schemeClr val="bg2">
          <a:lumMod val="60000"/>
          <a:lumOff val="40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851913247686144"/>
          <c:y val="1.8502497779553529E-2"/>
          <c:w val="0.88148086752313859"/>
          <c:h val="0.4697984691968471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Планирана средства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val>
            <c:numRef>
              <c:f>Sheet1!$B$2:$B$9</c:f>
              <c:numCache>
                <c:formatCode>#,##0</c:formatCode>
                <c:ptCount val="8"/>
                <c:pt idx="0">
                  <c:v>392424868</c:v>
                </c:pt>
                <c:pt idx="1">
                  <c:v>554677710</c:v>
                </c:pt>
                <c:pt idx="2">
                  <c:v>10800000</c:v>
                </c:pt>
                <c:pt idx="3">
                  <c:v>272203636</c:v>
                </c:pt>
                <c:pt idx="4">
                  <c:v>227573680</c:v>
                </c:pt>
                <c:pt idx="5">
                  <c:v>93733262</c:v>
                </c:pt>
                <c:pt idx="6">
                  <c:v>5682242</c:v>
                </c:pt>
                <c:pt idx="7">
                  <c:v>636528508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8B-48B3-AB57-9C518EF49A3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Извршена средства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val>
            <c:numRef>
              <c:f>Sheet1!$C$2:$C$9</c:f>
              <c:numCache>
                <c:formatCode>#,##0</c:formatCode>
                <c:ptCount val="8"/>
                <c:pt idx="0">
                  <c:v>374611666</c:v>
                </c:pt>
                <c:pt idx="1">
                  <c:v>486981159</c:v>
                </c:pt>
                <c:pt idx="2">
                  <c:v>10697000</c:v>
                </c:pt>
                <c:pt idx="3">
                  <c:v>252481505</c:v>
                </c:pt>
                <c:pt idx="4">
                  <c:v>214346587</c:v>
                </c:pt>
                <c:pt idx="5">
                  <c:v>91186842</c:v>
                </c:pt>
                <c:pt idx="6" formatCode="General">
                  <c:v>0</c:v>
                </c:pt>
                <c:pt idx="7">
                  <c:v>367046463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7C-4FCD-B095-D674717291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3734144"/>
        <c:axId val="23735680"/>
        <c:axId val="0"/>
      </c:bar3DChart>
      <c:catAx>
        <c:axId val="23734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735680"/>
        <c:crosses val="autoZero"/>
        <c:auto val="1"/>
        <c:lblAlgn val="ctr"/>
        <c:lblOffset val="100"/>
        <c:noMultiLvlLbl val="0"/>
      </c:catAx>
      <c:valAx>
        <c:axId val="23735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734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0599138923424046"/>
          <c:y val="0.84435559166684471"/>
          <c:w val="0.41140903439701615"/>
          <c:h val="5.44796934788797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9392523364485981"/>
          <c:y val="0"/>
          <c:w val="0.66666666666666663"/>
          <c:h val="1"/>
        </c:manualLayout>
      </c:layout>
      <c:pie3DChart>
        <c:varyColors val="1"/>
        <c:dLbls>
          <c:dLblPos val="outEnd"/>
          <c:showLegendKey val="0"/>
          <c:showVal val="0"/>
          <c:showCatName val="1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 b="0" baseline="0">
          <a:solidFill>
            <a:schemeClr val="tx1"/>
          </a:solidFill>
          <a:latin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3057916218622449E-2"/>
          <c:y val="9.001708745131061E-2"/>
          <c:w val="0.84269474024997981"/>
          <c:h val="0.81996582509737881"/>
        </c:manualLayout>
      </c:layout>
      <c:pie3DChart>
        <c:varyColors val="1"/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</c:pie3DChart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1452863076244899"/>
          <c:y val="0.33374488188976376"/>
          <c:w val="0.62846713498254947"/>
          <c:h val="0.5555376872008646"/>
        </c:manualLayout>
      </c:layout>
      <c:pie3DChart>
        <c:varyColors val="1"/>
        <c:ser>
          <c:idx val="0"/>
          <c:order val="0"/>
          <c:explosion val="1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927-4C6B-AA17-4D34AE13AFC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927-4C6B-AA17-4D34AE13AFC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927-4C6B-AA17-4D34AE13AFC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3927-4C6B-AA17-4D34AE13AFC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3927-4C6B-AA17-4D34AE13AFC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3927-4C6B-AA17-4D34AE13AFC8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3927-4C6B-AA17-4D34AE13AFC8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3927-4C6B-AA17-4D34AE13AFC8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3927-4C6B-AA17-4D34AE13AFC8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3927-4C6B-AA17-4D34AE13AFC8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3927-4C6B-AA17-4D34AE13AFC8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7-3927-4C6B-AA17-4D34AE13AFC8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9-3927-4C6B-AA17-4D34AE13AFC8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B-3927-4C6B-AA17-4D34AE13AFC8}"/>
              </c:ext>
            </c:extLst>
          </c:dPt>
          <c:dLbls>
            <c:dLbl>
              <c:idx val="0"/>
              <c:layout>
                <c:manualLayout>
                  <c:x val="-8.3888505241076789E-3"/>
                  <c:y val="-0.11457646823517623"/>
                </c:manualLayout>
              </c:layout>
              <c:tx>
                <c:rich>
                  <a:bodyPr/>
                  <a:lstStyle/>
                  <a:p>
                    <a:fld id="{502BB37D-39C3-4BCB-9295-6966D9231D66}" type="CATEGORYNAME">
                      <a:rPr lang="sr-Cyrl-RS" smtClean="0"/>
                      <a:pPr/>
                      <a:t>[CATEGORY NAME]</a:t>
                    </a:fld>
                    <a:endParaRPr lang="sr-Cyrl-RS" baseline="0" dirty="0"/>
                  </a:p>
                  <a:p>
                    <a:r>
                      <a:rPr lang="sr-Cyrl-RS" baseline="0" dirty="0"/>
                      <a:t>75.10 %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927-4C6B-AA17-4D34AE13AFC8}"/>
                </c:ext>
              </c:extLst>
            </c:dLbl>
            <c:dLbl>
              <c:idx val="1"/>
              <c:layout>
                <c:manualLayout>
                  <c:x val="2.7837783275488182E-2"/>
                  <c:y val="-3.9311806259142733E-2"/>
                </c:manualLayout>
              </c:layout>
              <c:tx>
                <c:rich>
                  <a:bodyPr/>
                  <a:lstStyle/>
                  <a:p>
                    <a:fld id="{87B4B7DB-28BE-43AF-B056-A1E5C95EF4F4}" type="CATEGORYNAME">
                      <a:rPr lang="sr-Cyrl-RS"/>
                      <a:pPr/>
                      <a:t>[CATEGORY NAME]</a:t>
                    </a:fld>
                    <a:r>
                      <a:rPr lang="sr-Cyrl-RS" baseline="0" dirty="0"/>
                      <a:t>
97.67 %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927-4C6B-AA17-4D34AE13AFC8}"/>
                </c:ext>
              </c:extLst>
            </c:dLbl>
            <c:dLbl>
              <c:idx val="2"/>
              <c:layout>
                <c:manualLayout>
                  <c:x val="-6.4354499518391632E-3"/>
                  <c:y val="-1.3427605036880069E-2"/>
                </c:manualLayout>
              </c:layout>
              <c:tx>
                <c:rich>
                  <a:bodyPr/>
                  <a:lstStyle/>
                  <a:p>
                    <a:fld id="{C961D3AE-C686-4983-BAC5-D77132D16496}" type="CATEGORYNAME">
                      <a:rPr lang="sr-Cyrl-RS"/>
                      <a:pPr/>
                      <a:t>[CATEGORY NAME]</a:t>
                    </a:fld>
                    <a:r>
                      <a:rPr lang="sr-Cyrl-RS" baseline="0" dirty="0"/>
                      <a:t>
83.07 %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927-4C6B-AA17-4D34AE13AFC8}"/>
                </c:ext>
              </c:extLst>
            </c:dLbl>
            <c:dLbl>
              <c:idx val="3"/>
              <c:layout>
                <c:manualLayout>
                  <c:x val="2.014560738153277E-2"/>
                  <c:y val="1.5875502894056048E-2"/>
                </c:manualLayout>
              </c:layout>
              <c:tx>
                <c:rich>
                  <a:bodyPr/>
                  <a:lstStyle/>
                  <a:p>
                    <a:fld id="{158902BC-3471-417A-A9E8-6EAC1014858E}" type="CATEGORYNAME">
                      <a:rPr lang="sr-Cyrl-RS" dirty="0"/>
                      <a:pPr/>
                      <a:t>[CATEGORY NAME]</a:t>
                    </a:fld>
                    <a:r>
                      <a:rPr lang="sr-Cyrl-RS" baseline="0" dirty="0"/>
                      <a:t>
73.25 %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3927-4C6B-AA17-4D34AE13AFC8}"/>
                </c:ext>
              </c:extLst>
            </c:dLbl>
            <c:dLbl>
              <c:idx val="4"/>
              <c:layout>
                <c:manualLayout>
                  <c:x val="0.27672900262467193"/>
                  <c:y val="-4.988897113249445E-2"/>
                </c:manualLayout>
              </c:layout>
              <c:tx>
                <c:rich>
                  <a:bodyPr/>
                  <a:lstStyle/>
                  <a:p>
                    <a:fld id="{E6094B96-B3E2-4868-8EA8-BE7D03A92D52}" type="CATEGORYNAME">
                      <a:rPr lang="sr-Cyrl-RS"/>
                      <a:pPr/>
                      <a:t>[CATEGORY NAME]</a:t>
                    </a:fld>
                    <a:r>
                      <a:rPr lang="sr-Cyrl-RS" baseline="0" dirty="0"/>
                      <a:t>
92.36%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3927-4C6B-AA17-4D34AE13AFC8}"/>
                </c:ext>
              </c:extLst>
            </c:dLbl>
            <c:dLbl>
              <c:idx val="5"/>
              <c:layout>
                <c:manualLayout>
                  <c:x val="2.4168918269606824E-2"/>
                  <c:y val="9.1264527074657927E-3"/>
                </c:manualLayout>
              </c:layout>
              <c:tx>
                <c:rich>
                  <a:bodyPr/>
                  <a:lstStyle/>
                  <a:p>
                    <a:fld id="{44FCD73D-7F76-46F1-8DB5-B866893958CF}" type="CATEGORYNAME">
                      <a:rPr lang="sr-Cyrl-RS"/>
                      <a:pPr/>
                      <a:t>[CATEGORY NAME]</a:t>
                    </a:fld>
                    <a:r>
                      <a:rPr lang="sr-Cyrl-RS" baseline="0" dirty="0"/>
                      <a:t>
88.04%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3927-4C6B-AA17-4D34AE13AFC8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6968A2B4-B688-49B4-99C5-1EC0DD3D85DE}" type="CATEGORYNAME">
                      <a:rPr lang="sr-Cyrl-RS"/>
                      <a:pPr/>
                      <a:t>[CATEGORY NAME]</a:t>
                    </a:fld>
                    <a:r>
                      <a:rPr lang="sr-Cyrl-RS" baseline="0" dirty="0"/>
                      <a:t>
92.12%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3927-4C6B-AA17-4D34AE13AFC8}"/>
                </c:ext>
              </c:extLst>
            </c:dLbl>
            <c:dLbl>
              <c:idx val="7"/>
              <c:layout>
                <c:manualLayout>
                  <c:x val="4.9011715784760913E-2"/>
                  <c:y val="1.2124963639863918E-2"/>
                </c:manualLayout>
              </c:layout>
              <c:tx>
                <c:rich>
                  <a:bodyPr/>
                  <a:lstStyle/>
                  <a:p>
                    <a:fld id="{CB017D6A-D4BA-4515-A2C9-1C2A7CE50D8E}" type="CATEGORYNAME">
                      <a:rPr lang="sr-Cyrl-RS"/>
                      <a:pPr/>
                      <a:t>[CATEGORY NAME]</a:t>
                    </a:fld>
                    <a:r>
                      <a:rPr lang="sr-Cyrl-RS" baseline="0" dirty="0"/>
                      <a:t>
94.36%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3927-4C6B-AA17-4D34AE13AFC8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C18A3399-1588-422D-BE76-BFE4DF4018B1}" type="CATEGORYNAME">
                      <a:rPr lang="ru-RU"/>
                      <a:pPr/>
                      <a:t>[CATEGORY NAME]</a:t>
                    </a:fld>
                    <a:r>
                      <a:rPr lang="ru-RU" baseline="0" dirty="0"/>
                      <a:t>
97,16%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3927-4C6B-AA17-4D34AE13AFC8}"/>
                </c:ext>
              </c:extLst>
            </c:dLbl>
            <c:dLbl>
              <c:idx val="9"/>
              <c:layout>
                <c:manualLayout>
                  <c:x val="-4.921568233067164E-2"/>
                  <c:y val="-2.9362595689807404E-2"/>
                </c:manualLayout>
              </c:layout>
              <c:tx>
                <c:rich>
                  <a:bodyPr/>
                  <a:lstStyle/>
                  <a:p>
                    <a:fld id="{71567C31-4443-4CDC-8635-1AA6FC808D5F}" type="CATEGORYNAME">
                      <a:rPr lang="ru-RU"/>
                      <a:pPr/>
                      <a:t>[CATEGORY NAME]</a:t>
                    </a:fld>
                    <a:r>
                      <a:rPr lang="ru-RU" baseline="0" dirty="0"/>
                      <a:t>
95.90%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3-3927-4C6B-AA17-4D34AE13AFC8}"/>
                </c:ext>
              </c:extLst>
            </c:dLbl>
            <c:dLbl>
              <c:idx val="10"/>
              <c:layout>
                <c:manualLayout>
                  <c:x val="-3.5840751145170095E-2"/>
                  <c:y val="-5.5621991359754437E-2"/>
                </c:manualLayout>
              </c:layout>
              <c:tx>
                <c:rich>
                  <a:bodyPr/>
                  <a:lstStyle/>
                  <a:p>
                    <a:fld id="{6EB35141-D3EB-4E00-949F-5C41455BF1EE}" type="CATEGORYNAME">
                      <a:rPr lang="ru-RU"/>
                      <a:pPr/>
                      <a:t>[CATEGORY NAME]</a:t>
                    </a:fld>
                    <a:r>
                      <a:rPr lang="ru-RU" baseline="0" dirty="0"/>
                      <a:t>
97.84%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5-3927-4C6B-AA17-4D34AE13AFC8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fld id="{B49B5BB5-E075-49C6-803F-870B3F893681}" type="CATEGORYNAME">
                      <a:rPr lang="sr-Cyrl-RS"/>
                      <a:pPr/>
                      <a:t>[CATEGORY NAME]</a:t>
                    </a:fld>
                    <a:r>
                      <a:rPr lang="sr-Cyrl-RS" baseline="0" dirty="0"/>
                      <a:t>
99.19%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7-3927-4C6B-AA17-4D34AE13AFC8}"/>
                </c:ext>
              </c:extLst>
            </c:dLbl>
            <c:dLbl>
              <c:idx val="12"/>
              <c:layout>
                <c:manualLayout>
                  <c:x val="-1.1391658230139521E-2"/>
                  <c:y val="-2.9026747476337194E-2"/>
                </c:manualLayout>
              </c:layout>
              <c:tx>
                <c:rich>
                  <a:bodyPr/>
                  <a:lstStyle/>
                  <a:p>
                    <a:fld id="{D50AF684-AAB7-444E-B07D-F3E58BD656CB}" type="CATEGORYNAME">
                      <a:rPr lang="ru-RU"/>
                      <a:pPr/>
                      <a:t>[CATEGORY NAME]</a:t>
                    </a:fld>
                    <a:r>
                      <a:rPr lang="ru-RU" baseline="0" dirty="0"/>
                      <a:t>
90.52%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9-3927-4C6B-AA17-4D34AE13AFC8}"/>
                </c:ext>
              </c:extLst>
            </c:dLbl>
            <c:dLbl>
              <c:idx val="13"/>
              <c:layout>
                <c:manualLayout>
                  <c:x val="8.4005312963496837E-2"/>
                  <c:y val="-4.0447226160749042E-2"/>
                </c:manualLayout>
              </c:layout>
              <c:tx>
                <c:rich>
                  <a:bodyPr/>
                  <a:lstStyle/>
                  <a:p>
                    <a:fld id="{6CD101DD-498A-4F84-885D-E9801DE2D386}" type="CATEGORYNAME">
                      <a:rPr lang="ru-RU"/>
                      <a:pPr/>
                      <a:t>[CATEGORY NAME]</a:t>
                    </a:fld>
                    <a:r>
                      <a:rPr lang="ru-RU" baseline="0" dirty="0"/>
                      <a:t>
91.20%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B-3927-4C6B-AA17-4D34AE13AFC8}"/>
                </c:ext>
              </c:extLst>
            </c:dLbl>
            <c:spPr>
              <a:solidFill>
                <a:srgbClr val="E5C243">
                  <a:lumMod val="40000"/>
                  <a:lumOff val="60000"/>
                </a:srgbClr>
              </a:solidFill>
              <a:ln w="12700">
                <a:solidFill>
                  <a:sysClr val="windowText" lastClr="000000">
                    <a:lumMod val="50000"/>
                    <a:lumOff val="50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'Приходи и примања'!$C$6:$C$19</c:f>
              <c:strCache>
                <c:ptCount val="14"/>
                <c:pt idx="0">
                  <c:v>Општинска управа Ковин</c:v>
                </c:pt>
                <c:pt idx="1">
                  <c:v>Скупштина општине</c:v>
                </c:pt>
                <c:pt idx="2">
                  <c:v>Председник општине</c:v>
                </c:pt>
                <c:pt idx="3">
                  <c:v>Општинско веће</c:v>
                </c:pt>
                <c:pt idx="4">
                  <c:v>Општинско јавно правобранилаштво</c:v>
                </c:pt>
                <c:pt idx="5">
                  <c:v>Месне заједнице</c:v>
                </c:pt>
                <c:pt idx="6">
                  <c:v>Основне школе</c:v>
                </c:pt>
                <c:pt idx="7">
                  <c:v>Средње школе</c:v>
                </c:pt>
                <c:pt idx="8">
                  <c:v>Установе културе 
(Библиотека и Центар за културу)</c:v>
                </c:pt>
                <c:pt idx="9">
                  <c:v>Центар за социјални рад Ковин</c:v>
                </c:pt>
                <c:pt idx="10">
                  <c:v>ПУ "Наша радост" Ковин</c:v>
                </c:pt>
                <c:pt idx="11">
                  <c:v>Установа за спорт</c:v>
                </c:pt>
                <c:pt idx="12">
                  <c:v>Туристичка организација општине Ковин</c:v>
                </c:pt>
                <c:pt idx="13">
                  <c:v>Установа социјалне заштите "Ласта" Ковин</c:v>
                </c:pt>
              </c:strCache>
            </c:strRef>
          </c:cat>
          <c:val>
            <c:numRef>
              <c:f>'Приходи и примања'!$D$6:$D$19</c:f>
              <c:numCache>
                <c:formatCode>0.00%</c:formatCode>
                <c:ptCount val="14"/>
                <c:pt idx="0">
                  <c:v>0.751</c:v>
                </c:pt>
                <c:pt idx="1">
                  <c:v>0.97670000000000001</c:v>
                </c:pt>
                <c:pt idx="2">
                  <c:v>0.83069999999999999</c:v>
                </c:pt>
                <c:pt idx="3">
                  <c:v>0.73250000000000004</c:v>
                </c:pt>
                <c:pt idx="4">
                  <c:v>0.92359999999999998</c:v>
                </c:pt>
                <c:pt idx="5">
                  <c:v>0.88039999999999996</c:v>
                </c:pt>
                <c:pt idx="6">
                  <c:v>0.92120000000000002</c:v>
                </c:pt>
                <c:pt idx="7">
                  <c:v>0.94359999999999999</c:v>
                </c:pt>
                <c:pt idx="8">
                  <c:v>0.97160000000000002</c:v>
                </c:pt>
                <c:pt idx="9">
                  <c:v>0.95899999999999996</c:v>
                </c:pt>
                <c:pt idx="10">
                  <c:v>0.97840000000000005</c:v>
                </c:pt>
                <c:pt idx="11">
                  <c:v>0.9919</c:v>
                </c:pt>
                <c:pt idx="12">
                  <c:v>0.9052</c:v>
                </c:pt>
                <c:pt idx="13">
                  <c:v>0.91200000000000003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3927-4C6B-AA17-4D34AE13AF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05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3712750081894612"/>
          <c:y val="0.31178409757603831"/>
          <c:w val="0.53601721202415187"/>
          <c:h val="0.47396905974988418"/>
        </c:manualLayout>
      </c:layout>
      <c:pie3DChart>
        <c:varyColors val="1"/>
        <c:ser>
          <c:idx val="0"/>
          <c:order val="0"/>
          <c:explosion val="15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64C-42D9-A01B-525D87BD89F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64C-42D9-A01B-525D87BD89FB}"/>
              </c:ext>
            </c:extLst>
          </c:dPt>
          <c:dPt>
            <c:idx val="2"/>
            <c:bubble3D val="0"/>
            <c:explosion val="3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464C-42D9-A01B-525D87BD89F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464C-42D9-A01B-525D87BD89F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464C-42D9-A01B-525D87BD89F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464C-42D9-A01B-525D87BD89FB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464C-42D9-A01B-525D87BD89FB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464C-42D9-A01B-525D87BD89FB}"/>
              </c:ext>
            </c:extLst>
          </c:dPt>
          <c:dLbls>
            <c:dLbl>
              <c:idx val="0"/>
              <c:layout>
                <c:manualLayout>
                  <c:x val="6.2997884193047179E-2"/>
                  <c:y val="-0.15929436705027256"/>
                </c:manualLayout>
              </c:layout>
              <c:tx>
                <c:rich>
                  <a:bodyPr/>
                  <a:lstStyle/>
                  <a:p>
                    <a:fld id="{E0DED9BF-22C7-4B73-B52E-EC12C77BBB2B}" type="CATEGORYNAME">
                      <a:rPr lang="ru-RU" smtClean="0"/>
                      <a:pPr/>
                      <a:t>[CATEGORY NAME]</a:t>
                    </a:fld>
                    <a:endParaRPr lang="ru-RU" baseline="0" dirty="0"/>
                  </a:p>
                  <a:p>
                    <a:r>
                      <a:rPr lang="ru-RU" baseline="0" dirty="0"/>
                      <a:t>79,36%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64C-42D9-A01B-525D87BD89FB}"/>
                </c:ext>
              </c:extLst>
            </c:dLbl>
            <c:dLbl>
              <c:idx val="1"/>
              <c:layout>
                <c:manualLayout>
                  <c:x val="-3.0686739441660702E-2"/>
                  <c:y val="-3.3831328732740362E-2"/>
                </c:manualLayout>
              </c:layout>
              <c:tx>
                <c:rich>
                  <a:bodyPr/>
                  <a:lstStyle/>
                  <a:p>
                    <a:fld id="{24A373DA-20B7-486D-8F6C-B04D9F65B597}" type="CATEGORYNAME">
                      <a:rPr lang="sr-Cyrl-RS"/>
                      <a:pPr/>
                      <a:t>[CATEGORY NAME]</a:t>
                    </a:fld>
                    <a:r>
                      <a:rPr lang="sr-Cyrl-RS" baseline="0" dirty="0"/>
                      <a:t>
83,11 %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64C-42D9-A01B-525D87BD89FB}"/>
                </c:ext>
              </c:extLst>
            </c:dLbl>
            <c:dLbl>
              <c:idx val="2"/>
              <c:layout>
                <c:manualLayout>
                  <c:x val="0.13094771534240038"/>
                  <c:y val="-7.1050323683164315E-2"/>
                </c:manualLayout>
              </c:layout>
              <c:tx>
                <c:rich>
                  <a:bodyPr/>
                  <a:lstStyle/>
                  <a:p>
                    <a:fld id="{B3ECA264-DC97-4EE3-AEA2-F3B8FE5FB51E}" type="CATEGORYNAME">
                      <a:rPr lang="sr-Cyrl-RS"/>
                      <a:pPr/>
                      <a:t>[CATEGORY NAME]</a:t>
                    </a:fld>
                    <a:r>
                      <a:rPr lang="sr-Cyrl-RS" baseline="0" dirty="0"/>
                      <a:t>
95,29%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464C-42D9-A01B-525D87BD89FB}"/>
                </c:ext>
              </c:extLst>
            </c:dLbl>
            <c:dLbl>
              <c:idx val="3"/>
              <c:layout>
                <c:manualLayout>
                  <c:x val="5.7320150322118825E-2"/>
                  <c:y val="-1.3066237858172833E-2"/>
                </c:manualLayout>
              </c:layout>
              <c:tx>
                <c:rich>
                  <a:bodyPr/>
                  <a:lstStyle/>
                  <a:p>
                    <a:fld id="{EFD58B6D-FD1D-463F-829E-F910433C74F1}" type="CATEGORYNAME">
                      <a:rPr lang="sr-Cyrl-RS"/>
                      <a:pPr/>
                      <a:t>[CATEGORY NAME]</a:t>
                    </a:fld>
                    <a:r>
                      <a:rPr lang="sr-Cyrl-RS" baseline="0" dirty="0"/>
                      <a:t>
79,12%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464C-42D9-A01B-525D87BD89FB}"/>
                </c:ext>
              </c:extLst>
            </c:dLbl>
            <c:dLbl>
              <c:idx val="4"/>
              <c:layout>
                <c:manualLayout>
                  <c:x val="4.1062395609639701E-2"/>
                  <c:y val="-2.7195794195657666E-2"/>
                </c:manualLayout>
              </c:layout>
              <c:tx>
                <c:rich>
                  <a:bodyPr/>
                  <a:lstStyle/>
                  <a:p>
                    <a:fld id="{A8F6B890-8AA1-464F-B31C-289E7A4570E8}" type="CATEGORYNAME">
                      <a:rPr lang="sr-Cyrl-RS"/>
                      <a:pPr/>
                      <a:t>[CATEGORY NAME]</a:t>
                    </a:fld>
                    <a:r>
                      <a:rPr lang="sr-Cyrl-RS" baseline="0" dirty="0"/>
                      <a:t>
67,92%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464C-42D9-A01B-525D87BD89FB}"/>
                </c:ext>
              </c:extLst>
            </c:dLbl>
            <c:dLbl>
              <c:idx val="5"/>
              <c:layout>
                <c:manualLayout>
                  <c:x val="6.1536924361727509E-2"/>
                  <c:y val="2.7866301942098985E-2"/>
                </c:manualLayout>
              </c:layout>
              <c:tx>
                <c:rich>
                  <a:bodyPr/>
                  <a:lstStyle/>
                  <a:p>
                    <a:fld id="{4DA66472-8BBA-4B8B-82F8-F3BF1ED8EFCB}" type="CATEGORYNAME">
                      <a:rPr lang="sr-Cyrl-RS"/>
                      <a:pPr/>
                      <a:t>[CATEGORY NAME]</a:t>
                    </a:fld>
                    <a:r>
                      <a:rPr lang="sr-Cyrl-RS" baseline="0" dirty="0"/>
                      <a:t>
80,63%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464C-42D9-A01B-525D87BD89FB}"/>
                </c:ext>
              </c:extLst>
            </c:dLbl>
            <c:dLbl>
              <c:idx val="6"/>
              <c:layout>
                <c:manualLayout>
                  <c:x val="7.4785561598614603E-2"/>
                  <c:y val="0.14266117125984251"/>
                </c:manualLayout>
              </c:layout>
              <c:tx>
                <c:rich>
                  <a:bodyPr/>
                  <a:lstStyle/>
                  <a:p>
                    <a:fld id="{05487308-433D-4C7E-B69B-FF0043074881}" type="CATEGORYNAME">
                      <a:rPr lang="ru-RU"/>
                      <a:pPr/>
                      <a:t>[CATEGORY NAME]</a:t>
                    </a:fld>
                    <a:r>
                      <a:rPr lang="ru-RU" baseline="0" dirty="0"/>
                      <a:t>
85,46%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464C-42D9-A01B-525D87BD89FB}"/>
                </c:ext>
              </c:extLst>
            </c:dLbl>
            <c:dLbl>
              <c:idx val="7"/>
              <c:layout>
                <c:manualLayout>
                  <c:x val="-6.570396385110952E-2"/>
                  <c:y val="-5.5823982816013862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5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+mn-cs"/>
                      </a:defRPr>
                    </a:pPr>
                    <a:fld id="{370DB656-6B88-4D24-88AD-F1B88CF1784E}" type="CATEGORYNAME">
                      <a:rPr lang="sr-Cyrl-RS" smtClean="0"/>
                      <a:pPr>
                        <a:defRPr sz="1050" b="0" i="0" u="none" strike="noStrike" kern="1200" baseline="0">
                          <a:solidFill>
                            <a:schemeClr val="dk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pPr>
                      <a:t>[CATEGORY NAME]</a:t>
                    </a:fld>
                    <a:endParaRPr lang="sr-Cyrl-RS" baseline="0" dirty="0"/>
                  </a:p>
                  <a:p>
                    <a:pPr>
                      <a:defRPr sz="105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+mn-cs"/>
                      </a:defRPr>
                    </a:pPr>
                    <a:r>
                      <a:rPr lang="sr-Cyrl-RS" baseline="0" dirty="0"/>
                      <a:t>92,75%</a:t>
                    </a:r>
                  </a:p>
                </c:rich>
              </c:tx>
              <c:spPr>
                <a:solidFill>
                  <a:srgbClr val="E5C243">
                    <a:lumMod val="20000"/>
                    <a:lumOff val="80000"/>
                  </a:srgbClr>
                </a:solidFill>
                <a:ln w="12700">
                  <a:solidFill>
                    <a:sysClr val="windowText" lastClr="000000">
                      <a:lumMod val="65000"/>
                      <a:lumOff val="35000"/>
                    </a:sysClr>
                  </a:solidFill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</c15:spPr>
                  <c15:layout>
                    <c:manualLayout>
                      <c:w val="0.18663698997852537"/>
                      <c:h val="0.1577176628354763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464C-42D9-A01B-525D87BD89FB}"/>
                </c:ext>
              </c:extLst>
            </c:dLbl>
            <c:dLbl>
              <c:idx val="8"/>
              <c:layout>
                <c:manualLayout>
                  <c:x val="3.4982701026007416E-3"/>
                  <c:y val="8.1386586284852944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5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+mn-cs"/>
                      </a:defRPr>
                    </a:pPr>
                    <a:fld id="{6185D996-7A77-4CAB-9614-0C866E8AA172}" type="CATEGORYNAME">
                      <a:rPr lang="sr-Cyrl-RS"/>
                      <a:pPr>
                        <a:defRPr sz="1050" b="0" i="0" u="none" strike="noStrike" kern="1200" baseline="0">
                          <a:solidFill>
                            <a:schemeClr val="dk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pPr>
                      <a:t>[CATEGORY NAME]</a:t>
                    </a:fld>
                    <a:r>
                      <a:rPr lang="sr-Cyrl-RS" baseline="0" dirty="0"/>
                      <a:t>
64,59%</a:t>
                    </a:r>
                  </a:p>
                </c:rich>
              </c:tx>
              <c:spPr>
                <a:solidFill>
                  <a:srgbClr val="E5C243">
                    <a:lumMod val="20000"/>
                    <a:lumOff val="80000"/>
                  </a:srgbClr>
                </a:solidFill>
                <a:ln w="12700">
                  <a:solidFill>
                    <a:sysClr val="windowText" lastClr="000000">
                      <a:lumMod val="65000"/>
                      <a:lumOff val="35000"/>
                    </a:sysClr>
                  </a:solidFill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</c15:spPr>
                  <c15:layout>
                    <c:manualLayout>
                      <c:w val="0.19168247434979718"/>
                      <c:h val="0.1549511360062659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0-464C-42D9-A01B-525D87BD89FB}"/>
                </c:ext>
              </c:extLst>
            </c:dLbl>
            <c:dLbl>
              <c:idx val="9"/>
              <c:layout>
                <c:manualLayout>
                  <c:x val="5.6818181818181851E-2"/>
                  <c:y val="3.6171816126601357E-2"/>
                </c:manualLayout>
              </c:layout>
              <c:tx>
                <c:rich>
                  <a:bodyPr/>
                  <a:lstStyle/>
                  <a:p>
                    <a:fld id="{9AF9229F-BD61-486E-A989-DE0BEAEF79EF}" type="CATEGORYNAME">
                      <a:rPr lang="sr-Cyrl-RS"/>
                      <a:pPr/>
                      <a:t>[CATEGORY NAME]</a:t>
                    </a:fld>
                    <a:r>
                      <a:rPr lang="sr-Cyrl-RS" baseline="0" dirty="0"/>
                      <a:t>
93,79%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464C-42D9-A01B-525D87BD89FB}"/>
                </c:ext>
              </c:extLst>
            </c:dLbl>
            <c:dLbl>
              <c:idx val="10"/>
              <c:layout>
                <c:manualLayout>
                  <c:x val="-4.7348484848484869E-2"/>
                  <c:y val="0.10851544837980417"/>
                </c:manualLayout>
              </c:layout>
              <c:tx>
                <c:rich>
                  <a:bodyPr/>
                  <a:lstStyle/>
                  <a:p>
                    <a:fld id="{15473A1B-8078-4AD3-A0DD-AF78F543682A}" type="CATEGORYNAME">
                      <a:rPr lang="ru-RU"/>
                      <a:pPr/>
                      <a:t>[CATEGORY NAME]</a:t>
                    </a:fld>
                    <a:r>
                      <a:rPr lang="ru-RU" baseline="0" dirty="0"/>
                      <a:t>
95,04%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2-464C-42D9-A01B-525D87BD89FB}"/>
                </c:ext>
              </c:extLst>
            </c:dLbl>
            <c:dLbl>
              <c:idx val="11"/>
              <c:layout>
                <c:manualLayout>
                  <c:x val="-5.8845685526422602E-2"/>
                  <c:y val="7.5787606627296583E-2"/>
                </c:manualLayout>
              </c:layout>
              <c:tx>
                <c:rich>
                  <a:bodyPr/>
                  <a:lstStyle/>
                  <a:p>
                    <a:fld id="{FEDF8447-73EF-416B-A560-BE8756E5DB18}" type="CATEGORYNAME">
                      <a:rPr lang="sr-Cyrl-RS"/>
                      <a:pPr/>
                      <a:t>[CATEGORY NAME]</a:t>
                    </a:fld>
                    <a:r>
                      <a:rPr lang="sr-Cyrl-RS" baseline="0" dirty="0"/>
                      <a:t>
97,57%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3-464C-42D9-A01B-525D87BD89FB}"/>
                </c:ext>
              </c:extLst>
            </c:dLbl>
            <c:dLbl>
              <c:idx val="12"/>
              <c:layout>
                <c:manualLayout>
                  <c:x val="-0.10173161390540468"/>
                  <c:y val="2.9281445588532202E-2"/>
                </c:manualLayout>
              </c:layout>
              <c:tx>
                <c:rich>
                  <a:bodyPr/>
                  <a:lstStyle/>
                  <a:p>
                    <a:fld id="{6EE19D4C-CBFA-42E8-8A4C-7ED28E40B209}" type="CATEGORYNAME">
                      <a:rPr lang="ru-RU"/>
                      <a:pPr/>
                      <a:t>[CATEGORY NAME]</a:t>
                    </a:fld>
                    <a:r>
                      <a:rPr lang="ru-RU" baseline="0" dirty="0"/>
                      <a:t>
69,59%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4-464C-42D9-A01B-525D87BD89FB}"/>
                </c:ext>
              </c:extLst>
            </c:dLbl>
            <c:dLbl>
              <c:idx val="13"/>
              <c:layout>
                <c:manualLayout>
                  <c:x val="-0.13446969696969699"/>
                  <c:y val="-1.2057272042200508E-2"/>
                </c:manualLayout>
              </c:layout>
              <c:tx>
                <c:rich>
                  <a:bodyPr/>
                  <a:lstStyle/>
                  <a:p>
                    <a:fld id="{5E3428C3-41E4-4C11-A1CE-D5580CD33426}" type="CATEGORYNAME">
                      <a:rPr lang="ru-RU"/>
                      <a:pPr/>
                      <a:t>[CATEGORY NAME]</a:t>
                    </a:fld>
                    <a:r>
                      <a:rPr lang="ru-RU" baseline="0" dirty="0"/>
                      <a:t>
99,33%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5-464C-42D9-A01B-525D87BD89FB}"/>
                </c:ext>
              </c:extLst>
            </c:dLbl>
            <c:dLbl>
              <c:idx val="14"/>
              <c:layout>
                <c:manualLayout>
                  <c:x val="-3.0303030303030304E-2"/>
                  <c:y val="-5.425772418990206E-2"/>
                </c:manualLayout>
              </c:layout>
              <c:tx>
                <c:rich>
                  <a:bodyPr/>
                  <a:lstStyle/>
                  <a:p>
                    <a:fld id="{5BEA19B3-126F-4BFC-B086-873D60A6E7D8}" type="CATEGORYNAME">
                      <a:rPr lang="ru-RU"/>
                      <a:pPr/>
                      <a:t>[CATEGORY NAME]</a:t>
                    </a:fld>
                    <a:r>
                      <a:rPr lang="ru-RU" baseline="0" dirty="0"/>
                      <a:t>
90,43%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6-464C-42D9-A01B-525D87BD89FB}"/>
                </c:ext>
              </c:extLst>
            </c:dLbl>
            <c:dLbl>
              <c:idx val="15"/>
              <c:layout>
                <c:manualLayout>
                  <c:x val="-0.10606060606060606"/>
                  <c:y val="-0.14468726450640543"/>
                </c:manualLayout>
              </c:layout>
              <c:tx>
                <c:rich>
                  <a:bodyPr/>
                  <a:lstStyle/>
                  <a:p>
                    <a:fld id="{9EF1CCC2-AC6D-495F-8842-744FF76CD7D5}" type="CATEGORYNAME">
                      <a:rPr lang="ru-RU"/>
                      <a:pPr/>
                      <a:t>[CATEGORY NAME]</a:t>
                    </a:fld>
                    <a:r>
                      <a:rPr lang="ru-RU" baseline="0" dirty="0"/>
                      <a:t>
93,11%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7-464C-42D9-A01B-525D87BD89FB}"/>
                </c:ext>
              </c:extLst>
            </c:dLbl>
            <c:dLbl>
              <c:idx val="16"/>
              <c:layout>
                <c:manualLayout>
                  <c:x val="2.7404119127966083E-2"/>
                  <c:y val="-9.947244094488189E-2"/>
                </c:manualLayout>
              </c:layout>
              <c:tx>
                <c:rich>
                  <a:bodyPr/>
                  <a:lstStyle/>
                  <a:p>
                    <a:fld id="{278BF1E4-7867-4368-94E8-7853F961C295}" type="CATEGORYNAME">
                      <a:rPr lang="ru-RU"/>
                      <a:pPr/>
                      <a:t>[CATEGORY NAME]</a:t>
                    </a:fld>
                    <a:r>
                      <a:rPr lang="ru-RU" baseline="0" dirty="0"/>
                      <a:t>
68,06%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8-464C-42D9-A01B-525D87BD89FB}"/>
                </c:ext>
              </c:extLst>
            </c:dLbl>
            <c:spPr>
              <a:solidFill>
                <a:srgbClr val="E5C243">
                  <a:lumMod val="20000"/>
                  <a:lumOff val="80000"/>
                </a:srgbClr>
              </a:solidFill>
              <a:ln w="12700">
                <a:solidFill>
                  <a:sysClr val="windowText" lastClr="000000">
                    <a:lumMod val="65000"/>
                    <a:lumOff val="3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</c15:spPr>
              </c:ext>
            </c:extLst>
          </c:dLbls>
          <c:cat>
            <c:strRef>
              <c:f>'Расходи и издаци'!$C$6:$C$22</c:f>
              <c:strCache>
                <c:ptCount val="17"/>
                <c:pt idx="0">
                  <c:v>Становање, урбанизам и просторно планирање</c:v>
                </c:pt>
                <c:pt idx="1">
                  <c:v>Комунална делатност</c:v>
                </c:pt>
                <c:pt idx="2">
                  <c:v>Локални економски развој</c:v>
                </c:pt>
                <c:pt idx="3">
                  <c:v>Развој туризма</c:v>
                </c:pt>
                <c:pt idx="4">
                  <c:v>Развој пољопривреде</c:v>
                </c:pt>
                <c:pt idx="5">
                  <c:v>Заштита животне средине</c:v>
                </c:pt>
                <c:pt idx="6">
                  <c:v>Организација саобраћаја и саобраћајна инфраструктура</c:v>
                </c:pt>
                <c:pt idx="7">
                  <c:v>Предшколско васпитање</c:v>
                </c:pt>
                <c:pt idx="8">
                  <c:v>Основно образовање</c:v>
                </c:pt>
                <c:pt idx="9">
                  <c:v>Средње образовање</c:v>
                </c:pt>
                <c:pt idx="10">
                  <c:v>Социјална и дечија заштита</c:v>
                </c:pt>
                <c:pt idx="11">
                  <c:v>Здравствена заштита</c:v>
                </c:pt>
                <c:pt idx="12">
                  <c:v>Развој културе и информисања</c:v>
                </c:pt>
                <c:pt idx="13">
                  <c:v>Развој спорта и омладине</c:v>
                </c:pt>
                <c:pt idx="14">
                  <c:v>Опште услуге локалне самоуправе</c:v>
                </c:pt>
                <c:pt idx="15">
                  <c:v>Политички систем локалне самоуправе</c:v>
                </c:pt>
                <c:pt idx="16">
                  <c:v>Енергетска ефикасност и обновљиви извори енергије</c:v>
                </c:pt>
              </c:strCache>
            </c:strRef>
          </c:cat>
          <c:val>
            <c:numRef>
              <c:f>'Расходи и издаци'!$D$6:$D$22</c:f>
              <c:numCache>
                <c:formatCode>0.00%</c:formatCode>
                <c:ptCount val="17"/>
                <c:pt idx="0">
                  <c:v>0.79359999999999997</c:v>
                </c:pt>
                <c:pt idx="1">
                  <c:v>0.83109999999999995</c:v>
                </c:pt>
                <c:pt idx="2">
                  <c:v>0.95289999999999997</c:v>
                </c:pt>
                <c:pt idx="3">
                  <c:v>0.79120000000000001</c:v>
                </c:pt>
                <c:pt idx="4">
                  <c:v>0.67920000000000003</c:v>
                </c:pt>
                <c:pt idx="5">
                  <c:v>0.80359999999999998</c:v>
                </c:pt>
                <c:pt idx="6">
                  <c:v>0.85460000000000003</c:v>
                </c:pt>
                <c:pt idx="7">
                  <c:v>0.92749999999999999</c:v>
                </c:pt>
                <c:pt idx="8">
                  <c:v>0.64590000000000003</c:v>
                </c:pt>
                <c:pt idx="9">
                  <c:v>0.93789999999999996</c:v>
                </c:pt>
                <c:pt idx="10">
                  <c:v>0.95040000000000002</c:v>
                </c:pt>
                <c:pt idx="11">
                  <c:v>0.97570000000000001</c:v>
                </c:pt>
                <c:pt idx="12">
                  <c:v>0.69589999999999996</c:v>
                </c:pt>
                <c:pt idx="13">
                  <c:v>0.99329999999999996</c:v>
                </c:pt>
                <c:pt idx="14">
                  <c:v>0.90429999999999999</c:v>
                </c:pt>
                <c:pt idx="15">
                  <c:v>0.93110000000000004</c:v>
                </c:pt>
                <c:pt idx="16">
                  <c:v>0.68059999999999998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9-464C-42D9-A01B-525D87BD89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2">
        <a:lumMod val="60000"/>
        <a:lumOff val="40000"/>
      </a:schemeClr>
    </a:solidFill>
    <a:ln w="9525" cap="flat" cmpd="sng" algn="ctr">
      <a:solidFill>
        <a:schemeClr val="bg2">
          <a:lumMod val="60000"/>
          <a:lumOff val="40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75C91B-EF79-4BB0-9A34-B42BC43BC036}" type="doc">
      <dgm:prSet loTypeId="urn:microsoft.com/office/officeart/2005/8/layout/radial3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sr-Latn-RS"/>
        </a:p>
      </dgm:t>
    </dgm:pt>
    <dgm:pt modelId="{0F7D09EA-D198-4367-BBE2-E9E89FB19D0B}">
      <dgm:prSet phldrT="[Text]" custT="1"/>
      <dgm:spPr/>
      <dgm:t>
        <a:bodyPr/>
        <a:lstStyle/>
        <a:p>
          <a:pPr algn="ctr"/>
          <a:r>
            <a:rPr lang="sr-Cyrl-R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Укупно остварени  приходи и примања 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2.067.846.242 </a:t>
          </a:r>
          <a:r>
            <a:rPr lang="sr-Cyrl-R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динара</a:t>
          </a:r>
          <a:endParaRPr lang="sr-Latn-R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BE6F344-8CBC-431D-9083-6F83F47F9612}" type="parTrans" cxnId="{299752E8-6F36-47B8-9731-41582F32125F}">
      <dgm:prSet/>
      <dgm:spPr/>
      <dgm:t>
        <a:bodyPr/>
        <a:lstStyle/>
        <a:p>
          <a:pPr algn="ctr"/>
          <a:endParaRPr lang="sr-Latn-RS"/>
        </a:p>
      </dgm:t>
    </dgm:pt>
    <dgm:pt modelId="{B408B735-932D-47E2-9813-DC4B25ABB9F2}" type="sibTrans" cxnId="{299752E8-6F36-47B8-9731-41582F32125F}">
      <dgm:prSet/>
      <dgm:spPr/>
      <dgm:t>
        <a:bodyPr/>
        <a:lstStyle/>
        <a:p>
          <a:pPr algn="ctr"/>
          <a:endParaRPr lang="sr-Latn-RS"/>
        </a:p>
      </dgm:t>
    </dgm:pt>
    <dgm:pt modelId="{75D710BC-0A2E-41BA-9079-C991342DE102}">
      <dgm:prSet phldrT="[Text]" custT="1"/>
      <dgm:spPr/>
      <dgm:t>
        <a:bodyPr/>
        <a:lstStyle/>
        <a:p>
          <a:pPr algn="ctr"/>
          <a:r>
            <a:rPr lang="sr-Cyrl-RS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Приходи од пореза </a:t>
          </a:r>
          <a:r>
            <a:rPr lang="en-US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1.604.090.316</a:t>
          </a:r>
          <a:r>
            <a:rPr lang="sr-Cyrl-RS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 динар</a:t>
          </a:r>
          <a:r>
            <a:rPr lang="en-US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a</a:t>
          </a:r>
          <a:endParaRPr lang="sr-Latn-RS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EF8517-756C-4035-AED8-DFDACA2765BB}" type="parTrans" cxnId="{B47BE4BD-5859-40B5-A983-70A3BEC23E74}">
      <dgm:prSet/>
      <dgm:spPr/>
      <dgm:t>
        <a:bodyPr/>
        <a:lstStyle/>
        <a:p>
          <a:pPr algn="ctr"/>
          <a:endParaRPr lang="sr-Latn-RS"/>
        </a:p>
      </dgm:t>
    </dgm:pt>
    <dgm:pt modelId="{D33E1982-4B10-4D9D-9F31-E004FD7FDC97}" type="sibTrans" cxnId="{B47BE4BD-5859-40B5-A983-70A3BEC23E74}">
      <dgm:prSet/>
      <dgm:spPr/>
      <dgm:t>
        <a:bodyPr/>
        <a:lstStyle/>
        <a:p>
          <a:pPr algn="ctr"/>
          <a:endParaRPr lang="sr-Latn-RS"/>
        </a:p>
      </dgm:t>
    </dgm:pt>
    <dgm:pt modelId="{5BAC4697-C10A-479C-A467-68E8955B6DA2}">
      <dgm:prSet phldrT="[Text]" custT="1"/>
      <dgm:spPr/>
      <dgm:t>
        <a:bodyPr/>
        <a:lstStyle/>
        <a:p>
          <a:pPr algn="ctr"/>
          <a:r>
            <a:rPr lang="sr-Cyrl-RS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Донације и трансфери </a:t>
          </a:r>
          <a:r>
            <a:rPr lang="en-US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289.476.129 </a:t>
          </a:r>
          <a:r>
            <a:rPr lang="sr-Cyrl-RS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динара</a:t>
          </a:r>
          <a:endParaRPr lang="sr-Latn-RS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3200AF-4036-41BE-A7D8-8725390E1446}" type="parTrans" cxnId="{91FA3EBC-8D24-45C3-BB0C-1FD75931D9D9}">
      <dgm:prSet/>
      <dgm:spPr/>
      <dgm:t>
        <a:bodyPr/>
        <a:lstStyle/>
        <a:p>
          <a:pPr algn="ctr"/>
          <a:endParaRPr lang="sr-Latn-RS"/>
        </a:p>
      </dgm:t>
    </dgm:pt>
    <dgm:pt modelId="{9D8213F2-CF8E-417D-B5EA-E15D8CF820F6}" type="sibTrans" cxnId="{91FA3EBC-8D24-45C3-BB0C-1FD75931D9D9}">
      <dgm:prSet/>
      <dgm:spPr/>
      <dgm:t>
        <a:bodyPr/>
        <a:lstStyle/>
        <a:p>
          <a:pPr algn="ctr"/>
          <a:endParaRPr lang="sr-Latn-RS"/>
        </a:p>
      </dgm:t>
    </dgm:pt>
    <dgm:pt modelId="{997E45C4-D504-4BFF-B09B-E46031442DD7}">
      <dgm:prSet phldrT="[Text]" custT="1"/>
      <dgm:spPr/>
      <dgm:t>
        <a:bodyPr/>
        <a:lstStyle/>
        <a:p>
          <a:pPr algn="ctr"/>
          <a:r>
            <a:rPr lang="sr-Cyrl-RS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Други приходи  </a:t>
          </a:r>
          <a:r>
            <a:rPr lang="en-US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161.794.796 </a:t>
          </a:r>
          <a:r>
            <a:rPr lang="sr-Cyrl-RS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 динара</a:t>
          </a:r>
          <a:endParaRPr lang="sr-Latn-RS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C77883-3EB7-483F-9583-6D9320B33748}" type="parTrans" cxnId="{74772029-0183-49F2-8BB6-45E7C810B32F}">
      <dgm:prSet/>
      <dgm:spPr/>
      <dgm:t>
        <a:bodyPr/>
        <a:lstStyle/>
        <a:p>
          <a:pPr algn="ctr"/>
          <a:endParaRPr lang="sr-Latn-RS"/>
        </a:p>
      </dgm:t>
    </dgm:pt>
    <dgm:pt modelId="{364D25E7-F9D1-4A2D-8A9C-44F6706362EA}" type="sibTrans" cxnId="{74772029-0183-49F2-8BB6-45E7C810B32F}">
      <dgm:prSet/>
      <dgm:spPr/>
      <dgm:t>
        <a:bodyPr/>
        <a:lstStyle/>
        <a:p>
          <a:pPr algn="ctr"/>
          <a:endParaRPr lang="sr-Latn-RS"/>
        </a:p>
      </dgm:t>
    </dgm:pt>
    <dgm:pt modelId="{A1B2CE3F-5ED6-43A9-8DB8-B8005700C423}">
      <dgm:prSet phldrT="[Text]" custT="1"/>
      <dgm:spPr/>
      <dgm:t>
        <a:bodyPr/>
        <a:lstStyle/>
        <a:p>
          <a:pPr algn="ctr"/>
          <a:r>
            <a:rPr lang="sr-Cyrl-RS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Примања од продаје нефинансијеске имовине </a:t>
          </a:r>
          <a:r>
            <a:rPr lang="en-US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8.937.957</a:t>
          </a:r>
          <a:r>
            <a:rPr lang="sr-Cyrl-RS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 динара</a:t>
          </a:r>
          <a:endParaRPr lang="sr-Latn-RS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4C92A6-D92C-474B-91DC-A76590C668FC}" type="parTrans" cxnId="{EC699C48-3FEA-4BE1-B6D6-55CA3C1CBC8E}">
      <dgm:prSet/>
      <dgm:spPr/>
      <dgm:t>
        <a:bodyPr/>
        <a:lstStyle/>
        <a:p>
          <a:pPr algn="ctr"/>
          <a:endParaRPr lang="sr-Latn-RS"/>
        </a:p>
      </dgm:t>
    </dgm:pt>
    <dgm:pt modelId="{F9182901-88ED-4E31-9599-5940724B934D}" type="sibTrans" cxnId="{EC699C48-3FEA-4BE1-B6D6-55CA3C1CBC8E}">
      <dgm:prSet/>
      <dgm:spPr/>
      <dgm:t>
        <a:bodyPr/>
        <a:lstStyle/>
        <a:p>
          <a:pPr algn="ctr"/>
          <a:endParaRPr lang="sr-Latn-RS"/>
        </a:p>
      </dgm:t>
    </dgm:pt>
    <dgm:pt modelId="{A64C42B9-2B58-4546-8C43-6AAF997FEBAC}">
      <dgm:prSet phldrT="[Text]"/>
      <dgm:spPr/>
      <dgm:t>
        <a:bodyPr/>
        <a:lstStyle/>
        <a:p>
          <a:pPr algn="ctr"/>
          <a:endParaRPr lang="sr-Latn-RS" dirty="0"/>
        </a:p>
      </dgm:t>
    </dgm:pt>
    <dgm:pt modelId="{8E108F2E-3631-4B96-B416-C0D6E4B1DE4A}" type="parTrans" cxnId="{C5B08E42-2E34-4223-B4D0-ED62D074A621}">
      <dgm:prSet/>
      <dgm:spPr/>
      <dgm:t>
        <a:bodyPr/>
        <a:lstStyle/>
        <a:p>
          <a:pPr algn="ctr"/>
          <a:endParaRPr lang="sr-Latn-RS"/>
        </a:p>
      </dgm:t>
    </dgm:pt>
    <dgm:pt modelId="{D1329AF5-4ACF-4D5F-8975-B67D74AA4B01}" type="sibTrans" cxnId="{C5B08E42-2E34-4223-B4D0-ED62D074A621}">
      <dgm:prSet/>
      <dgm:spPr/>
      <dgm:t>
        <a:bodyPr/>
        <a:lstStyle/>
        <a:p>
          <a:pPr algn="ctr"/>
          <a:endParaRPr lang="sr-Latn-RS"/>
        </a:p>
      </dgm:t>
    </dgm:pt>
    <dgm:pt modelId="{CB54EAD0-7B79-4F2A-B6F1-C248D89D873C}">
      <dgm:prSet phldrT="[Text]" custT="1"/>
      <dgm:spPr/>
      <dgm:t>
        <a:bodyPr/>
        <a:lstStyle/>
        <a:p>
          <a:pPr algn="ctr"/>
          <a:r>
            <a:rPr lang="sr-Cyrl-RS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Меморандумске ставке </a:t>
          </a:r>
          <a:r>
            <a:rPr lang="en-US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3.547.044 </a:t>
          </a:r>
          <a:r>
            <a:rPr lang="sr-Cyrl-RS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 динара</a:t>
          </a:r>
          <a:endParaRPr lang="sr-Latn-RS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631D12-F47E-4716-9372-1BA146C52E22}" type="parTrans" cxnId="{4EEDB805-4310-43A9-8920-A74261D961DD}">
      <dgm:prSet/>
      <dgm:spPr/>
      <dgm:t>
        <a:bodyPr/>
        <a:lstStyle/>
        <a:p>
          <a:pPr algn="ctr"/>
          <a:endParaRPr lang="sr-Latn-RS"/>
        </a:p>
      </dgm:t>
    </dgm:pt>
    <dgm:pt modelId="{4B8E9549-DB7D-4E19-A0AF-C526121D5CC1}" type="sibTrans" cxnId="{4EEDB805-4310-43A9-8920-A74261D961DD}">
      <dgm:prSet/>
      <dgm:spPr/>
      <dgm:t>
        <a:bodyPr/>
        <a:lstStyle/>
        <a:p>
          <a:pPr algn="ctr"/>
          <a:endParaRPr lang="sr-Latn-RS"/>
        </a:p>
      </dgm:t>
    </dgm:pt>
    <dgm:pt modelId="{71FC123C-D5F4-4BDB-8ACC-4371CF3E51AD}" type="pres">
      <dgm:prSet presAssocID="{E275C91B-EF79-4BB0-9A34-B42BC43BC036}" presName="composite" presStyleCnt="0">
        <dgm:presLayoutVars>
          <dgm:chMax val="1"/>
          <dgm:dir/>
          <dgm:resizeHandles val="exact"/>
        </dgm:presLayoutVars>
      </dgm:prSet>
      <dgm:spPr/>
    </dgm:pt>
    <dgm:pt modelId="{29FB5735-0E39-4B45-B5D6-888866646622}" type="pres">
      <dgm:prSet presAssocID="{E275C91B-EF79-4BB0-9A34-B42BC43BC036}" presName="radial" presStyleCnt="0">
        <dgm:presLayoutVars>
          <dgm:animLvl val="ctr"/>
        </dgm:presLayoutVars>
      </dgm:prSet>
      <dgm:spPr/>
    </dgm:pt>
    <dgm:pt modelId="{6240F709-AB07-42B9-B8EB-1B2E8746EE72}" type="pres">
      <dgm:prSet presAssocID="{0F7D09EA-D198-4367-BBE2-E9E89FB19D0B}" presName="centerShape" presStyleLbl="vennNode1" presStyleIdx="0" presStyleCnt="6"/>
      <dgm:spPr/>
    </dgm:pt>
    <dgm:pt modelId="{1E48DC28-EBDC-4BE0-9094-D51E4D1A8576}" type="pres">
      <dgm:prSet presAssocID="{75D710BC-0A2E-41BA-9079-C991342DE102}" presName="node" presStyleLbl="vennNode1" presStyleIdx="1" presStyleCnt="6">
        <dgm:presLayoutVars>
          <dgm:bulletEnabled val="1"/>
        </dgm:presLayoutVars>
      </dgm:prSet>
      <dgm:spPr/>
    </dgm:pt>
    <dgm:pt modelId="{EB89CB60-213E-431F-B611-84321B4647B1}" type="pres">
      <dgm:prSet presAssocID="{5BAC4697-C10A-479C-A467-68E8955B6DA2}" presName="node" presStyleLbl="vennNode1" presStyleIdx="2" presStyleCnt="6">
        <dgm:presLayoutVars>
          <dgm:bulletEnabled val="1"/>
        </dgm:presLayoutVars>
      </dgm:prSet>
      <dgm:spPr/>
    </dgm:pt>
    <dgm:pt modelId="{5E756D5E-9AFF-4693-AE03-CDC062CA5968}" type="pres">
      <dgm:prSet presAssocID="{997E45C4-D504-4BFF-B09B-E46031442DD7}" presName="node" presStyleLbl="vennNode1" presStyleIdx="3" presStyleCnt="6" custRadScaleRad="99019" custRadScaleInc="-2721">
        <dgm:presLayoutVars>
          <dgm:bulletEnabled val="1"/>
        </dgm:presLayoutVars>
      </dgm:prSet>
      <dgm:spPr/>
    </dgm:pt>
    <dgm:pt modelId="{6E2D8596-3A8B-4B87-841E-D772DEAFF40C}" type="pres">
      <dgm:prSet presAssocID="{A1B2CE3F-5ED6-43A9-8DB8-B8005700C423}" presName="node" presStyleLbl="vennNode1" presStyleIdx="4" presStyleCnt="6" custScaleX="107843">
        <dgm:presLayoutVars>
          <dgm:bulletEnabled val="1"/>
        </dgm:presLayoutVars>
      </dgm:prSet>
      <dgm:spPr/>
    </dgm:pt>
    <dgm:pt modelId="{4EA1A295-1EDC-4064-B557-66F8000DB0EC}" type="pres">
      <dgm:prSet presAssocID="{CB54EAD0-7B79-4F2A-B6F1-C248D89D873C}" presName="node" presStyleLbl="vennNode1" presStyleIdx="5" presStyleCnt="6" custScaleX="109117" custScaleY="120271">
        <dgm:presLayoutVars>
          <dgm:bulletEnabled val="1"/>
        </dgm:presLayoutVars>
      </dgm:prSet>
      <dgm:spPr/>
    </dgm:pt>
  </dgm:ptLst>
  <dgm:cxnLst>
    <dgm:cxn modelId="{4EEDB805-4310-43A9-8920-A74261D961DD}" srcId="{0F7D09EA-D198-4367-BBE2-E9E89FB19D0B}" destId="{CB54EAD0-7B79-4F2A-B6F1-C248D89D873C}" srcOrd="4" destOrd="0" parTransId="{5C631D12-F47E-4716-9372-1BA146C52E22}" sibTransId="{4B8E9549-DB7D-4E19-A0AF-C526121D5CC1}"/>
    <dgm:cxn modelId="{FE18AE14-C60B-45BD-9093-B0DC77E2A84C}" type="presOf" srcId="{CB54EAD0-7B79-4F2A-B6F1-C248D89D873C}" destId="{4EA1A295-1EDC-4064-B557-66F8000DB0EC}" srcOrd="0" destOrd="0" presId="urn:microsoft.com/office/officeart/2005/8/layout/radial3"/>
    <dgm:cxn modelId="{74772029-0183-49F2-8BB6-45E7C810B32F}" srcId="{0F7D09EA-D198-4367-BBE2-E9E89FB19D0B}" destId="{997E45C4-D504-4BFF-B09B-E46031442DD7}" srcOrd="2" destOrd="0" parTransId="{56C77883-3EB7-483F-9583-6D9320B33748}" sibTransId="{364D25E7-F9D1-4A2D-8A9C-44F6706362EA}"/>
    <dgm:cxn modelId="{9DF30F36-4996-4378-AF11-66DD391F3194}" type="presOf" srcId="{0F7D09EA-D198-4367-BBE2-E9E89FB19D0B}" destId="{6240F709-AB07-42B9-B8EB-1B2E8746EE72}" srcOrd="0" destOrd="0" presId="urn:microsoft.com/office/officeart/2005/8/layout/radial3"/>
    <dgm:cxn modelId="{C5B08E42-2E34-4223-B4D0-ED62D074A621}" srcId="{E275C91B-EF79-4BB0-9A34-B42BC43BC036}" destId="{A64C42B9-2B58-4546-8C43-6AAF997FEBAC}" srcOrd="1" destOrd="0" parTransId="{8E108F2E-3631-4B96-B416-C0D6E4B1DE4A}" sibTransId="{D1329AF5-4ACF-4D5F-8975-B67D74AA4B01}"/>
    <dgm:cxn modelId="{EC699C48-3FEA-4BE1-B6D6-55CA3C1CBC8E}" srcId="{0F7D09EA-D198-4367-BBE2-E9E89FB19D0B}" destId="{A1B2CE3F-5ED6-43A9-8DB8-B8005700C423}" srcOrd="3" destOrd="0" parTransId="{4A4C92A6-D92C-474B-91DC-A76590C668FC}" sibTransId="{F9182901-88ED-4E31-9599-5940724B934D}"/>
    <dgm:cxn modelId="{48784A77-CAD8-4E0D-8F0A-18876071C06D}" type="presOf" srcId="{A1B2CE3F-5ED6-43A9-8DB8-B8005700C423}" destId="{6E2D8596-3A8B-4B87-841E-D772DEAFF40C}" srcOrd="0" destOrd="0" presId="urn:microsoft.com/office/officeart/2005/8/layout/radial3"/>
    <dgm:cxn modelId="{91FA3EBC-8D24-45C3-BB0C-1FD75931D9D9}" srcId="{0F7D09EA-D198-4367-BBE2-E9E89FB19D0B}" destId="{5BAC4697-C10A-479C-A467-68E8955B6DA2}" srcOrd="1" destOrd="0" parTransId="{363200AF-4036-41BE-A7D8-8725390E1446}" sibTransId="{9D8213F2-CF8E-417D-B5EA-E15D8CF820F6}"/>
    <dgm:cxn modelId="{B47BE4BD-5859-40B5-A983-70A3BEC23E74}" srcId="{0F7D09EA-D198-4367-BBE2-E9E89FB19D0B}" destId="{75D710BC-0A2E-41BA-9079-C991342DE102}" srcOrd="0" destOrd="0" parTransId="{A1EF8517-756C-4035-AED8-DFDACA2765BB}" sibTransId="{D33E1982-4B10-4D9D-9F31-E004FD7FDC97}"/>
    <dgm:cxn modelId="{5622F9BE-B9B1-424B-AED7-DE53710D4493}" type="presOf" srcId="{5BAC4697-C10A-479C-A467-68E8955B6DA2}" destId="{EB89CB60-213E-431F-B611-84321B4647B1}" srcOrd="0" destOrd="0" presId="urn:microsoft.com/office/officeart/2005/8/layout/radial3"/>
    <dgm:cxn modelId="{43E348C7-2EFC-44D2-8E09-073E590CE047}" type="presOf" srcId="{997E45C4-D504-4BFF-B09B-E46031442DD7}" destId="{5E756D5E-9AFF-4693-AE03-CDC062CA5968}" srcOrd="0" destOrd="0" presId="urn:microsoft.com/office/officeart/2005/8/layout/radial3"/>
    <dgm:cxn modelId="{8CEAD3D1-8349-4BAD-BA4B-011A5ED9BD45}" type="presOf" srcId="{E275C91B-EF79-4BB0-9A34-B42BC43BC036}" destId="{71FC123C-D5F4-4BDB-8ACC-4371CF3E51AD}" srcOrd="0" destOrd="0" presId="urn:microsoft.com/office/officeart/2005/8/layout/radial3"/>
    <dgm:cxn modelId="{A39DD0D9-EC6D-4656-8305-7A9587587AA1}" type="presOf" srcId="{75D710BC-0A2E-41BA-9079-C991342DE102}" destId="{1E48DC28-EBDC-4BE0-9094-D51E4D1A8576}" srcOrd="0" destOrd="0" presId="urn:microsoft.com/office/officeart/2005/8/layout/radial3"/>
    <dgm:cxn modelId="{299752E8-6F36-47B8-9731-41582F32125F}" srcId="{E275C91B-EF79-4BB0-9A34-B42BC43BC036}" destId="{0F7D09EA-D198-4367-BBE2-E9E89FB19D0B}" srcOrd="0" destOrd="0" parTransId="{4BE6F344-8CBC-431D-9083-6F83F47F9612}" sibTransId="{B408B735-932D-47E2-9813-DC4B25ABB9F2}"/>
    <dgm:cxn modelId="{6F72265F-3C9E-408F-9ABA-4A14F7E02915}" type="presParOf" srcId="{71FC123C-D5F4-4BDB-8ACC-4371CF3E51AD}" destId="{29FB5735-0E39-4B45-B5D6-888866646622}" srcOrd="0" destOrd="0" presId="urn:microsoft.com/office/officeart/2005/8/layout/radial3"/>
    <dgm:cxn modelId="{853C835F-E9C3-4EF2-8B83-C67F5C1898C1}" type="presParOf" srcId="{29FB5735-0E39-4B45-B5D6-888866646622}" destId="{6240F709-AB07-42B9-B8EB-1B2E8746EE72}" srcOrd="0" destOrd="0" presId="urn:microsoft.com/office/officeart/2005/8/layout/radial3"/>
    <dgm:cxn modelId="{00E36334-7CE1-440E-B606-438536B5D17B}" type="presParOf" srcId="{29FB5735-0E39-4B45-B5D6-888866646622}" destId="{1E48DC28-EBDC-4BE0-9094-D51E4D1A8576}" srcOrd="1" destOrd="0" presId="urn:microsoft.com/office/officeart/2005/8/layout/radial3"/>
    <dgm:cxn modelId="{D66AF488-82A3-4479-B426-C6518DFA686E}" type="presParOf" srcId="{29FB5735-0E39-4B45-B5D6-888866646622}" destId="{EB89CB60-213E-431F-B611-84321B4647B1}" srcOrd="2" destOrd="0" presId="urn:microsoft.com/office/officeart/2005/8/layout/radial3"/>
    <dgm:cxn modelId="{718A1636-F86D-4873-98DC-DF0274B4AC78}" type="presParOf" srcId="{29FB5735-0E39-4B45-B5D6-888866646622}" destId="{5E756D5E-9AFF-4693-AE03-CDC062CA5968}" srcOrd="3" destOrd="0" presId="urn:microsoft.com/office/officeart/2005/8/layout/radial3"/>
    <dgm:cxn modelId="{4483379F-6C39-4E96-ADE9-7D70A0B1CEE6}" type="presParOf" srcId="{29FB5735-0E39-4B45-B5D6-888866646622}" destId="{6E2D8596-3A8B-4B87-841E-D772DEAFF40C}" srcOrd="4" destOrd="0" presId="urn:microsoft.com/office/officeart/2005/8/layout/radial3"/>
    <dgm:cxn modelId="{646F9086-162D-4666-B31D-F86285C5176D}" type="presParOf" srcId="{29FB5735-0E39-4B45-B5D6-888866646622}" destId="{4EA1A295-1EDC-4064-B557-66F8000DB0EC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080E6FE-75F8-455F-B00D-388A62CAD878}" type="doc">
      <dgm:prSet loTypeId="urn:microsoft.com/office/officeart/2005/8/layout/radial3" loCatId="cycle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sr-Latn-RS"/>
        </a:p>
      </dgm:t>
    </dgm:pt>
    <dgm:pt modelId="{3AEAB1B5-D9EF-4981-86BF-BCD6908D01E5}">
      <dgm:prSet phldrT="[Text]" custT="1"/>
      <dgm:spPr/>
      <dgm:t>
        <a:bodyPr/>
        <a:lstStyle/>
        <a:p>
          <a:r>
            <a:rPr lang="sr-Cyrl-R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Укупно извршени расходи и издаци износе 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1.797.351.221</a:t>
          </a:r>
          <a:r>
            <a:rPr lang="sr-Cyrl-R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динара</a:t>
          </a:r>
          <a:endParaRPr lang="sr-Latn-R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790053-042C-4178-B099-0AA1E213BC4B}" type="parTrans" cxnId="{3003CA8A-6DE4-45F8-9E95-9DBBCD00E8BC}">
      <dgm:prSet/>
      <dgm:spPr/>
      <dgm:t>
        <a:bodyPr/>
        <a:lstStyle/>
        <a:p>
          <a:endParaRPr lang="sr-Latn-RS"/>
        </a:p>
      </dgm:t>
    </dgm:pt>
    <dgm:pt modelId="{DB173785-DEAA-40A6-91BF-CB61950A6CE4}" type="sibTrans" cxnId="{3003CA8A-6DE4-45F8-9E95-9DBBCD00E8BC}">
      <dgm:prSet/>
      <dgm:spPr/>
      <dgm:t>
        <a:bodyPr/>
        <a:lstStyle/>
        <a:p>
          <a:endParaRPr lang="sr-Latn-RS"/>
        </a:p>
      </dgm:t>
    </dgm:pt>
    <dgm:pt modelId="{2885F644-5E9D-46B6-8CAF-6E5B22E43DBC}">
      <dgm:prSet phldrT="[Text]" custT="1"/>
      <dgm:spPr/>
      <dgm:t>
        <a:bodyPr/>
        <a:lstStyle/>
        <a:p>
          <a:r>
            <a:rPr lang="sr-Cyrl-RS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Расходи за запослене </a:t>
          </a:r>
          <a:r>
            <a:rPr lang="en-US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374.611.666</a:t>
          </a:r>
          <a:r>
            <a:rPr lang="sr-Cyrl-RS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 динара</a:t>
          </a:r>
          <a:endParaRPr lang="sr-Latn-RS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33F1E8-9F58-46F3-B8A8-163A0327F5DA}" type="parTrans" cxnId="{16CBEC61-89ED-4D59-A282-62F769E1908D}">
      <dgm:prSet/>
      <dgm:spPr/>
      <dgm:t>
        <a:bodyPr/>
        <a:lstStyle/>
        <a:p>
          <a:endParaRPr lang="sr-Latn-RS"/>
        </a:p>
      </dgm:t>
    </dgm:pt>
    <dgm:pt modelId="{08FEAE6E-9170-4490-9C95-2D5CA2D0B642}" type="sibTrans" cxnId="{16CBEC61-89ED-4D59-A282-62F769E1908D}">
      <dgm:prSet/>
      <dgm:spPr/>
      <dgm:t>
        <a:bodyPr/>
        <a:lstStyle/>
        <a:p>
          <a:endParaRPr lang="sr-Latn-RS"/>
        </a:p>
      </dgm:t>
    </dgm:pt>
    <dgm:pt modelId="{66BFF05E-3F6D-4EED-9D30-10583093E473}">
      <dgm:prSet phldrT="[Text]" custT="1"/>
      <dgm:spPr/>
      <dgm:t>
        <a:bodyPr/>
        <a:lstStyle/>
        <a:p>
          <a:r>
            <a:rPr lang="sr-Cyrl-RS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Коришћење роба и услуга </a:t>
          </a:r>
          <a:r>
            <a:rPr lang="en-US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486.981.159</a:t>
          </a:r>
          <a:r>
            <a:rPr lang="sr-Cyrl-RS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 динара</a:t>
          </a:r>
          <a:endParaRPr lang="sr-Latn-RS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6D26A3-42A4-45FA-AE9E-872BDE3C951D}" type="parTrans" cxnId="{D16FC27F-26CF-49E6-BB61-9DCD56E3A476}">
      <dgm:prSet/>
      <dgm:spPr/>
      <dgm:t>
        <a:bodyPr/>
        <a:lstStyle/>
        <a:p>
          <a:endParaRPr lang="sr-Latn-RS"/>
        </a:p>
      </dgm:t>
    </dgm:pt>
    <dgm:pt modelId="{348C766C-48F1-4B0B-A06E-1091D883FBD8}" type="sibTrans" cxnId="{D16FC27F-26CF-49E6-BB61-9DCD56E3A476}">
      <dgm:prSet/>
      <dgm:spPr/>
      <dgm:t>
        <a:bodyPr/>
        <a:lstStyle/>
        <a:p>
          <a:endParaRPr lang="sr-Latn-RS"/>
        </a:p>
      </dgm:t>
    </dgm:pt>
    <dgm:pt modelId="{6CDE4B7E-694A-4CC6-9380-C110FA4F3107}">
      <dgm:prSet phldrT="[Text]" custT="1"/>
      <dgm:spPr/>
      <dgm:t>
        <a:bodyPr/>
        <a:lstStyle/>
        <a:p>
          <a:r>
            <a:rPr lang="sr-Cyrl-RS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Субвенције </a:t>
          </a:r>
          <a:r>
            <a:rPr lang="sr-Latn-RS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10.</a:t>
          </a:r>
          <a:r>
            <a:rPr lang="en-US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697.000 </a:t>
          </a:r>
          <a:r>
            <a:rPr lang="sr-Cyrl-RS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динара</a:t>
          </a:r>
          <a:endParaRPr lang="sr-Latn-RS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B9A79C-4C1D-4A52-B265-8E3F0143E45F}" type="parTrans" cxnId="{76783F61-67EF-4F78-BF97-9BF8CB5CED0A}">
      <dgm:prSet/>
      <dgm:spPr/>
      <dgm:t>
        <a:bodyPr/>
        <a:lstStyle/>
        <a:p>
          <a:endParaRPr lang="sr-Latn-RS"/>
        </a:p>
      </dgm:t>
    </dgm:pt>
    <dgm:pt modelId="{89616386-E022-453E-A834-B06CA95E8124}" type="sibTrans" cxnId="{76783F61-67EF-4F78-BF97-9BF8CB5CED0A}">
      <dgm:prSet/>
      <dgm:spPr/>
      <dgm:t>
        <a:bodyPr/>
        <a:lstStyle/>
        <a:p>
          <a:endParaRPr lang="sr-Latn-RS"/>
        </a:p>
      </dgm:t>
    </dgm:pt>
    <dgm:pt modelId="{A7E4F091-602A-4737-8CA1-3DFC1E61B9AF}">
      <dgm:prSet phldrT="[Text]" custT="1"/>
      <dgm:spPr/>
      <dgm:t>
        <a:bodyPr/>
        <a:lstStyle/>
        <a:p>
          <a:r>
            <a:rPr lang="sr-Cyrl-RS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Донације и трансфери </a:t>
          </a:r>
          <a:r>
            <a:rPr lang="en-US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252.481.505 </a:t>
          </a:r>
          <a:r>
            <a:rPr lang="sr-Cyrl-RS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динара</a:t>
          </a:r>
          <a:endParaRPr lang="sr-Latn-RS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791C53-C18A-486B-AD6A-B58EA3B2E4EC}" type="parTrans" cxnId="{AF2685DF-4E71-4D0F-9415-6CB502DCD77E}">
      <dgm:prSet/>
      <dgm:spPr/>
      <dgm:t>
        <a:bodyPr/>
        <a:lstStyle/>
        <a:p>
          <a:endParaRPr lang="sr-Latn-RS"/>
        </a:p>
      </dgm:t>
    </dgm:pt>
    <dgm:pt modelId="{6B2E87BA-09CD-44D4-A2CB-E7F84771F039}" type="sibTrans" cxnId="{AF2685DF-4E71-4D0F-9415-6CB502DCD77E}">
      <dgm:prSet/>
      <dgm:spPr/>
      <dgm:t>
        <a:bodyPr/>
        <a:lstStyle/>
        <a:p>
          <a:endParaRPr lang="sr-Latn-RS"/>
        </a:p>
      </dgm:t>
    </dgm:pt>
    <dgm:pt modelId="{D74D097A-7206-4D6A-8D6E-A923AB420E95}">
      <dgm:prSet phldrT="[Text]" custT="1"/>
      <dgm:spPr/>
      <dgm:t>
        <a:bodyPr/>
        <a:lstStyle/>
        <a:p>
          <a:r>
            <a:rPr lang="sr-Cyrl-RS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Социјална заштита </a:t>
          </a:r>
          <a:r>
            <a:rPr lang="en-US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214.346.587</a:t>
          </a:r>
          <a:r>
            <a:rPr lang="sr-Cyrl-RS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 динара</a:t>
          </a:r>
          <a:endParaRPr lang="sr-Latn-RS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7142E9-F6A0-4AF0-8C02-A76885714A5D}" type="parTrans" cxnId="{D527AE9A-7BB9-4E10-A508-F823D8C489D0}">
      <dgm:prSet/>
      <dgm:spPr/>
      <dgm:t>
        <a:bodyPr/>
        <a:lstStyle/>
        <a:p>
          <a:endParaRPr lang="sr-Latn-RS"/>
        </a:p>
      </dgm:t>
    </dgm:pt>
    <dgm:pt modelId="{3A8BD741-66ED-49AE-BA0C-5557DF1FE861}" type="sibTrans" cxnId="{D527AE9A-7BB9-4E10-A508-F823D8C489D0}">
      <dgm:prSet/>
      <dgm:spPr/>
      <dgm:t>
        <a:bodyPr/>
        <a:lstStyle/>
        <a:p>
          <a:endParaRPr lang="sr-Latn-RS"/>
        </a:p>
      </dgm:t>
    </dgm:pt>
    <dgm:pt modelId="{25554638-F945-433E-8CB2-C5E67290A396}">
      <dgm:prSet phldrT="[Text]" custT="1"/>
      <dgm:spPr/>
      <dgm:t>
        <a:bodyPr/>
        <a:lstStyle/>
        <a:p>
          <a:r>
            <a:rPr lang="sr-Cyrl-RS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Остали расходи </a:t>
          </a:r>
          <a:r>
            <a:rPr lang="en-US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91.186.842</a:t>
          </a:r>
          <a:r>
            <a:rPr lang="sr-Cyrl-RS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 динара</a:t>
          </a:r>
          <a:endParaRPr lang="sr-Latn-RS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AAF2B2-8D4E-4D7C-8F0D-98B044737E9F}" type="parTrans" cxnId="{49602602-2F55-48B2-A2B2-AF9AB75568E0}">
      <dgm:prSet/>
      <dgm:spPr/>
      <dgm:t>
        <a:bodyPr/>
        <a:lstStyle/>
        <a:p>
          <a:endParaRPr lang="sr-Latn-RS"/>
        </a:p>
      </dgm:t>
    </dgm:pt>
    <dgm:pt modelId="{CF5804E1-87A2-44DF-AE5F-825E27D96A8B}" type="sibTrans" cxnId="{49602602-2F55-48B2-A2B2-AF9AB75568E0}">
      <dgm:prSet/>
      <dgm:spPr/>
      <dgm:t>
        <a:bodyPr/>
        <a:lstStyle/>
        <a:p>
          <a:endParaRPr lang="sr-Latn-RS"/>
        </a:p>
      </dgm:t>
    </dgm:pt>
    <dgm:pt modelId="{65514349-6E86-492D-AE52-BDECF778D345}">
      <dgm:prSet phldrT="[Text]" custT="1"/>
      <dgm:spPr/>
      <dgm:t>
        <a:bodyPr/>
        <a:lstStyle/>
        <a:p>
          <a:r>
            <a:rPr lang="sr-Cyrl-RS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Капитални издаци </a:t>
          </a:r>
          <a:r>
            <a:rPr lang="en-US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367.046.463 </a:t>
          </a:r>
          <a:r>
            <a:rPr lang="sr-Cyrl-RS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динара</a:t>
          </a:r>
          <a:endParaRPr lang="sr-Latn-RS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13D754-8EFF-4461-87F5-0789000F4CA0}" type="parTrans" cxnId="{2FF1A183-6CB5-43CC-8F11-299D5784FBF3}">
      <dgm:prSet/>
      <dgm:spPr/>
      <dgm:t>
        <a:bodyPr/>
        <a:lstStyle/>
        <a:p>
          <a:endParaRPr lang="sr-Latn-RS"/>
        </a:p>
      </dgm:t>
    </dgm:pt>
    <dgm:pt modelId="{1C13DFA0-7027-4362-B1FB-F4C7A5444917}" type="sibTrans" cxnId="{2FF1A183-6CB5-43CC-8F11-299D5784FBF3}">
      <dgm:prSet/>
      <dgm:spPr/>
      <dgm:t>
        <a:bodyPr/>
        <a:lstStyle/>
        <a:p>
          <a:endParaRPr lang="sr-Latn-RS"/>
        </a:p>
      </dgm:t>
    </dgm:pt>
    <dgm:pt modelId="{861F8CDF-092B-4004-AC6C-2EB5544071E4}">
      <dgm:prSet phldrT="[Text]" custT="1"/>
      <dgm:spPr/>
      <dgm:t>
        <a:bodyPr/>
        <a:lstStyle/>
        <a:p>
          <a:endParaRPr lang="sr-Latn-RS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2B52BD-7362-4D7F-BE20-3B6CDEEB5B38}" type="parTrans" cxnId="{B078792D-AA4B-4801-B0A3-69DA37D44ECC}">
      <dgm:prSet/>
      <dgm:spPr/>
      <dgm:t>
        <a:bodyPr/>
        <a:lstStyle/>
        <a:p>
          <a:endParaRPr lang="en-US"/>
        </a:p>
      </dgm:t>
    </dgm:pt>
    <dgm:pt modelId="{3531F3FC-4C17-49CB-9A92-524240CF0B2D}" type="sibTrans" cxnId="{B078792D-AA4B-4801-B0A3-69DA37D44ECC}">
      <dgm:prSet/>
      <dgm:spPr/>
      <dgm:t>
        <a:bodyPr/>
        <a:lstStyle/>
        <a:p>
          <a:endParaRPr lang="en-US"/>
        </a:p>
      </dgm:t>
    </dgm:pt>
    <dgm:pt modelId="{4F99185D-1B6A-45CD-A7AD-F009A42E9382}">
      <dgm:prSet phldrT="[Text]" custT="1"/>
      <dgm:spPr/>
      <dgm:t>
        <a:bodyPr/>
        <a:lstStyle/>
        <a:p>
          <a:endParaRPr lang="sr-Latn-RS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F849F6-1ACF-463F-9031-9CB26807BB9B}" type="parTrans" cxnId="{9232DE4B-A94A-45C7-9717-7A344C74895E}">
      <dgm:prSet/>
      <dgm:spPr/>
      <dgm:t>
        <a:bodyPr/>
        <a:lstStyle/>
        <a:p>
          <a:endParaRPr lang="en-US"/>
        </a:p>
      </dgm:t>
    </dgm:pt>
    <dgm:pt modelId="{8738D6FA-A612-4CC9-A32E-43B9DFEE8097}" type="sibTrans" cxnId="{9232DE4B-A94A-45C7-9717-7A344C74895E}">
      <dgm:prSet/>
      <dgm:spPr/>
      <dgm:t>
        <a:bodyPr/>
        <a:lstStyle/>
        <a:p>
          <a:endParaRPr lang="en-US"/>
        </a:p>
      </dgm:t>
    </dgm:pt>
    <dgm:pt modelId="{96E931F0-5EFE-4E17-A815-1832C52507E3}" type="pres">
      <dgm:prSet presAssocID="{4080E6FE-75F8-455F-B00D-388A62CAD878}" presName="composite" presStyleCnt="0">
        <dgm:presLayoutVars>
          <dgm:chMax val="1"/>
          <dgm:dir/>
          <dgm:resizeHandles val="exact"/>
        </dgm:presLayoutVars>
      </dgm:prSet>
      <dgm:spPr/>
    </dgm:pt>
    <dgm:pt modelId="{6A03509E-2D2C-4701-877A-3DD8C8C452B3}" type="pres">
      <dgm:prSet presAssocID="{4080E6FE-75F8-455F-B00D-388A62CAD878}" presName="radial" presStyleCnt="0">
        <dgm:presLayoutVars>
          <dgm:animLvl val="ctr"/>
        </dgm:presLayoutVars>
      </dgm:prSet>
      <dgm:spPr/>
    </dgm:pt>
    <dgm:pt modelId="{23F30694-D224-4AFD-83D0-A9B26CD4AE63}" type="pres">
      <dgm:prSet presAssocID="{3AEAB1B5-D9EF-4981-86BF-BCD6908D01E5}" presName="centerShape" presStyleLbl="vennNode1" presStyleIdx="0" presStyleCnt="8"/>
      <dgm:spPr/>
    </dgm:pt>
    <dgm:pt modelId="{581D9C24-D691-4644-99EB-4A6B1D74C269}" type="pres">
      <dgm:prSet presAssocID="{2885F644-5E9D-46B6-8CAF-6E5B22E43DBC}" presName="node" presStyleLbl="vennNode1" presStyleIdx="1" presStyleCnt="8">
        <dgm:presLayoutVars>
          <dgm:bulletEnabled val="1"/>
        </dgm:presLayoutVars>
      </dgm:prSet>
      <dgm:spPr/>
    </dgm:pt>
    <dgm:pt modelId="{00760FBC-BB29-4E8F-A3FA-0B8C20635B76}" type="pres">
      <dgm:prSet presAssocID="{66BFF05E-3F6D-4EED-9D30-10583093E473}" presName="node" presStyleLbl="vennNode1" presStyleIdx="2" presStyleCnt="8">
        <dgm:presLayoutVars>
          <dgm:bulletEnabled val="1"/>
        </dgm:presLayoutVars>
      </dgm:prSet>
      <dgm:spPr/>
    </dgm:pt>
    <dgm:pt modelId="{34B43685-141A-4461-AE6A-301BAC908C60}" type="pres">
      <dgm:prSet presAssocID="{6CDE4B7E-694A-4CC6-9380-C110FA4F3107}" presName="node" presStyleLbl="vennNode1" presStyleIdx="3" presStyleCnt="8">
        <dgm:presLayoutVars>
          <dgm:bulletEnabled val="1"/>
        </dgm:presLayoutVars>
      </dgm:prSet>
      <dgm:spPr/>
    </dgm:pt>
    <dgm:pt modelId="{EEF973BF-B90E-4D0F-AC07-BB28F004C6A7}" type="pres">
      <dgm:prSet presAssocID="{A7E4F091-602A-4737-8CA1-3DFC1E61B9AF}" presName="node" presStyleLbl="vennNode1" presStyleIdx="4" presStyleCnt="8">
        <dgm:presLayoutVars>
          <dgm:bulletEnabled val="1"/>
        </dgm:presLayoutVars>
      </dgm:prSet>
      <dgm:spPr/>
    </dgm:pt>
    <dgm:pt modelId="{281404DC-9187-40D0-97FF-0D818AB2F366}" type="pres">
      <dgm:prSet presAssocID="{D74D097A-7206-4D6A-8D6E-A923AB420E95}" presName="node" presStyleLbl="vennNode1" presStyleIdx="5" presStyleCnt="8">
        <dgm:presLayoutVars>
          <dgm:bulletEnabled val="1"/>
        </dgm:presLayoutVars>
      </dgm:prSet>
      <dgm:spPr/>
    </dgm:pt>
    <dgm:pt modelId="{ADDA55F8-68B2-4192-A0FF-92D5AADED3EF}" type="pres">
      <dgm:prSet presAssocID="{25554638-F945-433E-8CB2-C5E67290A396}" presName="node" presStyleLbl="vennNode1" presStyleIdx="6" presStyleCnt="8">
        <dgm:presLayoutVars>
          <dgm:bulletEnabled val="1"/>
        </dgm:presLayoutVars>
      </dgm:prSet>
      <dgm:spPr/>
    </dgm:pt>
    <dgm:pt modelId="{68D8E666-A4BC-49C9-9193-F48DBF84BB6B}" type="pres">
      <dgm:prSet presAssocID="{65514349-6E86-492D-AE52-BDECF778D345}" presName="node" presStyleLbl="vennNode1" presStyleIdx="7" presStyleCnt="8">
        <dgm:presLayoutVars>
          <dgm:bulletEnabled val="1"/>
        </dgm:presLayoutVars>
      </dgm:prSet>
      <dgm:spPr/>
    </dgm:pt>
  </dgm:ptLst>
  <dgm:cxnLst>
    <dgm:cxn modelId="{49602602-2F55-48B2-A2B2-AF9AB75568E0}" srcId="{3AEAB1B5-D9EF-4981-86BF-BCD6908D01E5}" destId="{25554638-F945-433E-8CB2-C5E67290A396}" srcOrd="5" destOrd="0" parTransId="{03AAF2B2-8D4E-4D7C-8F0D-98B044737E9F}" sibTransId="{CF5804E1-87A2-44DF-AE5F-825E27D96A8B}"/>
    <dgm:cxn modelId="{B078792D-AA4B-4801-B0A3-69DA37D44ECC}" srcId="{4080E6FE-75F8-455F-B00D-388A62CAD878}" destId="{861F8CDF-092B-4004-AC6C-2EB5544071E4}" srcOrd="2" destOrd="0" parTransId="{E02B52BD-7362-4D7F-BE20-3B6CDEEB5B38}" sibTransId="{3531F3FC-4C17-49CB-9A92-524240CF0B2D}"/>
    <dgm:cxn modelId="{76783F61-67EF-4F78-BF97-9BF8CB5CED0A}" srcId="{3AEAB1B5-D9EF-4981-86BF-BCD6908D01E5}" destId="{6CDE4B7E-694A-4CC6-9380-C110FA4F3107}" srcOrd="2" destOrd="0" parTransId="{F6B9A79C-4C1D-4A52-B265-8E3F0143E45F}" sibTransId="{89616386-E022-453E-A834-B06CA95E8124}"/>
    <dgm:cxn modelId="{16CBEC61-89ED-4D59-A282-62F769E1908D}" srcId="{3AEAB1B5-D9EF-4981-86BF-BCD6908D01E5}" destId="{2885F644-5E9D-46B6-8CAF-6E5B22E43DBC}" srcOrd="0" destOrd="0" parTransId="{D533F1E8-9F58-46F3-B8A8-163A0327F5DA}" sibTransId="{08FEAE6E-9170-4490-9C95-2D5CA2D0B642}"/>
    <dgm:cxn modelId="{9232DE4B-A94A-45C7-9717-7A344C74895E}" srcId="{4080E6FE-75F8-455F-B00D-388A62CAD878}" destId="{4F99185D-1B6A-45CD-A7AD-F009A42E9382}" srcOrd="1" destOrd="0" parTransId="{66F849F6-1ACF-463F-9031-9CB26807BB9B}" sibTransId="{8738D6FA-A612-4CC9-A32E-43B9DFEE8097}"/>
    <dgm:cxn modelId="{9EE03477-8930-4F7D-AAF4-D9C901C7FA03}" type="presOf" srcId="{3AEAB1B5-D9EF-4981-86BF-BCD6908D01E5}" destId="{23F30694-D224-4AFD-83D0-A9B26CD4AE63}" srcOrd="0" destOrd="0" presId="urn:microsoft.com/office/officeart/2005/8/layout/radial3"/>
    <dgm:cxn modelId="{D16FC27F-26CF-49E6-BB61-9DCD56E3A476}" srcId="{3AEAB1B5-D9EF-4981-86BF-BCD6908D01E5}" destId="{66BFF05E-3F6D-4EED-9D30-10583093E473}" srcOrd="1" destOrd="0" parTransId="{C76D26A3-42A4-45FA-AE9E-872BDE3C951D}" sibTransId="{348C766C-48F1-4B0B-A06E-1091D883FBD8}"/>
    <dgm:cxn modelId="{2FF1A183-6CB5-43CC-8F11-299D5784FBF3}" srcId="{3AEAB1B5-D9EF-4981-86BF-BCD6908D01E5}" destId="{65514349-6E86-492D-AE52-BDECF778D345}" srcOrd="6" destOrd="0" parTransId="{9D13D754-8EFF-4461-87F5-0789000F4CA0}" sibTransId="{1C13DFA0-7027-4362-B1FB-F4C7A5444917}"/>
    <dgm:cxn modelId="{88FB1B89-2553-4EAA-99DF-5E5B0B404190}" type="presOf" srcId="{6CDE4B7E-694A-4CC6-9380-C110FA4F3107}" destId="{34B43685-141A-4461-AE6A-301BAC908C60}" srcOrd="0" destOrd="0" presId="urn:microsoft.com/office/officeart/2005/8/layout/radial3"/>
    <dgm:cxn modelId="{3003CA8A-6DE4-45F8-9E95-9DBBCD00E8BC}" srcId="{4080E6FE-75F8-455F-B00D-388A62CAD878}" destId="{3AEAB1B5-D9EF-4981-86BF-BCD6908D01E5}" srcOrd="0" destOrd="0" parTransId="{9B790053-042C-4178-B099-0AA1E213BC4B}" sibTransId="{DB173785-DEAA-40A6-91BF-CB61950A6CE4}"/>
    <dgm:cxn modelId="{D527AE9A-7BB9-4E10-A508-F823D8C489D0}" srcId="{3AEAB1B5-D9EF-4981-86BF-BCD6908D01E5}" destId="{D74D097A-7206-4D6A-8D6E-A923AB420E95}" srcOrd="4" destOrd="0" parTransId="{A57142E9-F6A0-4AF0-8C02-A76885714A5D}" sibTransId="{3A8BD741-66ED-49AE-BA0C-5557DF1FE861}"/>
    <dgm:cxn modelId="{BD5519AF-09E4-440A-9BFE-988528E88698}" type="presOf" srcId="{D74D097A-7206-4D6A-8D6E-A923AB420E95}" destId="{281404DC-9187-40D0-97FF-0D818AB2F366}" srcOrd="0" destOrd="0" presId="urn:microsoft.com/office/officeart/2005/8/layout/radial3"/>
    <dgm:cxn modelId="{AF971DB3-EEE9-4A9D-954B-59C68EB6A98A}" type="presOf" srcId="{A7E4F091-602A-4737-8CA1-3DFC1E61B9AF}" destId="{EEF973BF-B90E-4D0F-AC07-BB28F004C6A7}" srcOrd="0" destOrd="0" presId="urn:microsoft.com/office/officeart/2005/8/layout/radial3"/>
    <dgm:cxn modelId="{8191F8B5-047B-4ACB-927F-9C694E16DDCB}" type="presOf" srcId="{65514349-6E86-492D-AE52-BDECF778D345}" destId="{68D8E666-A4BC-49C9-9193-F48DBF84BB6B}" srcOrd="0" destOrd="0" presId="urn:microsoft.com/office/officeart/2005/8/layout/radial3"/>
    <dgm:cxn modelId="{B10F84B9-0FD7-4FCF-9672-1AE8EEBAEB48}" type="presOf" srcId="{25554638-F945-433E-8CB2-C5E67290A396}" destId="{ADDA55F8-68B2-4192-A0FF-92D5AADED3EF}" srcOrd="0" destOrd="0" presId="urn:microsoft.com/office/officeart/2005/8/layout/radial3"/>
    <dgm:cxn modelId="{929135D5-DEFC-46C5-A4EA-12DA9F9CA754}" type="presOf" srcId="{2885F644-5E9D-46B6-8CAF-6E5B22E43DBC}" destId="{581D9C24-D691-4644-99EB-4A6B1D74C269}" srcOrd="0" destOrd="0" presId="urn:microsoft.com/office/officeart/2005/8/layout/radial3"/>
    <dgm:cxn modelId="{A7DB6ADF-7D33-4806-87D0-F12847C0E271}" type="presOf" srcId="{4080E6FE-75F8-455F-B00D-388A62CAD878}" destId="{96E931F0-5EFE-4E17-A815-1832C52507E3}" srcOrd="0" destOrd="0" presId="urn:microsoft.com/office/officeart/2005/8/layout/radial3"/>
    <dgm:cxn modelId="{AF2685DF-4E71-4D0F-9415-6CB502DCD77E}" srcId="{3AEAB1B5-D9EF-4981-86BF-BCD6908D01E5}" destId="{A7E4F091-602A-4737-8CA1-3DFC1E61B9AF}" srcOrd="3" destOrd="0" parTransId="{54791C53-C18A-486B-AD6A-B58EA3B2E4EC}" sibTransId="{6B2E87BA-09CD-44D4-A2CB-E7F84771F039}"/>
    <dgm:cxn modelId="{0047E1F0-65B3-4F3B-9730-B9171373FF2C}" type="presOf" srcId="{66BFF05E-3F6D-4EED-9D30-10583093E473}" destId="{00760FBC-BB29-4E8F-A3FA-0B8C20635B76}" srcOrd="0" destOrd="0" presId="urn:microsoft.com/office/officeart/2005/8/layout/radial3"/>
    <dgm:cxn modelId="{AC98B054-7092-4D8B-BD32-09C32F53D2EC}" type="presParOf" srcId="{96E931F0-5EFE-4E17-A815-1832C52507E3}" destId="{6A03509E-2D2C-4701-877A-3DD8C8C452B3}" srcOrd="0" destOrd="0" presId="urn:microsoft.com/office/officeart/2005/8/layout/radial3"/>
    <dgm:cxn modelId="{FF57B3A6-E339-464B-A608-BAA1E3CD2BB6}" type="presParOf" srcId="{6A03509E-2D2C-4701-877A-3DD8C8C452B3}" destId="{23F30694-D224-4AFD-83D0-A9B26CD4AE63}" srcOrd="0" destOrd="0" presId="urn:microsoft.com/office/officeart/2005/8/layout/radial3"/>
    <dgm:cxn modelId="{D58B5F47-DFB5-4FE4-A060-4178DC541561}" type="presParOf" srcId="{6A03509E-2D2C-4701-877A-3DD8C8C452B3}" destId="{581D9C24-D691-4644-99EB-4A6B1D74C269}" srcOrd="1" destOrd="0" presId="urn:microsoft.com/office/officeart/2005/8/layout/radial3"/>
    <dgm:cxn modelId="{56D9B212-8BC2-4948-86A6-CF8579B820C7}" type="presParOf" srcId="{6A03509E-2D2C-4701-877A-3DD8C8C452B3}" destId="{00760FBC-BB29-4E8F-A3FA-0B8C20635B76}" srcOrd="2" destOrd="0" presId="urn:microsoft.com/office/officeart/2005/8/layout/radial3"/>
    <dgm:cxn modelId="{BE06B7FE-A648-498D-81D2-75F3B296AB16}" type="presParOf" srcId="{6A03509E-2D2C-4701-877A-3DD8C8C452B3}" destId="{34B43685-141A-4461-AE6A-301BAC908C60}" srcOrd="3" destOrd="0" presId="urn:microsoft.com/office/officeart/2005/8/layout/radial3"/>
    <dgm:cxn modelId="{32F88B08-7BD0-4127-9E14-7398407FFCE9}" type="presParOf" srcId="{6A03509E-2D2C-4701-877A-3DD8C8C452B3}" destId="{EEF973BF-B90E-4D0F-AC07-BB28F004C6A7}" srcOrd="4" destOrd="0" presId="urn:microsoft.com/office/officeart/2005/8/layout/radial3"/>
    <dgm:cxn modelId="{5AD81E39-7627-4175-B642-6A9D4809AD7F}" type="presParOf" srcId="{6A03509E-2D2C-4701-877A-3DD8C8C452B3}" destId="{281404DC-9187-40D0-97FF-0D818AB2F366}" srcOrd="5" destOrd="0" presId="urn:microsoft.com/office/officeart/2005/8/layout/radial3"/>
    <dgm:cxn modelId="{4162099C-ED6A-4DC2-90CD-57057E83C620}" type="presParOf" srcId="{6A03509E-2D2C-4701-877A-3DD8C8C452B3}" destId="{ADDA55F8-68B2-4192-A0FF-92D5AADED3EF}" srcOrd="6" destOrd="0" presId="urn:microsoft.com/office/officeart/2005/8/layout/radial3"/>
    <dgm:cxn modelId="{B05B0BCB-BCC2-45B0-8800-5DB2D7671FBB}" type="presParOf" srcId="{6A03509E-2D2C-4701-877A-3DD8C8C452B3}" destId="{68D8E666-A4BC-49C9-9193-F48DBF84BB6B}" srcOrd="7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40F709-AB07-42B9-B8EB-1B2E8746EE72}">
      <dsp:nvSpPr>
        <dsp:cNvPr id="0" name=""/>
        <dsp:cNvSpPr/>
      </dsp:nvSpPr>
      <dsp:spPr>
        <a:xfrm>
          <a:off x="2387758" y="1020233"/>
          <a:ext cx="2364987" cy="2364987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R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Укупно остварени  приходи и примања 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2.067.846.242 </a:t>
          </a:r>
          <a:r>
            <a:rPr lang="sr-Cyrl-R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динара</a:t>
          </a:r>
          <a:endParaRPr lang="sr-Latn-RS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34102" y="1366577"/>
        <a:ext cx="1672299" cy="1672299"/>
      </dsp:txXfrm>
    </dsp:sp>
    <dsp:sp modelId="{1E48DC28-EBDC-4BE0-9094-D51E4D1A8576}">
      <dsp:nvSpPr>
        <dsp:cNvPr id="0" name=""/>
        <dsp:cNvSpPr/>
      </dsp:nvSpPr>
      <dsp:spPr>
        <a:xfrm>
          <a:off x="2979005" y="72965"/>
          <a:ext cx="1182493" cy="1182493"/>
        </a:xfrm>
        <a:prstGeom prst="ellipse">
          <a:avLst/>
        </a:prstGeom>
        <a:solidFill>
          <a:schemeClr val="accent2">
            <a:alpha val="50000"/>
            <a:hueOff val="275703"/>
            <a:satOff val="5161"/>
            <a:lumOff val="-31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RS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Приходи од пореза </a:t>
          </a:r>
          <a:r>
            <a:rPr lang="en-US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1.604.090.316</a:t>
          </a:r>
          <a:r>
            <a:rPr lang="sr-Cyrl-RS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динар</a:t>
          </a:r>
          <a:r>
            <a:rPr lang="en-US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</a:t>
          </a:r>
          <a:endParaRPr lang="sr-Latn-RS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52177" y="246137"/>
        <a:ext cx="836149" cy="836149"/>
      </dsp:txXfrm>
    </dsp:sp>
    <dsp:sp modelId="{EB89CB60-213E-431F-B611-84321B4647B1}">
      <dsp:nvSpPr>
        <dsp:cNvPr id="0" name=""/>
        <dsp:cNvSpPr/>
      </dsp:nvSpPr>
      <dsp:spPr>
        <a:xfrm>
          <a:off x="4442220" y="1136053"/>
          <a:ext cx="1182493" cy="1182493"/>
        </a:xfrm>
        <a:prstGeom prst="ellipse">
          <a:avLst/>
        </a:prstGeom>
        <a:solidFill>
          <a:schemeClr val="accent2">
            <a:alpha val="50000"/>
            <a:hueOff val="551407"/>
            <a:satOff val="10323"/>
            <a:lumOff val="-62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RS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Донације и трансфери </a:t>
          </a:r>
          <a:r>
            <a:rPr lang="en-US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289.476.129 </a:t>
          </a:r>
          <a:r>
            <a:rPr lang="sr-Cyrl-RS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динара</a:t>
          </a:r>
          <a:endParaRPr lang="sr-Latn-RS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15392" y="1309225"/>
        <a:ext cx="836149" cy="836149"/>
      </dsp:txXfrm>
    </dsp:sp>
    <dsp:sp modelId="{5E756D5E-9AFF-4693-AE03-CDC062CA5968}">
      <dsp:nvSpPr>
        <dsp:cNvPr id="0" name=""/>
        <dsp:cNvSpPr/>
      </dsp:nvSpPr>
      <dsp:spPr>
        <a:xfrm>
          <a:off x="3916060" y="2812622"/>
          <a:ext cx="1182493" cy="1182493"/>
        </a:xfrm>
        <a:prstGeom prst="ellipse">
          <a:avLst/>
        </a:prstGeom>
        <a:solidFill>
          <a:schemeClr val="accent2">
            <a:alpha val="50000"/>
            <a:hueOff val="827110"/>
            <a:satOff val="15484"/>
            <a:lumOff val="-94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RS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Други приходи  </a:t>
          </a:r>
          <a:r>
            <a:rPr lang="en-US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161.794.796 </a:t>
          </a:r>
          <a:r>
            <a:rPr lang="sr-Cyrl-RS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динара</a:t>
          </a:r>
          <a:endParaRPr lang="sr-Latn-RS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89232" y="2985794"/>
        <a:ext cx="836149" cy="836149"/>
      </dsp:txXfrm>
    </dsp:sp>
    <dsp:sp modelId="{6E2D8596-3A8B-4B87-841E-D772DEAFF40C}">
      <dsp:nvSpPr>
        <dsp:cNvPr id="0" name=""/>
        <dsp:cNvSpPr/>
      </dsp:nvSpPr>
      <dsp:spPr>
        <a:xfrm>
          <a:off x="2028317" y="2856165"/>
          <a:ext cx="1275236" cy="1182493"/>
        </a:xfrm>
        <a:prstGeom prst="ellipse">
          <a:avLst/>
        </a:prstGeom>
        <a:solidFill>
          <a:schemeClr val="accent2">
            <a:alpha val="50000"/>
            <a:hueOff val="1102814"/>
            <a:satOff val="20646"/>
            <a:lumOff val="-125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RS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Примања од продаје нефинансијеске имовине </a:t>
          </a:r>
          <a:r>
            <a:rPr lang="en-US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8.937.957</a:t>
          </a:r>
          <a:r>
            <a:rPr lang="sr-Cyrl-RS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динара</a:t>
          </a:r>
          <a:endParaRPr lang="sr-Latn-RS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15071" y="3029337"/>
        <a:ext cx="901728" cy="836149"/>
      </dsp:txXfrm>
    </dsp:sp>
    <dsp:sp modelId="{4EA1A295-1EDC-4064-B557-66F8000DB0EC}">
      <dsp:nvSpPr>
        <dsp:cNvPr id="0" name=""/>
        <dsp:cNvSpPr/>
      </dsp:nvSpPr>
      <dsp:spPr>
        <a:xfrm>
          <a:off x="1461886" y="1016201"/>
          <a:ext cx="1290301" cy="1422197"/>
        </a:xfrm>
        <a:prstGeom prst="ellipse">
          <a:avLst/>
        </a:prstGeom>
        <a:solidFill>
          <a:schemeClr val="accent2">
            <a:alpha val="50000"/>
            <a:hueOff val="1378517"/>
            <a:satOff val="25807"/>
            <a:lumOff val="-156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RS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Меморандумске ставке </a:t>
          </a:r>
          <a:r>
            <a:rPr lang="en-US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3.547.044 </a:t>
          </a:r>
          <a:r>
            <a:rPr lang="sr-Cyrl-RS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динара</a:t>
          </a:r>
          <a:endParaRPr lang="sr-Latn-RS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50846" y="1224477"/>
        <a:ext cx="912381" cy="10056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F30694-D224-4AFD-83D0-A9B26CD4AE63}">
      <dsp:nvSpPr>
        <dsp:cNvPr id="0" name=""/>
        <dsp:cNvSpPr/>
      </dsp:nvSpPr>
      <dsp:spPr>
        <a:xfrm>
          <a:off x="2775573" y="1024228"/>
          <a:ext cx="2449853" cy="2449853"/>
        </a:xfrm>
        <a:prstGeom prst="ellipse">
          <a:avLst/>
        </a:prstGeom>
        <a:solidFill>
          <a:schemeClr val="accent1">
            <a:shade val="80000"/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R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Укупно извршени расходи и издаци износе 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1.797.351.221</a:t>
          </a:r>
          <a:r>
            <a:rPr lang="sr-Cyrl-R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динара</a:t>
          </a:r>
          <a:endParaRPr lang="sr-Latn-RS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34346" y="1383001"/>
        <a:ext cx="1732307" cy="1732307"/>
      </dsp:txXfrm>
    </dsp:sp>
    <dsp:sp modelId="{581D9C24-D691-4644-99EB-4A6B1D74C269}">
      <dsp:nvSpPr>
        <dsp:cNvPr id="0" name=""/>
        <dsp:cNvSpPr/>
      </dsp:nvSpPr>
      <dsp:spPr>
        <a:xfrm>
          <a:off x="3388036" y="40373"/>
          <a:ext cx="1224926" cy="1224926"/>
        </a:xfrm>
        <a:prstGeom prst="ellipse">
          <a:avLst/>
        </a:prstGeom>
        <a:solidFill>
          <a:schemeClr val="accent1">
            <a:shade val="80000"/>
            <a:alpha val="50000"/>
            <a:hueOff val="28809"/>
            <a:satOff val="-4038"/>
            <a:lumOff val="449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RS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Расходи за запослене </a:t>
          </a:r>
          <a:r>
            <a:rPr lang="en-US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374.611.666</a:t>
          </a:r>
          <a:r>
            <a:rPr lang="sr-Cyrl-RS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динара</a:t>
          </a:r>
          <a:endParaRPr lang="sr-Latn-RS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67422" y="219759"/>
        <a:ext cx="866154" cy="866154"/>
      </dsp:txXfrm>
    </dsp:sp>
    <dsp:sp modelId="{00760FBC-BB29-4E8F-A3FA-0B8C20635B76}">
      <dsp:nvSpPr>
        <dsp:cNvPr id="0" name=""/>
        <dsp:cNvSpPr/>
      </dsp:nvSpPr>
      <dsp:spPr>
        <a:xfrm>
          <a:off x="4636088" y="641403"/>
          <a:ext cx="1224926" cy="1224926"/>
        </a:xfrm>
        <a:prstGeom prst="ellipse">
          <a:avLst/>
        </a:prstGeom>
        <a:solidFill>
          <a:schemeClr val="accent1">
            <a:shade val="80000"/>
            <a:alpha val="50000"/>
            <a:hueOff val="57619"/>
            <a:satOff val="-8075"/>
            <a:lumOff val="898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RS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Коришћење роба и услуга </a:t>
          </a:r>
          <a:r>
            <a:rPr lang="en-US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486.981.159</a:t>
          </a:r>
          <a:r>
            <a:rPr lang="sr-Cyrl-RS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динара</a:t>
          </a:r>
          <a:endParaRPr lang="sr-Latn-RS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15474" y="820789"/>
        <a:ext cx="866154" cy="866154"/>
      </dsp:txXfrm>
    </dsp:sp>
    <dsp:sp modelId="{34B43685-141A-4461-AE6A-301BAC908C60}">
      <dsp:nvSpPr>
        <dsp:cNvPr id="0" name=""/>
        <dsp:cNvSpPr/>
      </dsp:nvSpPr>
      <dsp:spPr>
        <a:xfrm>
          <a:off x="4944331" y="1991905"/>
          <a:ext cx="1224926" cy="1224926"/>
        </a:xfrm>
        <a:prstGeom prst="ellipse">
          <a:avLst/>
        </a:prstGeom>
        <a:solidFill>
          <a:schemeClr val="accent1">
            <a:shade val="80000"/>
            <a:alpha val="50000"/>
            <a:hueOff val="86428"/>
            <a:satOff val="-12113"/>
            <a:lumOff val="1347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RS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Субвенције </a:t>
          </a:r>
          <a:r>
            <a:rPr lang="sr-Latn-RS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10.</a:t>
          </a:r>
          <a:r>
            <a:rPr lang="en-US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697.000 </a:t>
          </a:r>
          <a:r>
            <a:rPr lang="sr-Cyrl-RS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динара</a:t>
          </a:r>
          <a:endParaRPr lang="sr-Latn-RS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23717" y="2171291"/>
        <a:ext cx="866154" cy="866154"/>
      </dsp:txXfrm>
    </dsp:sp>
    <dsp:sp modelId="{EEF973BF-B90E-4D0F-AC07-BB28F004C6A7}">
      <dsp:nvSpPr>
        <dsp:cNvPr id="0" name=""/>
        <dsp:cNvSpPr/>
      </dsp:nvSpPr>
      <dsp:spPr>
        <a:xfrm>
          <a:off x="4080653" y="3074924"/>
          <a:ext cx="1224926" cy="1224926"/>
        </a:xfrm>
        <a:prstGeom prst="ellipse">
          <a:avLst/>
        </a:prstGeom>
        <a:solidFill>
          <a:schemeClr val="accent1">
            <a:shade val="80000"/>
            <a:alpha val="50000"/>
            <a:hueOff val="115237"/>
            <a:satOff val="-16151"/>
            <a:lumOff val="1796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RS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Донације и трансфери </a:t>
          </a:r>
          <a:r>
            <a:rPr lang="en-US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252.481.505 </a:t>
          </a:r>
          <a:r>
            <a:rPr lang="sr-Cyrl-RS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динара</a:t>
          </a:r>
          <a:endParaRPr lang="sr-Latn-RS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60039" y="3254310"/>
        <a:ext cx="866154" cy="866154"/>
      </dsp:txXfrm>
    </dsp:sp>
    <dsp:sp modelId="{281404DC-9187-40D0-97FF-0D818AB2F366}">
      <dsp:nvSpPr>
        <dsp:cNvPr id="0" name=""/>
        <dsp:cNvSpPr/>
      </dsp:nvSpPr>
      <dsp:spPr>
        <a:xfrm>
          <a:off x="2695420" y="3074924"/>
          <a:ext cx="1224926" cy="1224926"/>
        </a:xfrm>
        <a:prstGeom prst="ellipse">
          <a:avLst/>
        </a:prstGeom>
        <a:solidFill>
          <a:schemeClr val="accent1">
            <a:shade val="80000"/>
            <a:alpha val="50000"/>
            <a:hueOff val="144046"/>
            <a:satOff val="-20189"/>
            <a:lumOff val="2245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RS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Социјална заштита </a:t>
          </a:r>
          <a:r>
            <a:rPr lang="en-US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214.346.587</a:t>
          </a:r>
          <a:r>
            <a:rPr lang="sr-Cyrl-RS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динара</a:t>
          </a:r>
          <a:endParaRPr lang="sr-Latn-RS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74806" y="3254310"/>
        <a:ext cx="866154" cy="866154"/>
      </dsp:txXfrm>
    </dsp:sp>
    <dsp:sp modelId="{ADDA55F8-68B2-4192-A0FF-92D5AADED3EF}">
      <dsp:nvSpPr>
        <dsp:cNvPr id="0" name=""/>
        <dsp:cNvSpPr/>
      </dsp:nvSpPr>
      <dsp:spPr>
        <a:xfrm>
          <a:off x="1831741" y="1991905"/>
          <a:ext cx="1224926" cy="1224926"/>
        </a:xfrm>
        <a:prstGeom prst="ellipse">
          <a:avLst/>
        </a:prstGeom>
        <a:solidFill>
          <a:schemeClr val="accent1">
            <a:shade val="80000"/>
            <a:alpha val="50000"/>
            <a:hueOff val="172856"/>
            <a:satOff val="-24226"/>
            <a:lumOff val="2695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RS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Остали расходи </a:t>
          </a:r>
          <a:r>
            <a:rPr lang="en-US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91.186.842</a:t>
          </a:r>
          <a:r>
            <a:rPr lang="sr-Cyrl-RS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динара</a:t>
          </a:r>
          <a:endParaRPr lang="sr-Latn-RS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11127" y="2171291"/>
        <a:ext cx="866154" cy="866154"/>
      </dsp:txXfrm>
    </dsp:sp>
    <dsp:sp modelId="{68D8E666-A4BC-49C9-9193-F48DBF84BB6B}">
      <dsp:nvSpPr>
        <dsp:cNvPr id="0" name=""/>
        <dsp:cNvSpPr/>
      </dsp:nvSpPr>
      <dsp:spPr>
        <a:xfrm>
          <a:off x="2139984" y="641403"/>
          <a:ext cx="1224926" cy="1224926"/>
        </a:xfrm>
        <a:prstGeom prst="ellipse">
          <a:avLst/>
        </a:prstGeom>
        <a:solidFill>
          <a:schemeClr val="accent1">
            <a:shade val="80000"/>
            <a:alpha val="50000"/>
            <a:hueOff val="201665"/>
            <a:satOff val="-28264"/>
            <a:lumOff val="3144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RS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Капитални издаци </a:t>
          </a:r>
          <a:r>
            <a:rPr lang="en-US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367.046.463 </a:t>
          </a:r>
          <a:r>
            <a:rPr lang="sr-Cyrl-RS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динара</a:t>
          </a:r>
          <a:endParaRPr lang="sr-Latn-RS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19370" y="820789"/>
        <a:ext cx="866154" cy="8661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3571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016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452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835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2613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414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602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245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672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647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384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746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95" r:id="rId1"/>
    <p:sldLayoutId id="2147484796" r:id="rId2"/>
    <p:sldLayoutId id="2147484797" r:id="rId3"/>
    <p:sldLayoutId id="2147484798" r:id="rId4"/>
    <p:sldLayoutId id="2147484799" r:id="rId5"/>
    <p:sldLayoutId id="2147484800" r:id="rId6"/>
    <p:sldLayoutId id="2147484801" r:id="rId7"/>
    <p:sldLayoutId id="2147484802" r:id="rId8"/>
    <p:sldLayoutId id="2147484803" r:id="rId9"/>
    <p:sldLayoutId id="2147484804" r:id="rId10"/>
    <p:sldLayoutId id="214748480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0" y="1160463"/>
            <a:ext cx="6348413" cy="1989137"/>
          </a:xfrm>
        </p:spPr>
        <p:txBody>
          <a:bodyPr>
            <a:normAutofit/>
          </a:bodyPr>
          <a:lstStyle/>
          <a:p>
            <a:pPr marL="342202" lvl="2" indent="0" algn="ctr">
              <a:buNone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ОПШТИНА КОВИН </a:t>
            </a:r>
            <a:b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ГРАЂАНСКИ ВОДИЧ</a:t>
            </a:r>
            <a:b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КРОЗ ОДЛУКУ О ЗАВРШНОМ РАЧУНУ БУЏЕТА  ЗА 20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25.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ГОДИНУ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1600200" y="1846263"/>
            <a:ext cx="7543800" cy="4022725"/>
          </a:xfrm>
        </p:spPr>
        <p:txBody>
          <a:bodyPr/>
          <a:lstStyle/>
          <a:p>
            <a:endParaRPr lang="sr-Cyrl-RS" dirty="0"/>
          </a:p>
          <a:p>
            <a:endParaRPr lang="sr-Cyrl-RS" dirty="0"/>
          </a:p>
          <a:p>
            <a:endParaRPr lang="sr-Cyrl-RS" dirty="0"/>
          </a:p>
          <a:p>
            <a:pPr marL="685800" lvl="2" indent="0">
              <a:buNone/>
            </a:pPr>
            <a:endParaRPr lang="sr-Cyrl-RS" dirty="0"/>
          </a:p>
          <a:p>
            <a:pPr lvl="2"/>
            <a:endParaRPr lang="sr-Cyrl-RS" dirty="0"/>
          </a:p>
          <a:p>
            <a:pPr marL="342202" lvl="2" indent="0">
              <a:buNone/>
            </a:pPr>
            <a:endParaRPr lang="sr-Latn-R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F878DD-97FE-4B0C-830D-1CB27879E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57200"/>
            <a:ext cx="2382630" cy="2325688"/>
          </a:xfrm>
          <a:prstGeom prst="ellipse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4" descr="budzet">
            <a:extLst>
              <a:ext uri="{FF2B5EF4-FFF2-40B4-BE49-F238E27FC236}">
                <a16:creationId xmlns:a16="http://schemas.microsoft.com/office/drawing/2014/main" id="{BD16E9E8-5A02-7C09-6E61-9E19F90CEA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48894DD4-0F45-6D2A-749E-73027A323A0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0829F6E8-7D80-5C85-B50D-2F91F5F82E6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24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 descr="Stock Profit Calculator | Calculate Your Stock Gains">
            <a:extLst>
              <a:ext uri="{FF2B5EF4-FFF2-40B4-BE49-F238E27FC236}">
                <a16:creationId xmlns:a16="http://schemas.microsoft.com/office/drawing/2014/main" id="{D13C90E8-8DCB-3DC4-7243-47E2BE1A9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119" y="3111500"/>
            <a:ext cx="3811588" cy="3175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4288"/>
            <a:ext cx="7543800" cy="1449387"/>
          </a:xfrm>
        </p:spPr>
        <p:txBody>
          <a:bodyPr>
            <a:normAutofit/>
          </a:bodyPr>
          <a:lstStyle/>
          <a:p>
            <a:pPr algn="ctr"/>
            <a:r>
              <a:rPr lang="sr-Cyrl-R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ИЗВРШЕНИХ РАСХОДА И ИЗДАТАКА БУЏЕТА</a:t>
            </a:r>
            <a:endParaRPr lang="sr-Latn-CS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A58B7940-79B6-454A-BE8A-26FB06AC5A27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206894198"/>
              </p:ext>
            </p:extLst>
          </p:nvPr>
        </p:nvGraphicFramePr>
        <p:xfrm>
          <a:off x="609600" y="1463675"/>
          <a:ext cx="6705600" cy="4213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879890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337038"/>
            <a:ext cx="7543800" cy="987425"/>
          </a:xfrm>
        </p:spPr>
        <p:txBody>
          <a:bodyPr>
            <a:normAutofit/>
          </a:bodyPr>
          <a:lstStyle/>
          <a:p>
            <a:pPr algn="ctr"/>
            <a:r>
              <a:rPr lang="sr-Cyrl-R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ИЗВРШЕЊЕ РАСХОДА И ИЗДАТАКА</a:t>
            </a:r>
            <a:br>
              <a:rPr lang="sr-Cyrl-R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ОДНОСУ НА ПЛАН</a:t>
            </a:r>
            <a:endParaRPr lang="sr-Latn-RS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A075F6CB-328C-4702-A975-F9083C9F0E13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117784212"/>
              </p:ext>
            </p:extLst>
          </p:nvPr>
        </p:nvGraphicFramePr>
        <p:xfrm>
          <a:off x="228600" y="1750524"/>
          <a:ext cx="8686800" cy="4770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5527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95250"/>
            <a:ext cx="7543800" cy="1008063"/>
          </a:xfrm>
        </p:spPr>
        <p:txBody>
          <a:bodyPr>
            <a:normAutofit/>
          </a:bodyPr>
          <a:lstStyle/>
          <a:p>
            <a:pPr algn="ctr"/>
            <a:r>
              <a:rPr lang="sr-Cyrl-R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ПРЕГЛЕД ИЗВРШЕЊА</a:t>
            </a:r>
            <a:br>
              <a:rPr lang="sr-Cyrl-R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КОРИСНИЦИМА</a:t>
            </a:r>
            <a:endParaRPr lang="sr-Latn-CS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D92C816-9EBA-463A-7B12-3E0A3F8C2D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8416426"/>
              </p:ext>
            </p:extLst>
          </p:nvPr>
        </p:nvGraphicFramePr>
        <p:xfrm>
          <a:off x="597694" y="1600200"/>
          <a:ext cx="6348412" cy="35071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7320">
                  <a:extLst>
                    <a:ext uri="{9D8B030D-6E8A-4147-A177-3AD203B41FA5}">
                      <a16:colId xmlns:a16="http://schemas.microsoft.com/office/drawing/2014/main" val="942607914"/>
                    </a:ext>
                  </a:extLst>
                </a:gridCol>
                <a:gridCol w="2895933">
                  <a:extLst>
                    <a:ext uri="{9D8B030D-6E8A-4147-A177-3AD203B41FA5}">
                      <a16:colId xmlns:a16="http://schemas.microsoft.com/office/drawing/2014/main" val="1103690249"/>
                    </a:ext>
                  </a:extLst>
                </a:gridCol>
                <a:gridCol w="905568">
                  <a:extLst>
                    <a:ext uri="{9D8B030D-6E8A-4147-A177-3AD203B41FA5}">
                      <a16:colId xmlns:a16="http://schemas.microsoft.com/office/drawing/2014/main" val="4085175242"/>
                    </a:ext>
                  </a:extLst>
                </a:gridCol>
                <a:gridCol w="594279">
                  <a:extLst>
                    <a:ext uri="{9D8B030D-6E8A-4147-A177-3AD203B41FA5}">
                      <a16:colId xmlns:a16="http://schemas.microsoft.com/office/drawing/2014/main" val="3868697531"/>
                    </a:ext>
                  </a:extLst>
                </a:gridCol>
                <a:gridCol w="981033">
                  <a:extLst>
                    <a:ext uri="{9D8B030D-6E8A-4147-A177-3AD203B41FA5}">
                      <a16:colId xmlns:a16="http://schemas.microsoft.com/office/drawing/2014/main" val="2324449825"/>
                    </a:ext>
                  </a:extLst>
                </a:gridCol>
                <a:gridCol w="594279">
                  <a:extLst>
                    <a:ext uri="{9D8B030D-6E8A-4147-A177-3AD203B41FA5}">
                      <a16:colId xmlns:a16="http://schemas.microsoft.com/office/drawing/2014/main" val="2364191243"/>
                    </a:ext>
                  </a:extLst>
                </a:gridCol>
              </a:tblGrid>
              <a:tr h="755764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sr-Cyrl-RS" sz="900" u="none" strike="noStrike" baseline="0" dirty="0">
                          <a:effectLst/>
                          <a:latin typeface="Times New Roman" panose="02020603050405020304" pitchFamily="18" charset="0"/>
                        </a:rPr>
                        <a:t>Р. бр.</a:t>
                      </a:r>
                      <a:endParaRPr lang="sr-Cyrl-RS" sz="900" b="1" i="0" u="none" strike="noStrike" baseline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sr-Cyrl-RS" sz="900" u="none" strike="noStrike" baseline="0" dirty="0">
                          <a:effectLst/>
                          <a:latin typeface="Times New Roman" panose="02020603050405020304" pitchFamily="18" charset="0"/>
                        </a:rPr>
                        <a:t>Назив корисника</a:t>
                      </a:r>
                      <a:endParaRPr lang="sr-Cyrl-RS" sz="900" b="1" i="0" u="none" strike="noStrike" baseline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900" u="none" strike="noStrike" baseline="0">
                          <a:effectLst/>
                          <a:latin typeface="Times New Roman" panose="02020603050405020304" pitchFamily="18" charset="0"/>
                        </a:rPr>
                        <a:t>Одлука  о другој измени и допуни Одлуке о буџету за 2025. годину</a:t>
                      </a:r>
                      <a:endParaRPr lang="ru-RU" sz="900" b="1" i="0" u="none" strike="noStrike" baseline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sr-Cyrl-RS" sz="900" u="none" strike="noStrike" baseline="0" dirty="0">
                          <a:effectLst/>
                          <a:latin typeface="Times New Roman" panose="02020603050405020304" pitchFamily="18" charset="0"/>
                        </a:rPr>
                        <a:t>Структура</a:t>
                      </a:r>
                      <a:br>
                        <a:rPr lang="sr-Cyrl-RS" sz="900" u="none" strike="noStrike" baseline="0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sr-Cyrl-RS" sz="900" u="none" strike="noStrike" baseline="0" dirty="0"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  <a:endParaRPr lang="sr-Cyrl-RS" sz="900" b="1" i="0" u="none" strike="noStrike" baseline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sr-Cyrl-RS" sz="900" u="none" strike="noStrike" baseline="0" dirty="0">
                          <a:effectLst/>
                          <a:latin typeface="Times New Roman" panose="02020603050405020304" pitchFamily="18" charset="0"/>
                        </a:rPr>
                        <a:t>Извршење </a:t>
                      </a:r>
                      <a:br>
                        <a:rPr lang="sr-Cyrl-RS" sz="900" u="none" strike="noStrike" baseline="0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en-US" sz="900" u="none" strike="noStrike" baseline="0" dirty="0">
                          <a:effectLst/>
                          <a:latin typeface="Times New Roman" panose="02020603050405020304" pitchFamily="18" charset="0"/>
                        </a:rPr>
                        <a:t>I-XII 2025.</a:t>
                      </a:r>
                      <a:endParaRPr lang="en-US" sz="900" b="1" i="0" u="none" strike="noStrike" baseline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sr-Cyrl-RS" sz="900" u="none" strike="noStrike" baseline="0" dirty="0">
                          <a:effectLst/>
                          <a:latin typeface="Times New Roman" panose="02020603050405020304" pitchFamily="18" charset="0"/>
                        </a:rPr>
                        <a:t>Структура</a:t>
                      </a:r>
                      <a:br>
                        <a:rPr lang="sr-Cyrl-RS" sz="900" u="none" strike="noStrike" baseline="0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sr-Cyrl-RS" sz="900" u="none" strike="noStrike" baseline="0" dirty="0"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  <a:endParaRPr lang="sr-Cyrl-RS" sz="900" b="1" i="0" u="none" strike="noStrike" baseline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ctr"/>
                </a:tc>
                <a:extLst>
                  <a:ext uri="{0D108BD9-81ED-4DB2-BD59-A6C34878D82A}">
                    <a16:rowId xmlns:a16="http://schemas.microsoft.com/office/drawing/2014/main" val="2788656517"/>
                  </a:ext>
                </a:extLst>
              </a:tr>
              <a:tr h="16060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 baseline="0">
                          <a:effectLst/>
                          <a:latin typeface="Times New Roman" panose="02020603050405020304" pitchFamily="18" charset="0"/>
                        </a:rPr>
                        <a:t>1.</a:t>
                      </a:r>
                      <a:endParaRPr lang="en-US" sz="1000" b="0" i="0" u="none" strike="noStrike" baseline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sr-Cyrl-RS" sz="1000" u="none" strike="noStrike" baseline="0" dirty="0">
                          <a:effectLst/>
                          <a:latin typeface="Times New Roman" panose="02020603050405020304" pitchFamily="18" charset="0"/>
                        </a:rPr>
                        <a:t>Општинска управа Ковин</a:t>
                      </a:r>
                      <a:endParaRPr lang="sr-Cyrl-RS" sz="1000" b="0" i="0" u="none" strike="noStrike" baseline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900" u="none" strike="noStrike" baseline="0">
                          <a:effectLst/>
                          <a:latin typeface="Times New Roman" panose="02020603050405020304" pitchFamily="18" charset="0"/>
                        </a:rPr>
                        <a:t>1,385,801,459</a:t>
                      </a:r>
                      <a:endParaRPr lang="en-US" sz="900" b="0" i="0" u="none" strike="noStrike" baseline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900" u="none" strike="noStrike" baseline="0">
                          <a:effectLst/>
                          <a:latin typeface="Times New Roman" panose="02020603050405020304" pitchFamily="18" charset="0"/>
                        </a:rPr>
                        <a:t>63.17</a:t>
                      </a:r>
                      <a:endParaRPr lang="en-US" sz="900" b="0" i="0" u="none" strike="noStrike" baseline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900" u="none" strike="noStrike" baseline="0" dirty="0">
                          <a:effectLst/>
                          <a:latin typeface="Times New Roman" panose="02020603050405020304" pitchFamily="18" charset="0"/>
                        </a:rPr>
                        <a:t>1,030,806,760</a:t>
                      </a:r>
                      <a:endParaRPr lang="en-US" sz="900" b="0" i="0" u="none" strike="noStrike" baseline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900" u="none" strike="noStrike" baseline="0" dirty="0">
                          <a:effectLst/>
                          <a:latin typeface="Times New Roman" panose="02020603050405020304" pitchFamily="18" charset="0"/>
                        </a:rPr>
                        <a:t>57.35</a:t>
                      </a:r>
                      <a:endParaRPr lang="en-US" sz="900" b="0" i="0" u="none" strike="noStrike" baseline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extLst>
                  <a:ext uri="{0D108BD9-81ED-4DB2-BD59-A6C34878D82A}">
                    <a16:rowId xmlns:a16="http://schemas.microsoft.com/office/drawing/2014/main" val="3560227843"/>
                  </a:ext>
                </a:extLst>
              </a:tr>
              <a:tr h="16060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 baseline="0">
                          <a:effectLst/>
                          <a:latin typeface="Times New Roman" panose="02020603050405020304" pitchFamily="18" charset="0"/>
                        </a:rPr>
                        <a:t>2.</a:t>
                      </a:r>
                      <a:endParaRPr lang="en-US" sz="1000" b="0" i="0" u="none" strike="noStrike" baseline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sr-Cyrl-RS" sz="1000" u="none" strike="noStrike" baseline="0">
                          <a:effectLst/>
                          <a:latin typeface="Times New Roman" panose="02020603050405020304" pitchFamily="18" charset="0"/>
                        </a:rPr>
                        <a:t>Скупштина општине Ковин</a:t>
                      </a:r>
                      <a:endParaRPr lang="sr-Cyrl-RS" sz="1000" b="0" i="0" u="none" strike="noStrike" baseline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900" u="none" strike="noStrike" baseline="0" dirty="0">
                          <a:effectLst/>
                          <a:latin typeface="Times New Roman" panose="02020603050405020304" pitchFamily="18" charset="0"/>
                        </a:rPr>
                        <a:t>27,549,000</a:t>
                      </a:r>
                      <a:endParaRPr lang="en-US" sz="900" b="0" i="0" u="none" strike="noStrike" baseline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900" u="none" strike="noStrike" baseline="0">
                          <a:effectLst/>
                          <a:latin typeface="Times New Roman" panose="02020603050405020304" pitchFamily="18" charset="0"/>
                        </a:rPr>
                        <a:t>1.26</a:t>
                      </a:r>
                      <a:endParaRPr lang="en-US" sz="900" b="0" i="0" u="none" strike="noStrike" baseline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900" u="none" strike="noStrike" baseline="0">
                          <a:effectLst/>
                          <a:latin typeface="Times New Roman" panose="02020603050405020304" pitchFamily="18" charset="0"/>
                        </a:rPr>
                        <a:t>26,906,050</a:t>
                      </a:r>
                      <a:endParaRPr lang="en-US" sz="900" b="0" i="0" u="none" strike="noStrike" baseline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900" u="none" strike="noStrike" baseline="0">
                          <a:effectLst/>
                          <a:latin typeface="Times New Roman" panose="02020603050405020304" pitchFamily="18" charset="0"/>
                        </a:rPr>
                        <a:t>1.50</a:t>
                      </a:r>
                      <a:endParaRPr lang="en-US" sz="900" b="0" i="0" u="none" strike="noStrike" baseline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extLst>
                  <a:ext uri="{0D108BD9-81ED-4DB2-BD59-A6C34878D82A}">
                    <a16:rowId xmlns:a16="http://schemas.microsoft.com/office/drawing/2014/main" val="1613857490"/>
                  </a:ext>
                </a:extLst>
              </a:tr>
              <a:tr h="16060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 baseline="0">
                          <a:effectLst/>
                          <a:latin typeface="Times New Roman" panose="02020603050405020304" pitchFamily="18" charset="0"/>
                        </a:rPr>
                        <a:t>3.</a:t>
                      </a:r>
                      <a:endParaRPr lang="en-US" sz="1000" b="0" i="0" u="none" strike="noStrike" baseline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sr-Cyrl-RS" sz="1000" u="none" strike="noStrike" baseline="0">
                          <a:effectLst/>
                          <a:latin typeface="Times New Roman" panose="02020603050405020304" pitchFamily="18" charset="0"/>
                        </a:rPr>
                        <a:t>Председник општине </a:t>
                      </a:r>
                      <a:endParaRPr lang="sr-Cyrl-RS" sz="1000" b="0" i="0" u="none" strike="noStrike" baseline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900" u="none" strike="noStrike" baseline="0" dirty="0">
                          <a:effectLst/>
                          <a:latin typeface="Times New Roman" panose="02020603050405020304" pitchFamily="18" charset="0"/>
                        </a:rPr>
                        <a:t>9,736,000</a:t>
                      </a:r>
                      <a:endParaRPr lang="en-US" sz="900" b="0" i="0" u="none" strike="noStrike" baseline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900" u="none" strike="noStrike" baseline="0">
                          <a:effectLst/>
                          <a:latin typeface="Times New Roman" panose="02020603050405020304" pitchFamily="18" charset="0"/>
                        </a:rPr>
                        <a:t>0.44</a:t>
                      </a:r>
                      <a:endParaRPr lang="en-US" sz="900" b="0" i="0" u="none" strike="noStrike" baseline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900" u="none" strike="noStrike" baseline="0" dirty="0">
                          <a:effectLst/>
                          <a:latin typeface="Times New Roman" panose="02020603050405020304" pitchFamily="18" charset="0"/>
                        </a:rPr>
                        <a:t>8,087,942</a:t>
                      </a:r>
                      <a:endParaRPr lang="en-US" sz="900" b="0" i="0" u="none" strike="noStrike" baseline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900" u="none" strike="noStrike" baseline="0" dirty="0">
                          <a:effectLst/>
                          <a:latin typeface="Times New Roman" panose="02020603050405020304" pitchFamily="18" charset="0"/>
                        </a:rPr>
                        <a:t>0.45</a:t>
                      </a:r>
                      <a:endParaRPr lang="en-US" sz="900" b="0" i="0" u="none" strike="noStrike" baseline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extLst>
                  <a:ext uri="{0D108BD9-81ED-4DB2-BD59-A6C34878D82A}">
                    <a16:rowId xmlns:a16="http://schemas.microsoft.com/office/drawing/2014/main" val="1007525354"/>
                  </a:ext>
                </a:extLst>
              </a:tr>
              <a:tr h="16060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 baseline="0">
                          <a:effectLst/>
                          <a:latin typeface="Times New Roman" panose="02020603050405020304" pitchFamily="18" charset="0"/>
                        </a:rPr>
                        <a:t>4.</a:t>
                      </a:r>
                      <a:endParaRPr lang="en-US" sz="1000" b="0" i="0" u="none" strike="noStrike" baseline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sr-Cyrl-RS" sz="1000" u="none" strike="noStrike" baseline="0">
                          <a:effectLst/>
                          <a:latin typeface="Times New Roman" panose="02020603050405020304" pitchFamily="18" charset="0"/>
                        </a:rPr>
                        <a:t>Општинско веће</a:t>
                      </a:r>
                      <a:endParaRPr lang="sr-Cyrl-RS" sz="1000" b="0" i="0" u="none" strike="noStrike" baseline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900" u="none" strike="noStrike" baseline="0" dirty="0">
                          <a:effectLst/>
                          <a:latin typeface="Times New Roman" panose="02020603050405020304" pitchFamily="18" charset="0"/>
                        </a:rPr>
                        <a:t>1,400,000</a:t>
                      </a:r>
                      <a:endParaRPr lang="en-US" sz="900" b="0" i="0" u="none" strike="noStrike" baseline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900" u="none" strike="noStrike" baseline="0" dirty="0">
                          <a:effectLst/>
                          <a:latin typeface="Times New Roman" panose="02020603050405020304" pitchFamily="18" charset="0"/>
                        </a:rPr>
                        <a:t>0.06</a:t>
                      </a:r>
                      <a:endParaRPr lang="en-US" sz="900" b="0" i="0" u="none" strike="noStrike" baseline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900" u="none" strike="noStrike" baseline="0">
                          <a:effectLst/>
                          <a:latin typeface="Times New Roman" panose="02020603050405020304" pitchFamily="18" charset="0"/>
                        </a:rPr>
                        <a:t>1,025,532</a:t>
                      </a:r>
                      <a:endParaRPr lang="en-US" sz="900" b="0" i="0" u="none" strike="noStrike" baseline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900" u="none" strike="noStrike" baseline="0">
                          <a:effectLst/>
                          <a:latin typeface="Times New Roman" panose="02020603050405020304" pitchFamily="18" charset="0"/>
                        </a:rPr>
                        <a:t>0.06</a:t>
                      </a:r>
                      <a:endParaRPr lang="en-US" sz="900" b="0" i="0" u="none" strike="noStrike" baseline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extLst>
                  <a:ext uri="{0D108BD9-81ED-4DB2-BD59-A6C34878D82A}">
                    <a16:rowId xmlns:a16="http://schemas.microsoft.com/office/drawing/2014/main" val="3005058095"/>
                  </a:ext>
                </a:extLst>
              </a:tr>
              <a:tr h="16060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 baseline="0">
                          <a:effectLst/>
                          <a:latin typeface="Times New Roman" panose="02020603050405020304" pitchFamily="18" charset="0"/>
                        </a:rPr>
                        <a:t>5.</a:t>
                      </a:r>
                      <a:endParaRPr lang="en-US" sz="1000" b="0" i="0" u="none" strike="noStrike" baseline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sr-Cyrl-RS" sz="1000" u="none" strike="noStrike" baseline="0">
                          <a:effectLst/>
                          <a:latin typeface="Times New Roman" panose="02020603050405020304" pitchFamily="18" charset="0"/>
                        </a:rPr>
                        <a:t>Општинско јавно правобранилаштво</a:t>
                      </a:r>
                      <a:endParaRPr lang="sr-Cyrl-RS" sz="1000" b="0" i="0" u="none" strike="noStrike" baseline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900" u="none" strike="noStrike" baseline="0">
                          <a:effectLst/>
                          <a:latin typeface="Times New Roman" panose="02020603050405020304" pitchFamily="18" charset="0"/>
                        </a:rPr>
                        <a:t>5,063,000</a:t>
                      </a:r>
                      <a:endParaRPr lang="en-US" sz="900" b="0" i="0" u="none" strike="noStrike" baseline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900" u="none" strike="noStrike" baseline="0" dirty="0">
                          <a:effectLst/>
                          <a:latin typeface="Times New Roman" panose="02020603050405020304" pitchFamily="18" charset="0"/>
                        </a:rPr>
                        <a:t>0.23</a:t>
                      </a:r>
                      <a:endParaRPr lang="en-US" sz="900" b="0" i="0" u="none" strike="noStrike" baseline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900" u="none" strike="noStrike" baseline="0">
                          <a:effectLst/>
                          <a:latin typeface="Times New Roman" panose="02020603050405020304" pitchFamily="18" charset="0"/>
                        </a:rPr>
                        <a:t>4,676,275</a:t>
                      </a:r>
                      <a:endParaRPr lang="en-US" sz="900" b="0" i="0" u="none" strike="noStrike" baseline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900" u="none" strike="noStrike" baseline="0" dirty="0">
                          <a:effectLst/>
                          <a:latin typeface="Times New Roman" panose="02020603050405020304" pitchFamily="18" charset="0"/>
                        </a:rPr>
                        <a:t>0.26</a:t>
                      </a:r>
                      <a:endParaRPr lang="en-US" sz="900" b="0" i="0" u="none" strike="noStrike" baseline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extLst>
                  <a:ext uri="{0D108BD9-81ED-4DB2-BD59-A6C34878D82A}">
                    <a16:rowId xmlns:a16="http://schemas.microsoft.com/office/drawing/2014/main" val="3768239388"/>
                  </a:ext>
                </a:extLst>
              </a:tr>
              <a:tr h="16060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 baseline="0">
                          <a:effectLst/>
                          <a:latin typeface="Times New Roman" panose="02020603050405020304" pitchFamily="18" charset="0"/>
                        </a:rPr>
                        <a:t>6.</a:t>
                      </a:r>
                      <a:endParaRPr lang="en-US" sz="1000" b="0" i="0" u="none" strike="noStrike" baseline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sr-Cyrl-RS" sz="1000" u="none" strike="noStrike" baseline="0">
                          <a:effectLst/>
                          <a:latin typeface="Times New Roman" panose="02020603050405020304" pitchFamily="18" charset="0"/>
                        </a:rPr>
                        <a:t>Месне заједнице</a:t>
                      </a:r>
                      <a:endParaRPr lang="sr-Cyrl-RS" sz="1000" b="0" i="0" u="none" strike="noStrike" baseline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900" u="none" strike="noStrike" baseline="0" dirty="0">
                          <a:effectLst/>
                          <a:latin typeface="Times New Roman" panose="02020603050405020304" pitchFamily="18" charset="0"/>
                        </a:rPr>
                        <a:t>28,456,845</a:t>
                      </a:r>
                      <a:endParaRPr lang="en-US" sz="900" b="0" i="0" u="none" strike="noStrike" baseline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900" u="none" strike="noStrike" baseline="0">
                          <a:effectLst/>
                          <a:latin typeface="Times New Roman" panose="02020603050405020304" pitchFamily="18" charset="0"/>
                        </a:rPr>
                        <a:t>1.30</a:t>
                      </a:r>
                      <a:endParaRPr lang="en-US" sz="900" b="0" i="0" u="none" strike="noStrike" baseline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900" u="none" strike="noStrike" baseline="0">
                          <a:effectLst/>
                          <a:latin typeface="Times New Roman" panose="02020603050405020304" pitchFamily="18" charset="0"/>
                        </a:rPr>
                        <a:t>25,052,872</a:t>
                      </a:r>
                      <a:endParaRPr lang="en-US" sz="900" b="0" i="0" u="none" strike="noStrike" baseline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900" u="none" strike="noStrike" baseline="0" dirty="0">
                          <a:effectLst/>
                          <a:latin typeface="Times New Roman" panose="02020603050405020304" pitchFamily="18" charset="0"/>
                        </a:rPr>
                        <a:t>1.39</a:t>
                      </a:r>
                      <a:endParaRPr lang="en-US" sz="900" b="0" i="0" u="none" strike="noStrike" baseline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extLst>
                  <a:ext uri="{0D108BD9-81ED-4DB2-BD59-A6C34878D82A}">
                    <a16:rowId xmlns:a16="http://schemas.microsoft.com/office/drawing/2014/main" val="354703216"/>
                  </a:ext>
                </a:extLst>
              </a:tr>
              <a:tr h="16060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 baseline="0">
                          <a:effectLst/>
                          <a:latin typeface="Times New Roman" panose="02020603050405020304" pitchFamily="18" charset="0"/>
                        </a:rPr>
                        <a:t>7.</a:t>
                      </a:r>
                      <a:endParaRPr lang="en-US" sz="1000" b="0" i="0" u="none" strike="noStrike" baseline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sr-Cyrl-RS" sz="1000" u="none" strike="noStrike" baseline="0">
                          <a:effectLst/>
                          <a:latin typeface="Times New Roman" panose="02020603050405020304" pitchFamily="18" charset="0"/>
                        </a:rPr>
                        <a:t>Основне школе</a:t>
                      </a:r>
                      <a:endParaRPr lang="sr-Cyrl-RS" sz="1000" b="0" i="0" u="none" strike="noStrike" baseline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900" u="none" strike="noStrike" baseline="0">
                          <a:effectLst/>
                          <a:latin typeface="Times New Roman" panose="02020603050405020304" pitchFamily="18" charset="0"/>
                        </a:rPr>
                        <a:t>165,636,424</a:t>
                      </a:r>
                      <a:endParaRPr lang="en-US" sz="900" b="0" i="0" u="none" strike="noStrike" baseline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900" u="none" strike="noStrike" baseline="0">
                          <a:effectLst/>
                          <a:latin typeface="Times New Roman" panose="02020603050405020304" pitchFamily="18" charset="0"/>
                        </a:rPr>
                        <a:t>7.55</a:t>
                      </a:r>
                      <a:endParaRPr lang="en-US" sz="900" b="0" i="0" u="none" strike="noStrike" baseline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900" u="none" strike="noStrike" baseline="0" dirty="0">
                          <a:effectLst/>
                          <a:latin typeface="Times New Roman" panose="02020603050405020304" pitchFamily="18" charset="0"/>
                        </a:rPr>
                        <a:t>152,580,940</a:t>
                      </a:r>
                      <a:endParaRPr lang="en-US" sz="900" b="0" i="0" u="none" strike="noStrike" baseline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900" u="none" strike="noStrike" baseline="0" dirty="0">
                          <a:effectLst/>
                          <a:latin typeface="Times New Roman" panose="02020603050405020304" pitchFamily="18" charset="0"/>
                        </a:rPr>
                        <a:t>8.49</a:t>
                      </a:r>
                      <a:endParaRPr lang="en-US" sz="900" b="0" i="0" u="none" strike="noStrike" baseline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extLst>
                  <a:ext uri="{0D108BD9-81ED-4DB2-BD59-A6C34878D82A}">
                    <a16:rowId xmlns:a16="http://schemas.microsoft.com/office/drawing/2014/main" val="2034572888"/>
                  </a:ext>
                </a:extLst>
              </a:tr>
              <a:tr h="16060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 baseline="0">
                          <a:effectLst/>
                          <a:latin typeface="Times New Roman" panose="02020603050405020304" pitchFamily="18" charset="0"/>
                        </a:rPr>
                        <a:t>8.</a:t>
                      </a:r>
                      <a:endParaRPr lang="en-US" sz="1000" b="0" i="0" u="none" strike="noStrike" baseline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sr-Cyrl-RS" sz="1000" u="none" strike="noStrike" baseline="0">
                          <a:effectLst/>
                          <a:latin typeface="Times New Roman" panose="02020603050405020304" pitchFamily="18" charset="0"/>
                        </a:rPr>
                        <a:t>Средње школе</a:t>
                      </a:r>
                      <a:endParaRPr lang="sr-Cyrl-RS" sz="1000" b="0" i="0" u="none" strike="noStrike" baseline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900" u="none" strike="noStrike" baseline="0">
                          <a:effectLst/>
                          <a:latin typeface="Times New Roman" panose="02020603050405020304" pitchFamily="18" charset="0"/>
                        </a:rPr>
                        <a:t>34,356,000</a:t>
                      </a:r>
                      <a:endParaRPr lang="en-US" sz="900" b="0" i="0" u="none" strike="noStrike" baseline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900" u="none" strike="noStrike" baseline="0" dirty="0">
                          <a:effectLst/>
                          <a:latin typeface="Times New Roman" panose="02020603050405020304" pitchFamily="18" charset="0"/>
                        </a:rPr>
                        <a:t>1.57</a:t>
                      </a:r>
                      <a:endParaRPr lang="en-US" sz="900" b="0" i="0" u="none" strike="noStrike" baseline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900" u="none" strike="noStrike" baseline="0">
                          <a:effectLst/>
                          <a:latin typeface="Times New Roman" panose="02020603050405020304" pitchFamily="18" charset="0"/>
                        </a:rPr>
                        <a:t>32,418,081</a:t>
                      </a:r>
                      <a:endParaRPr lang="en-US" sz="900" b="0" i="0" u="none" strike="noStrike" baseline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900" u="none" strike="noStrike" baseline="0" dirty="0">
                          <a:effectLst/>
                          <a:latin typeface="Times New Roman" panose="02020603050405020304" pitchFamily="18" charset="0"/>
                        </a:rPr>
                        <a:t>1.80</a:t>
                      </a:r>
                      <a:endParaRPr lang="en-US" sz="900" b="0" i="0" u="none" strike="noStrike" baseline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extLst>
                  <a:ext uri="{0D108BD9-81ED-4DB2-BD59-A6C34878D82A}">
                    <a16:rowId xmlns:a16="http://schemas.microsoft.com/office/drawing/2014/main" val="1700618800"/>
                  </a:ext>
                </a:extLst>
              </a:tr>
              <a:tr h="16060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 baseline="0">
                          <a:effectLst/>
                          <a:latin typeface="Times New Roman" panose="02020603050405020304" pitchFamily="18" charset="0"/>
                        </a:rPr>
                        <a:t>9.</a:t>
                      </a:r>
                      <a:endParaRPr lang="en-US" sz="1000" b="0" i="0" u="none" strike="noStrike" baseline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000" u="none" strike="noStrike" baseline="0">
                          <a:effectLst/>
                          <a:latin typeface="Times New Roman" panose="02020603050405020304" pitchFamily="18" charset="0"/>
                        </a:rPr>
                        <a:t>Установе културе (Библиотека и Центар за културу)</a:t>
                      </a:r>
                      <a:endParaRPr lang="ru-RU" sz="1000" b="0" i="0" u="none" strike="noStrike" baseline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900" u="none" strike="noStrike" baseline="0">
                          <a:effectLst/>
                          <a:latin typeface="Times New Roman" panose="02020603050405020304" pitchFamily="18" charset="0"/>
                        </a:rPr>
                        <a:t>96,791,984</a:t>
                      </a:r>
                      <a:endParaRPr lang="en-US" sz="900" b="0" i="0" u="none" strike="noStrike" baseline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900" u="none" strike="noStrike" baseline="0">
                          <a:effectLst/>
                          <a:latin typeface="Times New Roman" panose="02020603050405020304" pitchFamily="18" charset="0"/>
                        </a:rPr>
                        <a:t>4.41</a:t>
                      </a:r>
                      <a:endParaRPr lang="en-US" sz="900" b="0" i="0" u="none" strike="noStrike" baseline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900" u="none" strike="noStrike" baseline="0" dirty="0">
                          <a:effectLst/>
                          <a:latin typeface="Times New Roman" panose="02020603050405020304" pitchFamily="18" charset="0"/>
                        </a:rPr>
                        <a:t>94,047,835</a:t>
                      </a:r>
                      <a:endParaRPr lang="en-US" sz="900" b="0" i="0" u="none" strike="noStrike" baseline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900" u="none" strike="noStrike" baseline="0" dirty="0">
                          <a:effectLst/>
                          <a:latin typeface="Times New Roman" panose="02020603050405020304" pitchFamily="18" charset="0"/>
                        </a:rPr>
                        <a:t>5.23</a:t>
                      </a:r>
                      <a:endParaRPr lang="en-US" sz="900" b="0" i="0" u="none" strike="noStrike" baseline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extLst>
                  <a:ext uri="{0D108BD9-81ED-4DB2-BD59-A6C34878D82A}">
                    <a16:rowId xmlns:a16="http://schemas.microsoft.com/office/drawing/2014/main" val="1122193120"/>
                  </a:ext>
                </a:extLst>
              </a:tr>
              <a:tr h="16060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 baseline="0">
                          <a:effectLst/>
                          <a:latin typeface="Times New Roman" panose="02020603050405020304" pitchFamily="18" charset="0"/>
                        </a:rPr>
                        <a:t>10.</a:t>
                      </a:r>
                      <a:endParaRPr lang="en-US" sz="1000" b="0" i="0" u="none" strike="noStrike" baseline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000" u="none" strike="noStrike" baseline="0">
                          <a:effectLst/>
                          <a:latin typeface="Times New Roman" panose="02020603050405020304" pitchFamily="18" charset="0"/>
                        </a:rPr>
                        <a:t>Установа социјалне заштите "Ласта" Ковин</a:t>
                      </a:r>
                      <a:endParaRPr lang="ru-RU" sz="1000" b="0" i="0" u="none" strike="noStrike" baseline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900" u="none" strike="noStrike" baseline="0">
                          <a:effectLst/>
                          <a:latin typeface="Times New Roman" panose="02020603050405020304" pitchFamily="18" charset="0"/>
                        </a:rPr>
                        <a:t>64,873,588</a:t>
                      </a:r>
                      <a:endParaRPr lang="en-US" sz="900" b="0" i="0" u="none" strike="noStrike" baseline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900" u="none" strike="noStrike" baseline="0" dirty="0">
                          <a:effectLst/>
                          <a:latin typeface="Times New Roman" panose="02020603050405020304" pitchFamily="18" charset="0"/>
                        </a:rPr>
                        <a:t>2.96</a:t>
                      </a:r>
                      <a:endParaRPr lang="en-US" sz="900" b="0" i="0" u="none" strike="noStrike" baseline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900" u="none" strike="noStrike" baseline="0" dirty="0">
                          <a:effectLst/>
                          <a:latin typeface="Times New Roman" panose="02020603050405020304" pitchFamily="18" charset="0"/>
                        </a:rPr>
                        <a:t>59,166,087</a:t>
                      </a:r>
                      <a:endParaRPr lang="en-US" sz="900" b="0" i="0" u="none" strike="noStrike" baseline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900" u="none" strike="noStrike" baseline="0">
                          <a:effectLst/>
                          <a:latin typeface="Times New Roman" panose="02020603050405020304" pitchFamily="18" charset="0"/>
                        </a:rPr>
                        <a:t>3.29</a:t>
                      </a:r>
                      <a:endParaRPr lang="en-US" sz="900" b="0" i="0" u="none" strike="noStrike" baseline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extLst>
                  <a:ext uri="{0D108BD9-81ED-4DB2-BD59-A6C34878D82A}">
                    <a16:rowId xmlns:a16="http://schemas.microsoft.com/office/drawing/2014/main" val="2877701293"/>
                  </a:ext>
                </a:extLst>
              </a:tr>
              <a:tr h="16060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 baseline="0">
                          <a:effectLst/>
                          <a:latin typeface="Times New Roman" panose="02020603050405020304" pitchFamily="18" charset="0"/>
                        </a:rPr>
                        <a:t>11.</a:t>
                      </a:r>
                      <a:endParaRPr lang="en-US" sz="1000" b="0" i="0" u="none" strike="noStrike" baseline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000" u="none" strike="noStrike" baseline="0">
                          <a:effectLst/>
                          <a:latin typeface="Times New Roman" panose="02020603050405020304" pitchFamily="18" charset="0"/>
                        </a:rPr>
                        <a:t>Центар за социјални рад Ковин</a:t>
                      </a:r>
                      <a:endParaRPr lang="ru-RU" sz="1000" b="0" i="0" u="none" strike="noStrike" baseline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900" u="none" strike="noStrike" baseline="0">
                          <a:effectLst/>
                          <a:latin typeface="Times New Roman" panose="02020603050405020304" pitchFamily="18" charset="0"/>
                        </a:rPr>
                        <a:t>115,080,000</a:t>
                      </a:r>
                      <a:endParaRPr lang="en-US" sz="900" b="0" i="0" u="none" strike="noStrike" baseline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900" u="none" strike="noStrike" baseline="0">
                          <a:effectLst/>
                          <a:latin typeface="Times New Roman" panose="02020603050405020304" pitchFamily="18" charset="0"/>
                        </a:rPr>
                        <a:t>5.25</a:t>
                      </a:r>
                      <a:endParaRPr lang="en-US" sz="900" b="0" i="0" u="none" strike="noStrike" baseline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900" u="none" strike="noStrike" baseline="0" dirty="0">
                          <a:effectLst/>
                          <a:latin typeface="Times New Roman" panose="02020603050405020304" pitchFamily="18" charset="0"/>
                        </a:rPr>
                        <a:t>110,358,002</a:t>
                      </a:r>
                      <a:endParaRPr lang="en-US" sz="900" b="0" i="0" u="none" strike="noStrike" baseline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900" u="none" strike="noStrike" baseline="0" dirty="0">
                          <a:effectLst/>
                          <a:latin typeface="Times New Roman" panose="02020603050405020304" pitchFamily="18" charset="0"/>
                        </a:rPr>
                        <a:t>6.14</a:t>
                      </a:r>
                      <a:endParaRPr lang="en-US" sz="900" b="0" i="0" u="none" strike="noStrike" baseline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extLst>
                  <a:ext uri="{0D108BD9-81ED-4DB2-BD59-A6C34878D82A}">
                    <a16:rowId xmlns:a16="http://schemas.microsoft.com/office/drawing/2014/main" val="2213846208"/>
                  </a:ext>
                </a:extLst>
              </a:tr>
              <a:tr h="16060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 baseline="0">
                          <a:effectLst/>
                          <a:latin typeface="Times New Roman" panose="02020603050405020304" pitchFamily="18" charset="0"/>
                        </a:rPr>
                        <a:t>12.</a:t>
                      </a:r>
                      <a:endParaRPr lang="en-US" sz="1000" b="0" i="0" u="none" strike="noStrike" baseline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sr-Cyrl-RS" sz="1000" u="none" strike="noStrike" baseline="0">
                          <a:effectLst/>
                          <a:latin typeface="Times New Roman" panose="02020603050405020304" pitchFamily="18" charset="0"/>
                        </a:rPr>
                        <a:t>ПУ “Наша радост” Ковин</a:t>
                      </a:r>
                      <a:endParaRPr lang="sr-Cyrl-RS" sz="1000" b="0" i="0" u="none" strike="noStrike" baseline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900" u="none" strike="noStrike" baseline="0">
                          <a:effectLst/>
                          <a:latin typeface="Times New Roman" panose="02020603050405020304" pitchFamily="18" charset="0"/>
                        </a:rPr>
                        <a:t>160,378,242</a:t>
                      </a:r>
                      <a:endParaRPr lang="en-US" sz="900" b="0" i="0" u="none" strike="noStrike" baseline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900" u="none" strike="noStrike" baseline="0">
                          <a:effectLst/>
                          <a:latin typeface="Times New Roman" panose="02020603050405020304" pitchFamily="18" charset="0"/>
                        </a:rPr>
                        <a:t>7.31</a:t>
                      </a:r>
                      <a:endParaRPr lang="en-US" sz="900" b="0" i="0" u="none" strike="noStrike" baseline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900" u="none" strike="noStrike" baseline="0" dirty="0">
                          <a:effectLst/>
                          <a:latin typeface="Times New Roman" panose="02020603050405020304" pitchFamily="18" charset="0"/>
                        </a:rPr>
                        <a:t>156,913,635</a:t>
                      </a:r>
                      <a:endParaRPr lang="en-US" sz="900" b="0" i="0" u="none" strike="noStrike" baseline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900" u="none" strike="noStrike" baseline="0" dirty="0">
                          <a:effectLst/>
                          <a:latin typeface="Times New Roman" panose="02020603050405020304" pitchFamily="18" charset="0"/>
                        </a:rPr>
                        <a:t>8.73</a:t>
                      </a:r>
                      <a:endParaRPr lang="en-US" sz="900" b="0" i="0" u="none" strike="noStrike" baseline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extLst>
                  <a:ext uri="{0D108BD9-81ED-4DB2-BD59-A6C34878D82A}">
                    <a16:rowId xmlns:a16="http://schemas.microsoft.com/office/drawing/2014/main" val="1270872588"/>
                  </a:ext>
                </a:extLst>
              </a:tr>
              <a:tr h="16060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 baseline="0">
                          <a:effectLst/>
                          <a:latin typeface="Times New Roman" panose="02020603050405020304" pitchFamily="18" charset="0"/>
                        </a:rPr>
                        <a:t>13.</a:t>
                      </a:r>
                      <a:endParaRPr lang="en-US" sz="1000" b="0" i="0" u="none" strike="noStrike" baseline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sr-Cyrl-RS" sz="1000" u="none" strike="noStrike" baseline="0">
                          <a:effectLst/>
                          <a:latin typeface="Times New Roman" panose="02020603050405020304" pitchFamily="18" charset="0"/>
                        </a:rPr>
                        <a:t>Установа за спорт</a:t>
                      </a:r>
                      <a:endParaRPr lang="sr-Cyrl-RS" sz="1000" b="0" i="0" u="none" strike="noStrike" baseline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900" u="none" strike="noStrike" baseline="0">
                          <a:effectLst/>
                          <a:latin typeface="Times New Roman" panose="02020603050405020304" pitchFamily="18" charset="0"/>
                        </a:rPr>
                        <a:t>34,397,300</a:t>
                      </a:r>
                      <a:endParaRPr lang="en-US" sz="900" b="0" i="0" u="none" strike="noStrike" baseline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900" u="none" strike="noStrike" baseline="0">
                          <a:effectLst/>
                          <a:latin typeface="Times New Roman" panose="02020603050405020304" pitchFamily="18" charset="0"/>
                        </a:rPr>
                        <a:t>1.57</a:t>
                      </a:r>
                      <a:endParaRPr lang="en-US" sz="900" b="0" i="0" u="none" strike="noStrike" baseline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900" u="none" strike="noStrike" baseline="0" dirty="0">
                          <a:effectLst/>
                          <a:latin typeface="Times New Roman" panose="02020603050405020304" pitchFamily="18" charset="0"/>
                        </a:rPr>
                        <a:t>34,117,681</a:t>
                      </a:r>
                      <a:endParaRPr lang="en-US" sz="900" b="0" i="0" u="none" strike="noStrike" baseline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900" u="none" strike="noStrike" baseline="0" dirty="0">
                          <a:effectLst/>
                          <a:latin typeface="Times New Roman" panose="02020603050405020304" pitchFamily="18" charset="0"/>
                        </a:rPr>
                        <a:t>1.90</a:t>
                      </a:r>
                      <a:endParaRPr lang="en-US" sz="900" b="0" i="0" u="none" strike="noStrike" baseline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extLst>
                  <a:ext uri="{0D108BD9-81ED-4DB2-BD59-A6C34878D82A}">
                    <a16:rowId xmlns:a16="http://schemas.microsoft.com/office/drawing/2014/main" val="858176190"/>
                  </a:ext>
                </a:extLst>
              </a:tr>
              <a:tr h="16060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 baseline="0">
                          <a:effectLst/>
                          <a:latin typeface="Times New Roman" panose="02020603050405020304" pitchFamily="18" charset="0"/>
                        </a:rPr>
                        <a:t>14.</a:t>
                      </a:r>
                      <a:endParaRPr lang="en-US" sz="1000" b="0" i="0" u="none" strike="noStrike" baseline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sr-Cyrl-RS" sz="1000" u="none" strike="noStrike" baseline="0">
                          <a:effectLst/>
                          <a:latin typeface="Times New Roman" panose="02020603050405020304" pitchFamily="18" charset="0"/>
                        </a:rPr>
                        <a:t>Савет за младе</a:t>
                      </a:r>
                      <a:endParaRPr lang="sr-Cyrl-RS" sz="1000" b="0" i="0" u="none" strike="noStrike" baseline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900" u="none" strike="noStrike" baseline="0">
                          <a:effectLst/>
                          <a:latin typeface="Times New Roman" panose="02020603050405020304" pitchFamily="18" charset="0"/>
                        </a:rPr>
                        <a:t>551,000</a:t>
                      </a:r>
                      <a:endParaRPr lang="en-US" sz="900" b="0" i="0" u="none" strike="noStrike" baseline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900" u="none" strike="noStrike" baseline="0">
                          <a:effectLst/>
                          <a:latin typeface="Times New Roman" panose="02020603050405020304" pitchFamily="18" charset="0"/>
                        </a:rPr>
                        <a:t>0.03</a:t>
                      </a:r>
                      <a:endParaRPr lang="en-US" sz="900" b="0" i="0" u="none" strike="noStrike" baseline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900" u="none" strike="noStrike" baseline="0">
                          <a:effectLst/>
                          <a:latin typeface="Times New Roman" panose="02020603050405020304" pitchFamily="18" charset="0"/>
                        </a:rPr>
                        <a:t>548,255</a:t>
                      </a:r>
                      <a:endParaRPr lang="en-US" sz="900" b="0" i="0" u="none" strike="noStrike" baseline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900" u="none" strike="noStrike" baseline="0" dirty="0">
                          <a:effectLst/>
                          <a:latin typeface="Times New Roman" panose="02020603050405020304" pitchFamily="18" charset="0"/>
                        </a:rPr>
                        <a:t>0.03</a:t>
                      </a:r>
                      <a:endParaRPr lang="en-US" sz="900" b="0" i="0" u="none" strike="noStrike" baseline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extLst>
                  <a:ext uri="{0D108BD9-81ED-4DB2-BD59-A6C34878D82A}">
                    <a16:rowId xmlns:a16="http://schemas.microsoft.com/office/drawing/2014/main" val="3617891838"/>
                  </a:ext>
                </a:extLst>
              </a:tr>
              <a:tr h="16060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 baseline="0">
                          <a:effectLst/>
                          <a:latin typeface="Times New Roman" panose="02020603050405020304" pitchFamily="18" charset="0"/>
                        </a:rPr>
                        <a:t>15.</a:t>
                      </a:r>
                      <a:endParaRPr lang="en-US" sz="1000" b="0" i="0" u="none" strike="noStrike" baseline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sr-Cyrl-RS" sz="1000" u="none" strike="noStrike" baseline="0">
                          <a:effectLst/>
                          <a:latin typeface="Times New Roman" panose="02020603050405020304" pitchFamily="18" charset="0"/>
                        </a:rPr>
                        <a:t>Туристичка организација општине Ковин</a:t>
                      </a:r>
                      <a:endParaRPr lang="sr-Cyrl-RS" sz="1000" b="0" i="0" u="none" strike="noStrike" baseline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900" u="none" strike="noStrike" baseline="0">
                          <a:effectLst/>
                          <a:latin typeface="Times New Roman" panose="02020603050405020304" pitchFamily="18" charset="0"/>
                        </a:rPr>
                        <a:t>19,811,534</a:t>
                      </a:r>
                      <a:endParaRPr lang="en-US" sz="900" b="0" i="0" u="none" strike="noStrike" baseline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900" u="none" strike="noStrike" baseline="0">
                          <a:effectLst/>
                          <a:latin typeface="Times New Roman" panose="02020603050405020304" pitchFamily="18" charset="0"/>
                        </a:rPr>
                        <a:t>0.90</a:t>
                      </a:r>
                      <a:endParaRPr lang="en-US" sz="900" b="0" i="0" u="none" strike="noStrike" baseline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900" u="none" strike="noStrike" baseline="0" dirty="0">
                          <a:effectLst/>
                          <a:latin typeface="Times New Roman" panose="02020603050405020304" pitchFamily="18" charset="0"/>
                        </a:rPr>
                        <a:t>17,934,355</a:t>
                      </a:r>
                      <a:endParaRPr lang="en-US" sz="900" b="0" i="0" u="none" strike="noStrike" baseline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900" u="none" strike="noStrike" baseline="0" dirty="0">
                          <a:effectLst/>
                          <a:latin typeface="Times New Roman" panose="02020603050405020304" pitchFamily="18" charset="0"/>
                        </a:rPr>
                        <a:t>1.00</a:t>
                      </a:r>
                      <a:endParaRPr lang="en-US" sz="900" b="0" i="0" u="none" strike="noStrike" baseline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extLst>
                  <a:ext uri="{0D108BD9-81ED-4DB2-BD59-A6C34878D82A}">
                    <a16:rowId xmlns:a16="http://schemas.microsoft.com/office/drawing/2014/main" val="2114457255"/>
                  </a:ext>
                </a:extLst>
              </a:tr>
              <a:tr h="16060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 baseline="0">
                          <a:effectLst/>
                          <a:latin typeface="Times New Roman" panose="02020603050405020304" pitchFamily="18" charset="0"/>
                        </a:rPr>
                        <a:t>16.</a:t>
                      </a:r>
                      <a:endParaRPr lang="en-US" sz="1000" b="0" i="0" u="none" strike="noStrike" baseline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sr-Cyrl-RS" sz="1000" u="none" strike="noStrike" baseline="0">
                          <a:effectLst/>
                          <a:latin typeface="Times New Roman" panose="02020603050405020304" pitchFamily="18" charset="0"/>
                        </a:rPr>
                        <a:t>Дом здравља</a:t>
                      </a:r>
                      <a:endParaRPr lang="sr-Cyrl-RS" sz="1000" b="0" i="0" u="none" strike="noStrike" baseline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900" u="none" strike="noStrike" baseline="0">
                          <a:effectLst/>
                          <a:latin typeface="Times New Roman" panose="02020603050405020304" pitchFamily="18" charset="0"/>
                        </a:rPr>
                        <a:t>43,775,530</a:t>
                      </a:r>
                      <a:endParaRPr lang="en-US" sz="900" b="0" i="0" u="none" strike="noStrike" baseline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900" u="none" strike="noStrike" baseline="0">
                          <a:effectLst/>
                          <a:latin typeface="Times New Roman" panose="02020603050405020304" pitchFamily="18" charset="0"/>
                        </a:rPr>
                        <a:t>2.00</a:t>
                      </a:r>
                      <a:endParaRPr lang="en-US" sz="900" b="0" i="0" u="none" strike="noStrike" baseline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900" u="none" strike="noStrike" baseline="0" dirty="0">
                          <a:effectLst/>
                          <a:latin typeface="Times New Roman" panose="02020603050405020304" pitchFamily="18" charset="0"/>
                        </a:rPr>
                        <a:t>42,710,919</a:t>
                      </a:r>
                      <a:endParaRPr lang="en-US" sz="900" b="0" i="0" u="none" strike="noStrike" baseline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900" u="none" strike="noStrike" baseline="0" dirty="0">
                          <a:effectLst/>
                          <a:latin typeface="Times New Roman" panose="02020603050405020304" pitchFamily="18" charset="0"/>
                        </a:rPr>
                        <a:t>2.38</a:t>
                      </a:r>
                      <a:endParaRPr lang="en-US" sz="900" b="0" i="0" u="none" strike="noStrike" baseline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extLst>
                  <a:ext uri="{0D108BD9-81ED-4DB2-BD59-A6C34878D82A}">
                    <a16:rowId xmlns:a16="http://schemas.microsoft.com/office/drawing/2014/main" val="1099727521"/>
                  </a:ext>
                </a:extLst>
              </a:tr>
              <a:tr h="16060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 baseline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en-US" sz="1000" b="1" i="0" u="none" strike="noStrike" baseline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000" u="none" strike="noStrike" baseline="0">
                          <a:effectLst/>
                          <a:latin typeface="Times New Roman" panose="02020603050405020304" pitchFamily="18" charset="0"/>
                        </a:rPr>
                        <a:t>У К У П Н О:</a:t>
                      </a:r>
                      <a:endParaRPr lang="ru-RU" sz="1000" b="1" i="0" u="none" strike="noStrike" baseline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900" u="none" strike="noStrike" baseline="0">
                          <a:effectLst/>
                          <a:latin typeface="Times New Roman" panose="02020603050405020304" pitchFamily="18" charset="0"/>
                        </a:rPr>
                        <a:t>2,193,657,906</a:t>
                      </a:r>
                      <a:endParaRPr lang="en-US" sz="900" b="1" i="0" u="none" strike="noStrike" baseline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900" u="none" strike="noStrike" baseline="0">
                          <a:effectLst/>
                          <a:latin typeface="Times New Roman" panose="02020603050405020304" pitchFamily="18" charset="0"/>
                        </a:rPr>
                        <a:t>100.00</a:t>
                      </a:r>
                      <a:endParaRPr lang="en-US" sz="900" b="1" i="0" u="none" strike="noStrike" baseline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900" u="none" strike="noStrike" baseline="0" dirty="0">
                          <a:effectLst/>
                          <a:latin typeface="Times New Roman" panose="02020603050405020304" pitchFamily="18" charset="0"/>
                        </a:rPr>
                        <a:t>1,797,351,221</a:t>
                      </a:r>
                      <a:endParaRPr lang="en-US" sz="900" b="1" i="0" u="none" strike="noStrike" baseline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900" u="none" strike="noStrike" baseline="0" dirty="0">
                          <a:effectLst/>
                          <a:latin typeface="Times New Roman" panose="02020603050405020304" pitchFamily="18" charset="0"/>
                        </a:rPr>
                        <a:t>100.00</a:t>
                      </a:r>
                      <a:endParaRPr lang="en-US" sz="900" b="1" i="0" u="none" strike="noStrike" baseline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47" marR="9447" marT="9447" marB="0" anchor="b"/>
                </a:tc>
                <a:extLst>
                  <a:ext uri="{0D108BD9-81ED-4DB2-BD59-A6C34878D82A}">
                    <a16:rowId xmlns:a16="http://schemas.microsoft.com/office/drawing/2014/main" val="4580122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37462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90600" y="332582"/>
            <a:ext cx="6348413" cy="811212"/>
          </a:xfrm>
        </p:spPr>
        <p:txBody>
          <a:bodyPr>
            <a:normAutofit/>
          </a:bodyPr>
          <a:lstStyle/>
          <a:p>
            <a:pPr algn="ctr"/>
            <a:r>
              <a:rPr lang="sr-Cyrl-R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ГРАФИЧКИ ПРИКАЗ ИЗВРШЕЊА</a:t>
            </a:r>
            <a:b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КОРИСНИЦИМА </a:t>
            </a:r>
            <a:endParaRPr lang="sr-Latn-CS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480036990"/>
              </p:ext>
            </p:extLst>
          </p:nvPr>
        </p:nvGraphicFramePr>
        <p:xfrm>
          <a:off x="1371600" y="1600200"/>
          <a:ext cx="7772400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00000000-0008-0000-04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1437548"/>
              </p:ext>
            </p:extLst>
          </p:nvPr>
        </p:nvGraphicFramePr>
        <p:xfrm>
          <a:off x="1447800" y="1701800"/>
          <a:ext cx="7448550" cy="42656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Content Placeholder 4">
            <a:extLst>
              <a:ext uri="{FF2B5EF4-FFF2-40B4-BE49-F238E27FC236}">
                <a16:creationId xmlns:a16="http://schemas.microsoft.com/office/drawing/2014/main" id="{C525F5DD-DD7E-A154-77B4-B4EC52B364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3106163"/>
              </p:ext>
            </p:extLst>
          </p:nvPr>
        </p:nvGraphicFramePr>
        <p:xfrm>
          <a:off x="1295400" y="1350902"/>
          <a:ext cx="6711885" cy="42697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8200" y="152400"/>
            <a:ext cx="6348413" cy="838200"/>
          </a:xfrm>
        </p:spPr>
        <p:txBody>
          <a:bodyPr>
            <a:normAutofit/>
          </a:bodyPr>
          <a:lstStyle/>
          <a:p>
            <a:pPr algn="ctr"/>
            <a:r>
              <a:rPr lang="sr-Cyrl-R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ГРАФИЧКИ ПРИКАЗ ИЗВРШЕЊА</a:t>
            </a:r>
            <a:b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ПРОГРАМИМА</a:t>
            </a:r>
            <a:endParaRPr lang="sr-Latn-CS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Content Placeholder 5">
            <a:extLst>
              <a:ext uri="{FF2B5EF4-FFF2-40B4-BE49-F238E27FC236}">
                <a16:creationId xmlns:a16="http://schemas.microsoft.com/office/drawing/2014/main" id="{8B6CCDBE-0775-E45C-33BE-72124DF599F3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278422614"/>
              </p:ext>
            </p:extLst>
          </p:nvPr>
        </p:nvGraphicFramePr>
        <p:xfrm>
          <a:off x="533400" y="1219200"/>
          <a:ext cx="73914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009033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0" y="1543050"/>
            <a:ext cx="8747125" cy="5075238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Latn-RS" sz="1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sr-Cyrl-RS" sz="1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Укупно је утрошено</a:t>
            </a:r>
            <a:r>
              <a:rPr lang="en-US" sz="1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16.893.523 </a:t>
            </a:r>
            <a:r>
              <a:rPr lang="sr-Cyrl-RS" sz="1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динара</a:t>
            </a:r>
          </a:p>
          <a:p>
            <a:pPr marL="0" indent="0">
              <a:buNone/>
            </a:pPr>
            <a:endParaRPr lang="sr-Cyrl-RS" sz="15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Повећана је покривеност територије општине Ковин планском документацијом, као основ за уређење насељених места, пружање услуга за озакоњење бесправно изграђених објеката.</a:t>
            </a:r>
          </a:p>
          <a:p>
            <a:r>
              <a:rPr lang="sr-Cyrl-RS" sz="15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циљу </a:t>
            </a:r>
            <a:r>
              <a:rPr lang="ru-RU" sz="1500" b="0" i="0" u="none" strike="noStrike" baseline="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унапређења услова становања Рома и Ромкиња</a:t>
            </a:r>
            <a:r>
              <a:rPr lang="sr-Latn-RS" sz="1500" b="0" i="0" u="none" strike="noStrike" baseline="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500" b="0" i="0" u="none" strike="noStrike" baseline="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урађено је 2 прикључка на водоводну </a:t>
            </a:r>
            <a:r>
              <a:rPr lang="ru-RU" sz="1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мрежу у Баваништу; </a:t>
            </a:r>
          </a:p>
          <a:p>
            <a:r>
              <a:rPr lang="ru-RU" sz="1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5 кућа набављен је грађевински материјал;  </a:t>
            </a:r>
          </a:p>
          <a:p>
            <a:r>
              <a:rPr lang="ru-RU" sz="1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13 домаћинстава уграђена је ПВЦ столарија (прозори и врата) и 1 прикључак на електро мрежу у Баваништу;</a:t>
            </a:r>
          </a:p>
          <a:p>
            <a:r>
              <a:rPr lang="ru-RU" sz="1500" b="0" i="0" u="none" strike="noStrike" baseline="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току 2025. године купљене су две </a:t>
            </a:r>
            <a:r>
              <a:rPr lang="sr-Cyrl-RS" sz="15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сеоске куће са окућницом, на основу уговора са Министарством за бригу о селу.</a:t>
            </a:r>
            <a:endParaRPr lang="en-US" sz="15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" indent="0" algn="just">
              <a:buNone/>
            </a:pPr>
            <a:endParaRPr lang="en-US" sz="5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5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Latn-RS" dirty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276225" y="239712"/>
            <a:ext cx="7543800" cy="974725"/>
          </a:xfrm>
        </p:spPr>
        <p:txBody>
          <a:bodyPr>
            <a:noAutofit/>
          </a:bodyPr>
          <a:lstStyle/>
          <a:p>
            <a:r>
              <a:rPr lang="sr-Cyrl-R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 1.</a:t>
            </a:r>
            <a:br>
              <a:rPr lang="sr-Cyrl-R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Становање, урбанизам и просторно</a:t>
            </a:r>
            <a:br>
              <a:rPr lang="sr-Latn-R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планирање</a:t>
            </a:r>
            <a:endParaRPr lang="sr-Latn-RS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410972E-D17F-D826-DB88-D5CE0BD61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386354"/>
            <a:ext cx="2619375" cy="176669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EA3739-002B-7DA2-1256-123ABEF75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4704948"/>
            <a:ext cx="1729427" cy="129540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703AD0-F535-DE56-EE40-027F545EFF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1706" y="4800600"/>
            <a:ext cx="3100387" cy="166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3773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100013"/>
            <a:ext cx="6915150" cy="838200"/>
          </a:xfrm>
        </p:spPr>
        <p:txBody>
          <a:bodyPr>
            <a:noAutofit/>
          </a:bodyPr>
          <a:lstStyle/>
          <a:p>
            <a:r>
              <a:rPr lang="sr-Cyrl-R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 2. </a:t>
            </a:r>
            <a:b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Комуналне делатности </a:t>
            </a:r>
            <a:endParaRPr lang="sr-Latn-RS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0" y="1143000"/>
            <a:ext cx="8763000" cy="51054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sr-Cyrl-RS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Укупно утрошено 175.522.534</a:t>
            </a:r>
            <a:r>
              <a:rPr lang="en-US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динара</a:t>
            </a:r>
            <a:r>
              <a:rPr lang="en-US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sr-Cyrl-RS" sz="1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0" i="0" u="none" strike="noStrike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основу захтева грађана, односно пријава за отклањање недостатака на уличним светиљкама, вршено је редовно одржавање осветљења. У улици Петра Драпшина, израђено је 80м јавне расвете, тј. 12 прикључака за домаћинства.</a:t>
            </a:r>
            <a:endParaRPr lang="en-US" sz="1400" b="0" i="0" u="none" strike="noStrike" baseline="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sr-Cyrl-RS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Ова п</a:t>
            </a:r>
            <a:r>
              <a:rPr lang="ru-RU" sz="1400" b="0" i="0" u="none" strike="noStrike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рограмска активност  односи се и на одржавање јавних површина, а подразумевала је одржавање објеката и то следеће активности: уклањање објеката по налогу инспекције, непредвиђене активности по налогу инспекције, прање јавних површина, партерно уређење јавних зелених површина у Ковину и насељеним местима</a:t>
            </a:r>
            <a:r>
              <a:rPr lang="en-US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b="0" i="0" u="none" strike="noStrike" baseline="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Зоохигијенске службе, редовно су вршиле  збрињавање паса и мачака луталица у прихватилишту (5</a:t>
            </a:r>
            <a:r>
              <a:rPr lang="en-US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0), а уклоњено је и </a:t>
            </a:r>
            <a:r>
              <a:rPr lang="en-US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164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животињски</a:t>
            </a:r>
            <a:r>
              <a:rPr lang="sr-Cyrl-RS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конфиската</a:t>
            </a:r>
            <a:r>
              <a:rPr lang="sr-Cyrl-RS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Запрашивање комараца вршено је</a:t>
            </a:r>
            <a:r>
              <a:rPr lang="en-US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четири пута из ваздуха и четири пута са земље, као и сузбијање ларви комараца  у приобаљу.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Спроведене су активности на побољшању снабдевање водом за пиће (поправк и уградња хидраната, замена шахти, као и </a:t>
            </a:r>
            <a:r>
              <a:rPr lang="sr-Cyrl-RS" sz="14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замена азбестно-цементних цеви, цевима од полиетилена</a:t>
            </a:r>
            <a:r>
              <a:rPr lang="en-US" sz="14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sr-Cyrl-RS" sz="14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укупној дужини од 2045 м).</a:t>
            </a:r>
            <a:endParaRPr lang="en-US" sz="1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400" i="0" u="none" strike="noStrike" baseline="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	</a:t>
            </a:r>
          </a:p>
          <a:p>
            <a:pPr marL="109728" indent="0">
              <a:buNone/>
            </a:pPr>
            <a:endParaRPr lang="ru-RU" sz="13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728" indent="0">
              <a:buNone/>
            </a:pPr>
            <a:endParaRPr lang="sr-Cyrl-RS" dirty="0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050D982F-531D-069D-0D61-170ED327E4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4A58326A-B517-1EFA-B0A7-1EF4CDC0D5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" name="Picture 8" descr="Uređuje se deo ulice Ive Lole Ribara u Kovinu, u toku radovi na  modernizaciji vodovoda – ePančevo">
            <a:extLst>
              <a:ext uri="{FF2B5EF4-FFF2-40B4-BE49-F238E27FC236}">
                <a16:creationId xmlns:a16="http://schemas.microsoft.com/office/drawing/2014/main" id="{252AD141-F03D-A0E0-9DDF-F1DC08A76E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60556" y="5202649"/>
            <a:ext cx="2143126" cy="115693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028" name="Picture 4" descr="Azil za pse u Srnju funkcioniše i u vreme korone bez problema | RTK">
            <a:extLst>
              <a:ext uri="{FF2B5EF4-FFF2-40B4-BE49-F238E27FC236}">
                <a16:creationId xmlns:a16="http://schemas.microsoft.com/office/drawing/2014/main" id="{1822787E-CE87-F1A0-FC13-B99304479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184308"/>
            <a:ext cx="2241307" cy="128646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Nadzemni hidrant - VAZ">
            <a:extLst>
              <a:ext uri="{FF2B5EF4-FFF2-40B4-BE49-F238E27FC236}">
                <a16:creationId xmlns:a16="http://schemas.microsoft.com/office/drawing/2014/main" id="{17985B84-297E-E2D0-8E4D-14EF47010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847" y="4940626"/>
            <a:ext cx="2241307" cy="1680981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2902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381000" y="214313"/>
            <a:ext cx="7038975" cy="762000"/>
          </a:xfrm>
        </p:spPr>
        <p:txBody>
          <a:bodyPr>
            <a:noAutofit/>
          </a:bodyPr>
          <a:lstStyle/>
          <a:p>
            <a:r>
              <a:rPr lang="sr-Cyrl-R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 3. </a:t>
            </a:r>
            <a:br>
              <a:rPr lang="sr-Cyrl-R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Локални економски развој</a:t>
            </a:r>
            <a:endParaRPr lang="sr-Latn-RS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0" y="1169988"/>
            <a:ext cx="7543800" cy="2640012"/>
          </a:xfrm>
        </p:spPr>
        <p:txBody>
          <a:bodyPr>
            <a:noAutofit/>
          </a:bodyPr>
          <a:lstStyle/>
          <a:p>
            <a:r>
              <a:rPr lang="sr-Cyrl-RS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Укупно утрошено 11.394.803</a:t>
            </a:r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динара</a:t>
            </a:r>
          </a:p>
          <a:p>
            <a:pPr algn="just"/>
            <a:r>
              <a:rPr lang="sr-Cyrl-RS" sz="1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Група за ЛЕР је </a:t>
            </a:r>
            <a:r>
              <a:rPr lang="sr-Cyrl-RS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учествовала у спровођењу </a:t>
            </a:r>
            <a:r>
              <a:rPr lang="sr-Cyrl-RS" sz="1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Локалн</a:t>
            </a:r>
            <a:r>
              <a:rPr lang="sr-Cyrl-RS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ог</a:t>
            </a:r>
            <a:r>
              <a:rPr lang="sr-Cyrl-RS" sz="1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акционог плана запошљавања. </a:t>
            </a:r>
            <a:r>
              <a:rPr lang="sr-Cyrl-CS" sz="1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реализацију ЛАП-а запошљавања из буџета Општине је </a:t>
            </a:r>
            <a:r>
              <a:rPr lang="sr-Cyrl-RS" sz="1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обезбеђено </a:t>
            </a:r>
            <a:r>
              <a:rPr lang="sr-Cyrl-RS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7.000.000 динара</a:t>
            </a:r>
            <a:r>
              <a:rPr lang="sr-Cyrl-CS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2025. години финансирано је 3 лица на стручној пракси, 10 лица кроз програм јавних радова, 16 незапослених лица да покрену сопствени бизнис, као и 10 лица, која су остварила право на субвенцију за запошљавање лица из теже запошљивих категорија.</a:t>
            </a:r>
          </a:p>
          <a:p>
            <a:pPr algn="just"/>
            <a:r>
              <a:rPr lang="sr-Cyrl-CS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Уз учешће средстава из Републике и АП Војводине, </a:t>
            </a:r>
            <a:r>
              <a:rPr lang="ru-RU" sz="1400" b="0" i="0" u="none" strike="noStrike" baseline="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одобрени су пројекти  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реконструкције и пренамене породичне стамбене зграде у ПУ "Наша Радост" у Ковину, уклањање дивљих депонија на територији општине Ковин, израда и постављање табли (путоказа) на језицима националних мањина у службеној употреби у општини Ковин, израда и постављање саобраћајних табли на језицима националних мањина у службеној употреби у општини Ковин, успостављање јединственог управног места, чиста енергија и енергетска ефикасност за грађане у Србији</a:t>
            </a:r>
            <a:endParaRPr lang="ru-RU" sz="1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728" indent="0" algn="just">
              <a:buNone/>
            </a:pPr>
            <a:r>
              <a:rPr lang="sr-Cyrl-R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361188" indent="0" algn="just">
              <a:buNone/>
            </a:pPr>
            <a:endParaRPr lang="sr-Cyrl-R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728" indent="0">
              <a:buNone/>
            </a:pPr>
            <a:endParaRPr lang="sr-Cyrl-R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728" indent="0">
              <a:buNone/>
            </a:pPr>
            <a:endParaRPr lang="sr-Cyrl-R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728" indent="0">
              <a:buNone/>
            </a:pPr>
            <a:r>
              <a:rPr lang="sr-Cyrl-R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109728" indent="0">
              <a:buNone/>
            </a:pPr>
            <a:endParaRPr lang="sr-Cyrl-R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Zapošljavanje | GradSubotica">
            <a:extLst>
              <a:ext uri="{FF2B5EF4-FFF2-40B4-BE49-F238E27FC236}">
                <a16:creationId xmlns:a16="http://schemas.microsoft.com/office/drawing/2014/main" id="{8769FABD-5823-4B9D-45ED-E15E05CAC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464167"/>
            <a:ext cx="2513227" cy="217952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3DFBA7-F1F0-0591-5124-486EF10CF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4691268"/>
            <a:ext cx="2298391" cy="172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3279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228600" y="266700"/>
            <a:ext cx="7285038" cy="841375"/>
          </a:xfrm>
        </p:spPr>
        <p:txBody>
          <a:bodyPr>
            <a:noAutofit/>
          </a:bodyPr>
          <a:lstStyle/>
          <a:p>
            <a:r>
              <a:rPr lang="sr-Cyrl-R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 4. </a:t>
            </a:r>
            <a:b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Развој туризма</a:t>
            </a:r>
            <a:endParaRPr lang="sr-Latn-RS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0" y="1093788"/>
            <a:ext cx="6521450" cy="3859212"/>
          </a:xfrm>
        </p:spPr>
        <p:txBody>
          <a:bodyPr>
            <a:noAutofit/>
          </a:bodyPr>
          <a:lstStyle/>
          <a:p>
            <a:r>
              <a:rPr lang="sr-Cyrl-RS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Укупно утрошено 28.235.570 динара.</a:t>
            </a:r>
          </a:p>
          <a:p>
            <a:pPr algn="just"/>
            <a:r>
              <a:rPr lang="sr-Cyrl-RS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јавном конкурсу, дотације за пројекте из области туризма добило је</a:t>
            </a:r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</a:t>
            </a:r>
            <a:r>
              <a:rPr lang="sr-Cyrl-RS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удружења грађана.</a:t>
            </a:r>
            <a:endParaRPr lang="en-US" sz="1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sr-Cyrl-RS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Током 2025. године,  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Туристичка организација је учествовала на  сајмовима  туризма у Београду, Новом Саду и Крагујевцу. Организоване су манифестације:  ''Пливање за часни крст'', ''Ломљење божићне чеснице’’</a:t>
            </a:r>
            <a:r>
              <a:rPr lang="sr-Cyrl-RS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многе друге</a:t>
            </a:r>
            <a:r>
              <a:rPr lang="ru-RU" sz="1400" b="0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Током јесени, одржаване су и штрудлијаде, гулашијаде и сличне сеоске манифестације. </a:t>
            </a:r>
            <a:r>
              <a:rPr lang="sr-Cyrl-RS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en-US" sz="1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Манифестација</a:t>
            </a:r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„</a:t>
            </a:r>
            <a:r>
              <a:rPr lang="en-US" sz="1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Стари</a:t>
            </a:r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Лала</a:t>
            </a:r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sr-Cyrl-RS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одржана је 14. пут у  јуну месецу, као и већ традиционални  </a:t>
            </a:r>
            <a:r>
              <a:rPr lang="ru-RU" sz="1400" b="0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“Дани мађарске кухиње” у организацији МЗ Скореновац,  у 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400" b="0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ктобру месецу.</a:t>
            </a:r>
            <a:endParaRPr lang="en-US" sz="1400" b="0" i="0" dirty="0"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ru-RU" sz="1400" b="0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 организацији Туристичке организације општине Ковин</a:t>
            </a:r>
            <a:r>
              <a:rPr lang="en-US" sz="1400" b="0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0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sr-Cyrl-RS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јулу 2025. </a:t>
            </a:r>
            <a:r>
              <a:rPr lang="ru-RU" sz="1400" b="0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организована је друга  “Ковинска регата 2025 “.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Пловило се Дунавом и Тисом, узводно и низводно, од Ковина до Кањиже и назад, а регата је окупила 70 учесника. </a:t>
            </a:r>
          </a:p>
          <a:p>
            <a:pPr>
              <a:spcBef>
                <a:spcPts val="600"/>
              </a:spcBef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Општина Ковин је са Министарством туризма и омладине реализовала  Пројекат "Набавка и постављање понтона за формирање пловног пристана за рибарске чамце и мања наутичка пловила на Дунавцу". Радови су завршени 2025. године.</a:t>
            </a:r>
          </a:p>
          <a:p>
            <a:pPr>
              <a:spcBef>
                <a:spcPts val="600"/>
              </a:spcBef>
            </a:pPr>
            <a:endParaRPr lang="ru-RU" sz="1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endParaRPr lang="ru-RU" sz="1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sz="13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CAEF74-F218-411B-B345-4C891C731A50}"/>
              </a:ext>
            </a:extLst>
          </p:cNvPr>
          <p:cNvSpPr txBox="1"/>
          <p:nvPr/>
        </p:nvSpPr>
        <p:spPr>
          <a:xfrm>
            <a:off x="7020560" y="3563678"/>
            <a:ext cx="17322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Међународни сајам туризма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0BDCD6-1929-3BA7-91CB-CF23434AA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4060" y="5000485"/>
            <a:ext cx="1600200" cy="97878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076" name="Picture 4" descr="svdantur 1">
            <a:extLst>
              <a:ext uri="{FF2B5EF4-FFF2-40B4-BE49-F238E27FC236}">
                <a16:creationId xmlns:a16="http://schemas.microsoft.com/office/drawing/2014/main" id="{1DA4FB2E-0131-D84C-6AB6-EB89DB34C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811" y="379590"/>
            <a:ext cx="1957949" cy="141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AE1E6025-B222-CD32-A4EF-153855500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560" y="4016572"/>
            <a:ext cx="1727200" cy="77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C097BCB-51A3-6CB6-F5FA-74A3C80E7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568" y="1996938"/>
            <a:ext cx="2193119" cy="15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7259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309563"/>
            <a:ext cx="7442200" cy="1020762"/>
          </a:xfrm>
        </p:spPr>
        <p:txBody>
          <a:bodyPr>
            <a:noAutofit/>
          </a:bodyPr>
          <a:lstStyle/>
          <a:p>
            <a:r>
              <a:rPr lang="sr-Cyrl-R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 5.</a:t>
            </a:r>
            <a:br>
              <a:rPr lang="sr-Cyrl-R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Пољопривреда и рурални развој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sr-Latn-R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0" y="1752600"/>
            <a:ext cx="8293100" cy="2819400"/>
          </a:xfrm>
        </p:spPr>
        <p:txBody>
          <a:bodyPr anchor="ctr">
            <a:noAutofit/>
          </a:bodyPr>
          <a:lstStyle/>
          <a:p>
            <a:pPr marL="0" indent="0">
              <a:buClr>
                <a:srgbClr val="F0A22E"/>
              </a:buClr>
              <a:buNone/>
            </a:pPr>
            <a:r>
              <a:rPr lang="sr-Latn-RS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sr-Cyrl-RS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lvl="0" indent="0">
              <a:buClr>
                <a:srgbClr val="F0A22E"/>
              </a:buClr>
              <a:buNone/>
            </a:pPr>
            <a:r>
              <a:rPr lang="sr-Cyrl-RS" sz="13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lvl="0" indent="0">
              <a:buClr>
                <a:srgbClr val="F0A22E"/>
              </a:buClr>
              <a:buNone/>
            </a:pPr>
            <a:endParaRPr lang="sr-Cyrl-RS" sz="13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Clr>
                <a:srgbClr val="F0A22E"/>
              </a:buClr>
              <a:buNone/>
            </a:pPr>
            <a:r>
              <a:rPr lang="sr-Cyrl-RS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sr-Cyrl-RS" sz="13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Укупно утрошено </a:t>
            </a:r>
            <a:r>
              <a:rPr lang="en-US" sz="13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44.714.048 </a:t>
            </a:r>
            <a:r>
              <a:rPr lang="sr-Cyrl-RS" sz="13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динара</a:t>
            </a:r>
          </a:p>
          <a:p>
            <a:pPr algn="just"/>
            <a:r>
              <a:rPr lang="sr-Cyrl-R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остварена од закупа пољопривредног земљишта и остала буџетска средства утрошена су за                               прочишћавање каналске мреже, пољочуварску службу</a:t>
            </a:r>
            <a:r>
              <a:rPr lang="en-U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sr-Cyrl-R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ангажовано је </a:t>
            </a:r>
            <a:r>
              <a:rPr lang="en-U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</a:t>
            </a:r>
            <a:r>
              <a:rPr lang="sr-Cyrl-R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пољочувара), плаћање накнаде за одводњавање</a:t>
            </a:r>
            <a:r>
              <a:rPr lang="en-U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sr-Cyrl-RS" sz="13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sr-Cyrl-R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јавном конкурсу, дотације за пројекте из области пољопривреде добило је</a:t>
            </a:r>
            <a:r>
              <a:rPr lang="en-U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удружења грађана.</a:t>
            </a:r>
            <a:endParaRPr lang="en-US" sz="13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3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3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  <a:p>
            <a:pPr marL="0" indent="0" algn="just">
              <a:buNone/>
            </a:pPr>
            <a:endParaRPr lang="ru-RU" sz="13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3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3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</a:p>
          <a:p>
            <a:pPr marL="0" indent="0" algn="just">
              <a:buNone/>
            </a:pPr>
            <a:endParaRPr lang="ru-RU" sz="13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Закључено је 16 уговора са лицима која су поднела захтев за  подстицајна средства за субвенционисање инвестиција у физичка средства пољопривредних газдинстава,  </a:t>
            </a:r>
            <a:r>
              <a:rPr lang="sr-Cyrl-R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ru-RU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уговора са лицима која су поднела захтев за  подстицајна средства за субвенционисање камата на кредите од пољопривреде и </a:t>
            </a:r>
            <a:r>
              <a:rPr lang="sr-Cyrl-R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 </a:t>
            </a:r>
            <a:r>
              <a:rPr lang="ru-RU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уговор са лицима која су поднела захтев за  подстицајна средства за субвенционисање осигурања на усеве и пољопривредну имовину.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AE1B14-29F7-41C5-9507-DDC6FE26C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7237" y="3424237"/>
            <a:ext cx="9525" cy="9525"/>
          </a:xfrm>
          <a:prstGeom prst="rect">
            <a:avLst/>
          </a:prstGeom>
        </p:spPr>
      </p:pic>
      <p:pic>
        <p:nvPicPr>
          <p:cNvPr id="4100" name="Picture 4" descr="Пчелари траже да старије колеге могу до пчелињака | Dnevnik">
            <a:extLst>
              <a:ext uri="{FF2B5EF4-FFF2-40B4-BE49-F238E27FC236}">
                <a16:creationId xmlns:a16="http://schemas.microsoft.com/office/drawing/2014/main" id="{1E8B2104-251A-4497-B828-CE0B00603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739" y="3002862"/>
            <a:ext cx="2967142" cy="1780285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ED7AB4-6AB4-32A6-8F34-062F3F062B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119953"/>
            <a:ext cx="1616267" cy="142150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pic>
        <p:nvPicPr>
          <p:cNvPr id="1028" name="Picture 4" descr="Oranice obećavaju dobar rod - Agro saveti">
            <a:extLst>
              <a:ext uri="{FF2B5EF4-FFF2-40B4-BE49-F238E27FC236}">
                <a16:creationId xmlns:a16="http://schemas.microsoft.com/office/drawing/2014/main" id="{98632F3F-D855-F7C0-2FF0-A659D45BD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187" y="3002862"/>
            <a:ext cx="3038254" cy="1767148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821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457200"/>
            <a:ext cx="8229600" cy="800100"/>
          </a:xfrm>
        </p:spPr>
        <p:txBody>
          <a:bodyPr>
            <a:normAutofit/>
          </a:bodyPr>
          <a:lstStyle/>
          <a:p>
            <a:pPr algn="ctr"/>
            <a:r>
              <a:rPr lang="sr-Cyrl-R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САДРЖАЈ:</a:t>
            </a:r>
            <a:endParaRPr lang="sr-Latn-RS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914400" y="2209800"/>
            <a:ext cx="8229600" cy="4254500"/>
          </a:xfrm>
        </p:spPr>
        <p:txBody>
          <a:bodyPr>
            <a:normAutofit/>
          </a:bodyPr>
          <a:lstStyle/>
          <a:p>
            <a:r>
              <a:rPr lang="sr-Cyrl-RS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Уводна реч</a:t>
            </a:r>
          </a:p>
          <a:p>
            <a:r>
              <a:rPr lang="sr-Cyrl-RS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Остварење прихода и примања </a:t>
            </a:r>
          </a:p>
          <a:p>
            <a:r>
              <a:rPr lang="sr-Cyrl-RS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остварених текућих прихода и примања</a:t>
            </a:r>
          </a:p>
          <a:p>
            <a:r>
              <a:rPr lang="sr-Cyrl-RS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Извршење расхода и издатака </a:t>
            </a:r>
          </a:p>
          <a:p>
            <a:r>
              <a:rPr lang="sr-Cyrl-RS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извршених расхода и издатака</a:t>
            </a:r>
          </a:p>
          <a:p>
            <a:r>
              <a:rPr lang="sr-Cyrl-RS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Преглед извршења по корисницима буџета</a:t>
            </a:r>
          </a:p>
          <a:p>
            <a:r>
              <a:rPr lang="sr-Cyrl-RS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Преглед извршења по програмима</a:t>
            </a:r>
            <a:endParaRPr lang="sr-Latn-RS" sz="20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6196FF-F1A1-65A0-5A11-65DBA1290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57200"/>
            <a:ext cx="2563590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6824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762000" y="298450"/>
            <a:ext cx="6915150" cy="609600"/>
          </a:xfrm>
        </p:spPr>
        <p:txBody>
          <a:bodyPr>
            <a:noAutofit/>
          </a:bodyPr>
          <a:lstStyle/>
          <a:p>
            <a:r>
              <a:rPr lang="sr-Cyrl-R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 6.</a:t>
            </a:r>
            <a:br>
              <a:rPr lang="sr-Cyrl-R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Заштита животне средине</a:t>
            </a:r>
            <a:endParaRPr lang="sr-Latn-RS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581025" y="1143000"/>
            <a:ext cx="8562975" cy="5486400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sr-Cyrl-RS" sz="1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Укупно утрошено 29.067.133динара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endParaRPr lang="sr-Cyrl-RS" sz="14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sr-Cyrl-RS" sz="1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Извршено је 10 </a:t>
            </a:r>
            <a:r>
              <a:rPr lang="ru-RU" sz="1400" b="0" i="0" u="none" strike="noStrike" baseline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инспекцијских надзора у циљу контроле квалитета елемената </a:t>
            </a:r>
            <a:r>
              <a:rPr lang="sr-Cyrl-RS" sz="1400" b="0" i="0" u="none" strike="noStrike" baseline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животне средине.</a:t>
            </a:r>
            <a:endParaRPr lang="sr-Latn-RS" sz="14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sr-Cyrl-RS" sz="1400" b="0" i="0" u="none" strike="noStrike" baseline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Вршено је редовно </a:t>
            </a:r>
            <a:r>
              <a:rPr lang="ru-RU" sz="1400" b="0" i="0" u="none" strike="noStrike" baseline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мерење буке на 15 мерних места 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 свакодневна контрола квалитета ваздуха.</a:t>
            </a:r>
            <a:endParaRPr lang="ru-RU" sz="1400" b="0" i="0" u="none" strike="noStrike" baseline="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Спроведено </a:t>
            </a:r>
            <a:r>
              <a:rPr lang="ru-RU" sz="1400" b="0" i="0" u="none" strike="noStrike" baseline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унапређење управљања комуналним и осталим водама (Одржавана сточна гробља, </a:t>
            </a:r>
            <a:r>
              <a:rPr lang="ru-RU" sz="1400" i="0" u="none" strike="noStrike" baseline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одржавана је постојећа каналска мрежа за прикупљање и одвођење атмосферских вода). </a:t>
            </a:r>
          </a:p>
          <a:p>
            <a:pPr>
              <a:spcBef>
                <a:spcPts val="600"/>
              </a:spcBef>
            </a:pPr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основу расположивих средстава, 5 домаћинстава прикључено је на нову и 22 домаћинства на стару канализациону мрежу.</a:t>
            </a:r>
            <a:endParaRPr lang="ru-RU" sz="1400" i="0" u="none" strike="noStrike" baseline="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sr-Cyrl-RS" sz="1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400" b="0" i="0" u="none" strike="noStrike" baseline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звршена је садња дрвећа на површинама јавне намене у укупном броју од 390 комада 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ru-RU" sz="1400" i="0" u="none" strike="noStrike" baseline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Одржавана је постојећа каналска мрежа за прикупљање и одвођење атмосферских вода.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Током 2025. године, очишћено је 8 дивљих депонија и спроведено 79 активности на</a:t>
            </a:r>
          </a:p>
          <a:p>
            <a:pPr marL="0" indent="0" algn="just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уређењу депонија по насељеним местима.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sr-Cyrl-RS" sz="13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јавном конкурсу, дотације за пројекте из ове области</a:t>
            </a:r>
            <a:r>
              <a:rPr lang="sr-Latn-RS" sz="13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13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добило је</a:t>
            </a:r>
            <a:r>
              <a:rPr lang="en-US" sz="13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удружења грађана.</a:t>
            </a:r>
            <a:endParaRPr lang="sr-Cyrl-RS" sz="13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9305" y="1828800"/>
            <a:ext cx="839847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r-Latn-RS" sz="1300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Blog: Zašto nam je potrebno Ministarstvo zaštite životne sredine - Zelena  stranka">
            <a:extLst>
              <a:ext uri="{FF2B5EF4-FFF2-40B4-BE49-F238E27FC236}">
                <a16:creationId xmlns:a16="http://schemas.microsoft.com/office/drawing/2014/main" id="{33FB190C-030E-4834-844B-050F2A728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98450"/>
            <a:ext cx="2057400" cy="1289185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kovin deponija">
            <a:extLst>
              <a:ext uri="{FF2B5EF4-FFF2-40B4-BE49-F238E27FC236}">
                <a16:creationId xmlns:a16="http://schemas.microsoft.com/office/drawing/2014/main" id="{9866A59A-BC63-01F1-C3A6-BEFD80371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673041"/>
            <a:ext cx="3352800" cy="1886509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3CAA39-0B36-CD8C-08B2-BC04DB71E5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4980" y="4736813"/>
            <a:ext cx="1981200" cy="176539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552694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591550" cy="1196975"/>
          </a:xfrm>
        </p:spPr>
        <p:txBody>
          <a:bodyPr>
            <a:noAutofit/>
          </a:bodyPr>
          <a:lstStyle/>
          <a:p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sr-Cyrl-R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 7. </a:t>
            </a:r>
            <a:br>
              <a:rPr lang="sr-Cyrl-R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Организација саобраћаја </a:t>
            </a:r>
            <a:b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sr-Cyrl-R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саобраћајна инфраструктура</a:t>
            </a:r>
            <a:endParaRPr lang="sr-Latn-RS" sz="2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0" y="2209800"/>
            <a:ext cx="8594725" cy="4941888"/>
          </a:xfrm>
        </p:spPr>
        <p:txBody>
          <a:bodyPr>
            <a:noAutofit/>
          </a:bodyPr>
          <a:lstStyle/>
          <a:p>
            <a:pPr marL="395478" indent="-285750" algn="just">
              <a:buFont typeface="Courier New" panose="02070309020205020404" pitchFamily="49" charset="0"/>
              <a:buChar char="o"/>
            </a:pPr>
            <a:r>
              <a:rPr lang="ru-RU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Укупно утрошено  </a:t>
            </a:r>
            <a:r>
              <a:rPr lang="sr-Cyrl-R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77.946.965 </a:t>
            </a:r>
            <a:r>
              <a:rPr lang="ru-RU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динара.</a:t>
            </a:r>
          </a:p>
          <a:p>
            <a:pPr marL="395478" indent="-285750" algn="just">
              <a:buFont typeface="Courier New" panose="02070309020205020404" pitchFamily="49" charset="0"/>
              <a:buChar char="o"/>
            </a:pPr>
            <a:r>
              <a:rPr lang="ru-RU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2025. години, на дужини путне мреже од 327 км вршена је санација коловоза и поправка ударних рупа. Уређена су 2 нова паркинг места за лица са инвалидитетом. Поправљана је хоризонтална саобраћајна сигнализациј и постављено 28 нових лежећих полицајаца.</a:t>
            </a:r>
          </a:p>
          <a:p>
            <a:pPr marL="395478" indent="-285750" algn="just">
              <a:buFont typeface="Courier New" panose="02070309020205020404" pitchFamily="49" charset="0"/>
              <a:buChar char="o"/>
            </a:pPr>
            <a:r>
              <a:rPr lang="sr-Cyrl-RS" sz="1300" b="0" i="0" u="none" strike="noStrike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Вршена је едукација ученика основних и средњих школа и набављени су поклон пакети за ученике првих разреда,  у циљу безбедног учешћа у саобраћају.</a:t>
            </a:r>
            <a:r>
              <a:rPr lang="ru-RU" sz="1300" b="0" i="0" u="none" strike="noStrike" baseline="0" dirty="0">
                <a:solidFill>
                  <a:schemeClr val="accent2">
                    <a:lumMod val="50000"/>
                  </a:schemeClr>
                </a:solidFill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109728" indent="0" algn="just">
              <a:buNone/>
            </a:pPr>
            <a:endParaRPr lang="en-US" sz="13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sr-Cyrl-RS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јавном конкурсу, дотације у </a:t>
            </a:r>
            <a:r>
              <a:rPr lang="sr-Cyrl-RS" sz="1400" b="0" i="0" u="none" strike="noStrike" baseline="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циљу унапређења безбедности саобраћаја</a:t>
            </a:r>
          </a:p>
          <a:p>
            <a:pPr marL="0" indent="0" algn="l">
              <a:buNone/>
            </a:pPr>
            <a:r>
              <a:rPr lang="sr-Cyrl-RS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добило је</a:t>
            </a:r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удружење.</a:t>
            </a:r>
            <a:endParaRPr lang="en-US" sz="1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3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95478" indent="-285750" algn="just">
              <a:buFont typeface="Courier New" panose="02070309020205020404" pitchFamily="49" charset="0"/>
              <a:buChar char="o"/>
            </a:pPr>
            <a:endParaRPr lang="ru-RU" sz="13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95478" indent="-285750" algn="just">
              <a:buFont typeface="Courier New" panose="02070309020205020404" pitchFamily="49" charset="0"/>
              <a:buChar char="o"/>
            </a:pPr>
            <a:endParaRPr lang="ru-RU" sz="13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95478" indent="-285750" algn="just">
              <a:buFont typeface="Courier New" panose="02070309020205020404" pitchFamily="49" charset="0"/>
              <a:buChar char="o"/>
            </a:pPr>
            <a:endParaRPr lang="ru-RU" sz="13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706693" y="5943600"/>
            <a:ext cx="899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r-Latn-R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3A3CAC-0CBE-BC0F-1D62-A35D82F7B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1599" y="381000"/>
            <a:ext cx="1943308" cy="1293184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5" name="Picture 4" descr="Савет за безбедност саобраћаја">
            <a:extLst>
              <a:ext uri="{FF2B5EF4-FFF2-40B4-BE49-F238E27FC236}">
                <a16:creationId xmlns:a16="http://schemas.microsoft.com/office/drawing/2014/main" id="{7F5E94A7-0EC1-DBA6-94E2-ECFFB6883E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59" y="4680744"/>
            <a:ext cx="2022481" cy="170594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F7B1B2-57AC-A95D-ECE8-194C15FD78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701" y="4811099"/>
            <a:ext cx="1905000" cy="1866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7E523B-2DD0-2E23-0C3D-E11F57A235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5737" y="3855152"/>
            <a:ext cx="2152942" cy="273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7969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552450" y="254000"/>
            <a:ext cx="8591550" cy="838200"/>
          </a:xfrm>
        </p:spPr>
        <p:txBody>
          <a:bodyPr>
            <a:noAutofit/>
          </a:bodyPr>
          <a:lstStyle/>
          <a:p>
            <a:r>
              <a:rPr lang="sr-Cyrl-R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sr-Cyrl-R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sr-Cyrl-R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sr-Latn-R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 8. </a:t>
            </a:r>
            <a:br>
              <a:rPr lang="sr-Cyrl-R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Предшколско васпитање и образовање</a:t>
            </a:r>
            <a:br>
              <a:rPr lang="sr-Cyrl-R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sr-Cyrl-R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sr-Cyrl-R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sr-Latn-RS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0" y="1092200"/>
            <a:ext cx="7696200" cy="3905250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sr-Cyrl-RS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Укупно утрошено </a:t>
            </a:r>
            <a:r>
              <a:rPr lang="sr-Latn-RS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56.913.635</a:t>
            </a:r>
            <a:r>
              <a:rPr lang="sr-Latn-RS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динара.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sr-Cyrl-RS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Обезбеђени су адекватни услови за  васпитно-образовни рад са децом  узраста од 18 месеци до 6 година</a:t>
            </a:r>
            <a:r>
              <a:rPr lang="sr-Latn-RS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r-Cyrl-RS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Ковину и насељеним местима.</a:t>
            </a:r>
            <a:endParaRPr lang="en-US" sz="1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Укупан број уписане деце која похађају ПУ "Наша Радост" Ковин</a:t>
            </a:r>
            <a:r>
              <a:rPr lang="en-US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je 653.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Проценат деце која су уписана у предшколске установе у односу на</a:t>
            </a:r>
            <a:r>
              <a:rPr lang="en-US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укупан број деце у општини:</a:t>
            </a:r>
            <a:r>
              <a:rPr lang="sr-Cyrl-RS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јаслице </a:t>
            </a:r>
            <a:r>
              <a:rPr lang="sr-Cyrl-RS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%,  млађа група </a:t>
            </a:r>
            <a:r>
              <a:rPr lang="sr-Cyrl-RS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%, средња група </a:t>
            </a:r>
            <a:r>
              <a:rPr lang="sr-Cyrl-RS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%,  старија група </a:t>
            </a:r>
            <a:r>
              <a:rPr lang="sr-Cyrl-RS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и</a:t>
            </a:r>
            <a:r>
              <a:rPr lang="en-US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припремни предшколски програм </a:t>
            </a:r>
            <a:r>
              <a:rPr lang="sr-Cyrl-RS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%.</a:t>
            </a:r>
            <a:endParaRPr lang="en-US" sz="1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sr-Cyrl-RS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Просечан број деце у групи: </a:t>
            </a:r>
            <a:r>
              <a:rPr lang="ru-RU" sz="1400" b="0" i="0" u="none" strike="noStrike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јаслице 20, млађа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група</a:t>
            </a:r>
            <a:r>
              <a:rPr lang="ru-RU" sz="1400" b="0" i="0" u="none" strike="noStrike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1400" b="0" i="0" u="none" strike="noStrike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400" b="0" i="0" u="none" strike="noStrike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средња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група</a:t>
            </a:r>
            <a:r>
              <a:rPr lang="ru-RU" sz="1400" b="0" i="0" u="none" strike="noStrike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27, старија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група</a:t>
            </a:r>
            <a:r>
              <a:rPr lang="ru-RU" sz="1400" b="0" i="0" u="none" strike="noStrike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 и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припремни предшколски програм</a:t>
            </a:r>
            <a:r>
              <a:rPr lang="ru-RU" sz="1400" b="0" i="0" u="none" strike="noStrike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30.</a:t>
            </a:r>
            <a:r>
              <a:rPr lang="ru-RU" sz="1400" b="0" i="0" u="none" strike="noStrike" baseline="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	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202</a:t>
            </a:r>
            <a:r>
              <a:rPr lang="en-US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години за предшколце су организоване позоришне представе и пројекције цртаних филмова.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Током трајања Дечије недеље,</a:t>
            </a:r>
            <a:r>
              <a:rPr lang="en-US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предшколци су учествовали у трци коју је организовао Црвени крст Ковин – „Трка за срећније детињство“. Оргнизоване су посете Општини и Библиотеци „Вук Караџић“, маскенбали, дефилеи, журке, тематске радионице,…</a:t>
            </a:r>
            <a:endParaRPr lang="ru-RU" sz="1400" b="0" i="0" u="none" strike="noStrike" baseline="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sz="17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728" indent="0">
              <a:buNone/>
            </a:pPr>
            <a:endParaRPr lang="sr-Cyrl-RS" dirty="0"/>
          </a:p>
        </p:txBody>
      </p:sp>
      <p:sp>
        <p:nvSpPr>
          <p:cNvPr id="6" name="AutoShape 4" descr="Naša radost Kovin | PREDŠKOLSKA USTANOVA 'NAŠA RADOST'">
            <a:extLst>
              <a:ext uri="{FF2B5EF4-FFF2-40B4-BE49-F238E27FC236}">
                <a16:creationId xmlns:a16="http://schemas.microsoft.com/office/drawing/2014/main" id="{4E5C6BEA-7F86-79C4-F241-CAFF029FA45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352800" y="32766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159E74-03AB-56CC-6A19-860B795B6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201" y="4648200"/>
            <a:ext cx="2676376" cy="193259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8AF4FFC-BECB-4614-A330-933B7B2DA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816" y="4341446"/>
            <a:ext cx="1635125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C1DA24E-2238-27ED-E339-A7331B1E2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482" y="4585799"/>
            <a:ext cx="3089317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60924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552450" y="152400"/>
            <a:ext cx="8591550" cy="838200"/>
          </a:xfrm>
        </p:spPr>
        <p:txBody>
          <a:bodyPr>
            <a:noAutofit/>
          </a:bodyPr>
          <a:lstStyle/>
          <a:p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sr-Cyrl-R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 9. </a:t>
            </a:r>
            <a:br>
              <a:rPr lang="sr-Cyrl-R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Основно образовање и васпитање</a:t>
            </a:r>
            <a:endParaRPr lang="sr-Latn-RS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1066800" y="990600"/>
            <a:ext cx="8077200" cy="5105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sr-Cyrl-R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</a:p>
          <a:p>
            <a:endParaRPr lang="sr-Cyrl-R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728" indent="0">
              <a:buNone/>
            </a:pPr>
            <a:endParaRPr lang="sr-Cyrl-RS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7498645-9DC2-4CF4-BA3B-E16AB0604E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873765"/>
              </p:ext>
            </p:extLst>
          </p:nvPr>
        </p:nvGraphicFramePr>
        <p:xfrm>
          <a:off x="192231" y="975946"/>
          <a:ext cx="7543800" cy="53193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71900">
                  <a:extLst>
                    <a:ext uri="{9D8B030D-6E8A-4147-A177-3AD203B41FA5}">
                      <a16:colId xmlns:a16="http://schemas.microsoft.com/office/drawing/2014/main" val="41896675"/>
                    </a:ext>
                  </a:extLst>
                </a:gridCol>
                <a:gridCol w="3771900">
                  <a:extLst>
                    <a:ext uri="{9D8B030D-6E8A-4147-A177-3AD203B41FA5}">
                      <a16:colId xmlns:a16="http://schemas.microsoft.com/office/drawing/2014/main" val="3987511115"/>
                    </a:ext>
                  </a:extLst>
                </a:gridCol>
              </a:tblGrid>
              <a:tr h="5319349">
                <a:tc>
                  <a:txBody>
                    <a:bodyPr/>
                    <a:lstStyle/>
                    <a:p>
                      <a:pPr marL="342900" marR="0" lvl="0" indent="-34290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A53010"/>
                        </a:buClr>
                        <a:buSzTx/>
                        <a:buFont typeface="Wingdings 3" charset="2"/>
                        <a:buChar char=""/>
                        <a:tabLst/>
                        <a:defRPr/>
                      </a:pPr>
                      <a:r>
                        <a:rPr kumimoji="0" lang="sr-Cyrl-R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Укупно утрошено 275.579.789 динара.</a:t>
                      </a:r>
                    </a:p>
                    <a:p>
                      <a:pPr marL="342900" marR="0" lvl="0" indent="-34290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A53010"/>
                        </a:buClr>
                        <a:buSzTx/>
                        <a:buFont typeface="Wingdings 3" charset="2"/>
                        <a:buChar char=""/>
                        <a:tabLst/>
                        <a:defRPr/>
                      </a:pPr>
                      <a:r>
                        <a:rPr kumimoji="0" lang="sr-Cyrl-R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Средства су усмерена на редовно </a:t>
                      </a:r>
                    </a:p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A53010"/>
                        </a:buClr>
                        <a:buSzTx/>
                        <a:buFont typeface="Wingdings 3" charset="2"/>
                        <a:buNone/>
                        <a:tabLst/>
                        <a:defRPr/>
                      </a:pPr>
                      <a:r>
                        <a:rPr kumimoji="0" lang="sr-Cyrl-R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функционисање  10 основних школа</a:t>
                      </a:r>
                    </a:p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A53010"/>
                        </a:buClr>
                        <a:buSzTx/>
                        <a:buFont typeface="Wingdings 3" charset="2"/>
                        <a:buNone/>
                        <a:tabLst/>
                        <a:defRPr/>
                      </a:pPr>
                      <a:r>
                        <a:rPr kumimoji="0" lang="sr-Cyrl-R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на територији општине Ковин.</a:t>
                      </a:r>
                    </a:p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A53010"/>
                        </a:buClr>
                        <a:buSzTx/>
                        <a:buFont typeface="Wingdings 3" charset="2"/>
                        <a:buNone/>
                        <a:tabLst/>
                        <a:defRPr/>
                      </a:pPr>
                      <a:r>
                        <a:rPr kumimoji="0" lang="sr-Cyrl-R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Општина обезбеђује средства за </a:t>
                      </a:r>
                    </a:p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A53010"/>
                        </a:buClr>
                        <a:buSzTx/>
                        <a:buFont typeface="Wingdings 3" charset="2"/>
                        <a:buNone/>
                        <a:tabLst/>
                        <a:defRPr/>
                      </a:pPr>
                      <a:r>
                        <a:rPr kumimoji="0" lang="sr-Cyrl-R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финансирање свих материјалних </a:t>
                      </a:r>
                    </a:p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A53010"/>
                        </a:buClr>
                        <a:buSzTx/>
                        <a:buFont typeface="Wingdings 3" charset="2"/>
                        <a:buNone/>
                        <a:tabLst/>
                        <a:defRPr/>
                      </a:pPr>
                      <a:r>
                        <a:rPr kumimoji="0" lang="sr-Cyrl-R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трошкова, текућих поправки и </a:t>
                      </a:r>
                    </a:p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A53010"/>
                        </a:buClr>
                        <a:buSzTx/>
                        <a:buFont typeface="Wingdings 3" charset="2"/>
                        <a:buNone/>
                        <a:tabLst/>
                        <a:defRPr/>
                      </a:pPr>
                      <a:r>
                        <a:rPr kumimoji="0" lang="sr-Cyrl-R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одржавања школа, стручног</a:t>
                      </a:r>
                    </a:p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A53010"/>
                        </a:buClr>
                        <a:buSzTx/>
                        <a:buFont typeface="Wingdings 3" charset="2"/>
                        <a:buNone/>
                        <a:tabLst/>
                        <a:defRPr/>
                      </a:pPr>
                      <a:r>
                        <a:rPr kumimoji="0" lang="sr-Cyrl-R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усавршавања запослених, превоза</a:t>
                      </a:r>
                    </a:p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A53010"/>
                        </a:buClr>
                        <a:buSzTx/>
                        <a:buFont typeface="Wingdings 3" charset="2"/>
                        <a:buNone/>
                        <a:tabLst/>
                        <a:defRPr/>
                      </a:pPr>
                      <a:r>
                        <a:rPr kumimoji="0" lang="sr-Cyrl-R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запослених и ученика који путују на</a:t>
                      </a:r>
                    </a:p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A53010"/>
                        </a:buClr>
                        <a:buSzTx/>
                        <a:buFont typeface="Wingdings 3" charset="2"/>
                        <a:buNone/>
                        <a:tabLst/>
                        <a:defRPr/>
                      </a:pPr>
                      <a:r>
                        <a:rPr kumimoji="0" lang="sr-Cyrl-R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удаљености већој од 4 км, исплату </a:t>
                      </a:r>
                    </a:p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A53010"/>
                        </a:buClr>
                        <a:buSzTx/>
                        <a:buFont typeface="Wingdings 3" charset="2"/>
                        <a:buNone/>
                        <a:tabLst/>
                        <a:defRPr/>
                      </a:pPr>
                      <a:r>
                        <a:rPr kumimoji="0" lang="sr-Cyrl-R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јубиларних награда и помоћи </a:t>
                      </a:r>
                    </a:p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A53010"/>
                        </a:buClr>
                        <a:buSzTx/>
                        <a:buFont typeface="Wingdings 3" charset="2"/>
                        <a:buNone/>
                        <a:tabLst/>
                        <a:defRPr/>
                      </a:pPr>
                      <a:r>
                        <a:rPr kumimoji="0" lang="sr-Cyrl-R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запосленима, као и опремање и </a:t>
                      </a:r>
                    </a:p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A53010"/>
                        </a:buClr>
                        <a:buSzTx/>
                        <a:buFont typeface="Wingdings 3" charset="2"/>
                        <a:buNone/>
                        <a:tabLst/>
                        <a:defRPr/>
                      </a:pPr>
                      <a:r>
                        <a:rPr kumimoji="0" lang="sr-Cyrl-R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инвестиционо одржавање школа.	</a:t>
                      </a:r>
                    </a:p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A53010"/>
                        </a:buClr>
                        <a:buSzTx/>
                        <a:buFont typeface="Wingdings 3" charset="2"/>
                        <a:buNone/>
                        <a:tabLst/>
                        <a:defRPr/>
                      </a:pPr>
                      <a:r>
                        <a:rPr kumimoji="0" lang="sr-Cyrl-R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На територији општине основним </a:t>
                      </a:r>
                    </a:p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A53010"/>
                        </a:buClr>
                        <a:buSzTx/>
                        <a:buFont typeface="Wingdings 3" charset="2"/>
                        <a:buNone/>
                        <a:tabLst/>
                        <a:defRPr/>
                      </a:pPr>
                      <a:r>
                        <a:rPr kumimoji="0" lang="sr-Cyrl-R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образовањем је било  обухваћено  </a:t>
                      </a:r>
                    </a:p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A53010"/>
                        </a:buClr>
                        <a:buSzTx/>
                        <a:buFont typeface="Wingdings 3" charset="2"/>
                        <a:buNone/>
                        <a:tabLst/>
                        <a:defRPr/>
                      </a:pPr>
                      <a:r>
                        <a:rPr kumimoji="0" lang="sr-Cyrl-R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2.</a:t>
                      </a:r>
                      <a:r>
                        <a:rPr kumimoji="0" lang="sr-Latn-R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136 </a:t>
                      </a:r>
                      <a:r>
                        <a:rPr kumimoji="0" lang="sr-Cyrl-R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ученика, од чега 1.</a:t>
                      </a:r>
                      <a:r>
                        <a:rPr kumimoji="0" lang="sr-Latn-R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085 </a:t>
                      </a:r>
                      <a:r>
                        <a:rPr kumimoji="0" lang="sr-Cyrl-R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дечака и </a:t>
                      </a:r>
                    </a:p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A53010"/>
                        </a:buClr>
                        <a:buSzTx/>
                        <a:buFont typeface="Wingdings 3" charset="2"/>
                        <a:buNone/>
                        <a:tabLst/>
                        <a:defRPr/>
                      </a:pPr>
                      <a:r>
                        <a:rPr kumimoji="0" lang="sr-Cyrl-R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kumimoji="0" lang="sr-Latn-R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1051</a:t>
                      </a:r>
                      <a:r>
                        <a:rPr kumimoji="0" lang="sr-Cyrl-R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девојчица.</a:t>
                      </a:r>
                    </a:p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A53010"/>
                        </a:buClr>
                        <a:buSzTx/>
                        <a:buFont typeface="Wingdings 3" charset="2"/>
                        <a:buNone/>
                        <a:tabLst/>
                        <a:defRPr/>
                      </a:pPr>
                      <a:r>
                        <a:rPr kumimoji="0" lang="sr-Cyrl-R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За 266 полазника првих разреда на територији</a:t>
                      </a:r>
                    </a:p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A53010"/>
                        </a:buClr>
                        <a:buSzTx/>
                        <a:buFont typeface="Wingdings 3" charset="2"/>
                        <a:buNone/>
                        <a:tabLst/>
                        <a:defRPr/>
                      </a:pPr>
                      <a:r>
                        <a:rPr kumimoji="0" lang="sr-Cyrl-R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Општине, набављени су комплети уџбеника.</a:t>
                      </a:r>
                    </a:p>
                    <a:p>
                      <a:pPr algn="just">
                        <a:spcBef>
                          <a:spcPts val="0"/>
                        </a:spcBef>
                      </a:pPr>
                      <a:r>
                        <a:rPr lang="sr-Cyrl-RS" sz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lang="ru-RU" sz="1200" b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буџета Општине у 2025. години, </a:t>
                      </a:r>
                    </a:p>
                    <a:p>
                      <a:pPr algn="just">
                        <a:spcBef>
                          <a:spcPts val="0"/>
                        </a:spcBef>
                      </a:pPr>
                      <a:r>
                        <a:rPr lang="ru-RU" sz="1200" b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обезбеђена су средства за смештај 4 ученика</a:t>
                      </a:r>
                    </a:p>
                    <a:p>
                      <a:pPr algn="just">
                        <a:spcBef>
                          <a:spcPts val="0"/>
                        </a:spcBef>
                      </a:pPr>
                      <a:r>
                        <a:rPr lang="ru-RU" sz="1200" b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са посебним потребама, као и за превоз 1 ученика</a:t>
                      </a:r>
                    </a:p>
                    <a:p>
                      <a:pPr algn="just">
                        <a:spcBef>
                          <a:spcPts val="0"/>
                        </a:spcBef>
                      </a:pPr>
                      <a:r>
                        <a:rPr lang="ru-RU" sz="1200" b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из ове категорије.</a:t>
                      </a:r>
                    </a:p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</a:t>
                      </a:r>
                      <a:r>
                        <a:rPr lang="sr-Cyrl-RS" sz="1200" b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ИОП-у с</a:t>
                      </a:r>
                      <a:r>
                        <a:rPr lang="ru-RU" sz="1200" b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 у основним школама редовно</a:t>
                      </a:r>
                    </a:p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школује </a:t>
                      </a:r>
                      <a:r>
                        <a:rPr lang="sr-Cyrl-RS" sz="1200" b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 ученика.</a:t>
                      </a:r>
                      <a:endParaRPr lang="ru-RU" sz="1200" b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000"/>
                        </a:spcBef>
                      </a:pPr>
                      <a:r>
                        <a:rPr lang="ru-RU" sz="1200" b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Обезбеђене су награде за вуковце, ђаке генерације, као и ученике који су били успешни на школским, општинским, окружним и републичким такмичењима.</a:t>
                      </a:r>
                    </a:p>
                    <a:p>
                      <a:pPr algn="just"/>
                      <a:endParaRPr lang="ru-RU" sz="1200" b="0" i="0" u="none" strike="noStrike" kern="1200" baseline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ru-RU" sz="1200" b="0" i="0" u="none" strike="noStrike" kern="12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 току дечије недеље спроводе се разне активности: цртање на асфалту, посета Библиотеци, такмичење у одбојци,кошарци, трка за срећније детињство, израда накита и играчака, посета Председници општине, заједно пуштање балона, замена улога (наставника и ђака), организовање фер плеј квиза о спорту,  радионица Црвеног крста, посета православној цркви, дружење са писцем Робертом Такаричем, обилазак манифестације "Дани Мађарске кухиње", гледање цртаног филма.	</a:t>
                      </a:r>
                    </a:p>
                    <a:p>
                      <a:pPr algn="just"/>
                      <a:r>
                        <a:rPr lang="ru-RU" sz="1200" b="0" i="0" u="none" strike="noStrike" kern="12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Спровођене су активности у циљу унапређења положаја Рома и Ромкиња и смањивања разлика између Ромске популације и осталог становништва</a:t>
                      </a:r>
                      <a:r>
                        <a:rPr lang="sr-Cyrl-RS" sz="1200" b="0" i="0" u="none" strike="noStrike" kern="12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поделом школског прибора и спортске опреме.</a:t>
                      </a:r>
                    </a:p>
                    <a:p>
                      <a:pPr algn="just"/>
                      <a:r>
                        <a:rPr lang="ru-RU" sz="1200" b="0" i="0" u="none" strike="noStrike" kern="12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У циљу безбедног одвијања наставе, као и боравка деце и наставног кадра,  извођени су радови на реконструкцији зграде ОШ "Ђура Јакшић" у Ковину.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4961489"/>
                  </a:ext>
                </a:extLst>
              </a:tr>
            </a:tbl>
          </a:graphicData>
        </a:graphic>
      </p:graphicFrame>
      <p:pic>
        <p:nvPicPr>
          <p:cNvPr id="13" name="Picture 12" descr="A picture containing text, book, shelf, indoor&#10;&#10;Description automatically generated">
            <a:extLst>
              <a:ext uri="{FF2B5EF4-FFF2-40B4-BE49-F238E27FC236}">
                <a16:creationId xmlns:a16="http://schemas.microsoft.com/office/drawing/2014/main" id="{3CEC8AE3-A2C2-5348-5791-102CF8304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4083" y="5189110"/>
            <a:ext cx="1180570" cy="138588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Picture 5" descr="A group of cartoon children&#10;&#10;Description automatically generated with medium confidence">
            <a:extLst>
              <a:ext uri="{FF2B5EF4-FFF2-40B4-BE49-F238E27FC236}">
                <a16:creationId xmlns:a16="http://schemas.microsoft.com/office/drawing/2014/main" id="{1A1DCD75-390A-D6F4-70B0-7204A0260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9417" y="4979230"/>
            <a:ext cx="2020399" cy="113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0211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304800" y="228600"/>
            <a:ext cx="7804150" cy="838200"/>
          </a:xfrm>
        </p:spPr>
        <p:txBody>
          <a:bodyPr>
            <a:noAutofit/>
          </a:bodyPr>
          <a:lstStyle/>
          <a:p>
            <a:r>
              <a:rPr lang="sr-Cyrl-R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 10.</a:t>
            </a:r>
            <a:br>
              <a:rPr lang="sr-Cyrl-R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Средње образовање и васпитање</a:t>
            </a:r>
            <a:endParaRPr lang="sr-Latn-RS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393700" y="1371600"/>
            <a:ext cx="8750300" cy="5334000"/>
          </a:xfrm>
        </p:spPr>
        <p:txBody>
          <a:bodyPr>
            <a:normAutofit/>
          </a:bodyPr>
          <a:lstStyle/>
          <a:p>
            <a:r>
              <a:rPr lang="sr-Cyrl-RS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Укупно утрошено 118.135.714 динара.</a:t>
            </a:r>
          </a:p>
          <a:p>
            <a:pPr marL="0" lvl="0" indent="0" algn="just">
              <a:spcBef>
                <a:spcPts val="0"/>
              </a:spcBef>
              <a:buClrTx/>
              <a:buSzTx/>
              <a:buNone/>
              <a:defRPr/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територији општине</a:t>
            </a:r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средњим образовањем је било обухваћено </a:t>
            </a:r>
            <a:r>
              <a:rPr lang="sr-Cyrl-RS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399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ученика, </a:t>
            </a:r>
          </a:p>
          <a:p>
            <a:pPr marL="0" lvl="0" indent="0" algn="just">
              <a:spcBef>
                <a:spcPts val="0"/>
              </a:spcBef>
              <a:buClrTx/>
              <a:buSzTx/>
              <a:buNone/>
              <a:defRPr/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од чега </a:t>
            </a:r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sr-Cyrl-RS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дечака</a:t>
            </a:r>
            <a:r>
              <a:rPr lang="sr-Cyrl-RS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sr-Cyrl-RS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180 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девојчиц</a:t>
            </a:r>
            <a:r>
              <a:rPr lang="sr-Cyrl-RS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109728" indent="0">
              <a:buNone/>
            </a:pPr>
            <a:endParaRPr lang="sr-Cyrl-RS" sz="13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728" indent="0">
              <a:buNone/>
            </a:pPr>
            <a:endParaRPr lang="sr-Cyrl-RS" sz="13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728" indent="0">
              <a:buNone/>
            </a:pPr>
            <a:r>
              <a:rPr lang="sr-Cyrl-RS" sz="13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  <a:p>
            <a:pPr marL="109728" indent="0">
              <a:buNone/>
            </a:pPr>
            <a:endParaRPr lang="sr-Cyrl-RS" sz="13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728" indent="0">
              <a:buNone/>
            </a:pPr>
            <a:r>
              <a:rPr lang="sr-Cyrl-RS" sz="13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marL="109728" indent="0">
              <a:buNone/>
            </a:pPr>
            <a:r>
              <a:rPr lang="sr-Cyrl-RS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09728" indent="0">
              <a:buNone/>
            </a:pPr>
            <a:r>
              <a:rPr lang="sr-Cyrl-RS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3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728" indent="0">
              <a:buNone/>
            </a:pPr>
            <a:r>
              <a:rPr lang="sr-Cyrl-RS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су била усмерена на редовно финансирање две средње школе на територији општине Ковин.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Општина обезбеђује средства за финансирање свих материјалних трошкова, текућих поправки и одржавања школа, стручног усавршавања запослених, превоза запослених, исплату јубиларних награда и помоћи запосленима</a:t>
            </a:r>
            <a:r>
              <a:rPr lang="sr-Cyrl-RS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За најбоље ђаке обезбеђене су  награде.</a:t>
            </a:r>
            <a:endParaRPr lang="en-US" sz="1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728" indent="0">
              <a:buNone/>
            </a:pPr>
            <a:r>
              <a:rPr lang="sr-Cyrl-RS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Овим програмом обезбеђена су и средства за смештај и похађање школе за 8 лица са сметњама у развоју.</a:t>
            </a:r>
            <a:endParaRPr lang="ru-RU" sz="1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728" indent="0">
              <a:buNone/>
            </a:pPr>
            <a:r>
              <a:rPr lang="sr-Cyrl-RS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ИОП-у с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 у средњим школама редовно школује </a:t>
            </a:r>
            <a:r>
              <a:rPr lang="sr-Cyrl-RS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ученика.</a:t>
            </a:r>
          </a:p>
          <a:p>
            <a:pPr marL="109728" indent="0">
              <a:buNone/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Обезбеђен је бесплатан превоз за </a:t>
            </a:r>
            <a:r>
              <a:rPr lang="ru-RU" sz="14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648 средњошколаца 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 територије општине Ковин, која похађају средњу школу на територији општине и ван ње.</a:t>
            </a:r>
            <a:endParaRPr lang="sr-Cyrl-RS" sz="1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1752600"/>
            <a:ext cx="86105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r-Latn-RS" i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Đaci iz Kovina u Briselu na debati o evropskim vrednostima - JMU  Radio-televizija Vojvodine">
            <a:extLst>
              <a:ext uri="{FF2B5EF4-FFF2-40B4-BE49-F238E27FC236}">
                <a16:creationId xmlns:a16="http://schemas.microsoft.com/office/drawing/2014/main" id="{0BC00648-8F49-E768-7243-9EF8AFF8F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734192"/>
            <a:ext cx="2494618" cy="136143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87785C-C4AD-3800-C858-80E75491A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418" y="2095252"/>
            <a:ext cx="3048000" cy="6629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54D915-BBFC-9AD8-D4AD-EEF949B9BB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2772" y="2121932"/>
            <a:ext cx="3160872" cy="193445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06910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381000" y="209062"/>
            <a:ext cx="8001000" cy="1057275"/>
          </a:xfrm>
        </p:spPr>
        <p:txBody>
          <a:bodyPr>
            <a:noAutofit/>
          </a:bodyPr>
          <a:lstStyle/>
          <a:p>
            <a:r>
              <a:rPr lang="sr-Cyrl-R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 11.</a:t>
            </a:r>
            <a:br>
              <a:rPr lang="sr-Cyrl-R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Социјална и дечија заштита</a:t>
            </a:r>
            <a:br>
              <a:rPr lang="sr-Cyrl-R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sr-Latn-R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0" y="1260475"/>
            <a:ext cx="8504238" cy="5292725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R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sr-Latn-R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sr-Cyrl-R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Укупно утрошено </a:t>
            </a:r>
            <a:r>
              <a:rPr lang="en-U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sr-Cyrl-R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11.468.367</a:t>
            </a:r>
            <a:r>
              <a:rPr lang="en-U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динара.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sr-Cyrl-RS" sz="13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sr-Cyrl-R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оквиру овог програма у 2025. години, збринуто је 6.569 кориснка, тј. 18% од укупног број становника. Једнократне новчане помоћи добило је 3.032 корисника.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sr-Cyrl-RS" sz="13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sr-Cyrl-R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Финансијска помоћ незапосленим породиљама исплаћена је за 30 корисница, док су новчане помоћи исплаћене за </a:t>
            </a:r>
            <a:r>
              <a:rPr lang="en-U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sr-Cyrl-R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110 пензионера у општини Ковин.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sr-Cyrl-RS" sz="13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sr-Cyrl-R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Једнократне помоћи за плаћање комуналних услуга добило је 297корисника, док су накнаде за социјално становање (за струју, комуналије и гас) обезбеђене за </a:t>
            </a:r>
            <a:r>
              <a:rPr lang="en-U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r>
              <a:rPr lang="sr-Cyrl-R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корисника и корисница.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sr-Cyrl-RS" sz="13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sr-Cyrl-R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Опремљено је 59 старих лица и исплаћено 23 накнаде из буџета у случају смрти.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sr-Cyrl-RS" sz="13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sr-Cyrl-R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оквиру активности Подршка деци и породицама са децом, исплаћено је </a:t>
            </a:r>
            <a:r>
              <a:rPr lang="en-U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sr-Cyrl-R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 накнада за новорођену децу, финансирано опремање 80 младих лица, обезбеђена су средства за превоз 8 средњошколца и студента из социјално угрожених породица, бесплатне ужине за 644 ученика и школски прибор за 30 ученика. У 2025. је 694 деце примало дечији додатак.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3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sr-Cyrl-R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Редовном активношћу Црвеног крста, обезбеђена је помоћ за 4.276 угрожених лица.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sr-Latn-RS" sz="13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sr-Cyrl-R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Оброци  из Народне кухиње обезбеђени су за више од 440 корисника и корисница, </a:t>
            </a:r>
            <a:endParaRPr lang="sr-Latn-RS" sz="13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sr-Cyrl-R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1300" i="0" u="none" strike="noStrike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пружање услуге Помоћ и нега у кући</a:t>
            </a:r>
            <a:r>
              <a:rPr lang="en-US" sz="1300" i="0" u="none" strike="noStrike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i="0" u="none" strike="noStrike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било је ангажовано 10 геронто домаћица.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300" i="0" u="none" strike="noStrike" baseline="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sr-Cyrl-R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току 2025. године организовано је 23 акције добровољног давања крви.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sr-Cyrl-RS" sz="13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300" i="0" u="none" strike="noStrike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циљу побољшања здравственог и материјалног положаја Рома и Ромкиња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 i="0" u="none" strike="noStrike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израђено је 15 здравствених књижица и обезбеђено 32 једнократне помоћи.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 i="0" u="none" strike="noStrike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sr-Cyrl-R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Услуге Установе социјалне заштите „Ласта“, тј. </a:t>
            </a:r>
            <a:r>
              <a:rPr lang="ru-RU" sz="1300" i="0" u="none" strike="noStrike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дневног 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300" i="0" u="none" strike="noStrike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sr-Latn-RS" sz="1300" i="0" u="none" strike="noStrike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i="0" u="none" strike="noStrike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боравка за лица са сметњама у развоју</a:t>
            </a:r>
            <a:r>
              <a:rPr lang="ru-RU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користило је 25 корисника, </a:t>
            </a:r>
            <a:endParaRPr lang="sr-Latn-RS" sz="13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sr-Latn-R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 услуге личног пратиоца 38 корисника.  </a:t>
            </a:r>
            <a:endParaRPr lang="sr-Cyrl-RS" sz="13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728" indent="0">
              <a:buNone/>
            </a:pPr>
            <a:endParaRPr lang="sr-Cyrl-RS" dirty="0"/>
          </a:p>
        </p:txBody>
      </p:sp>
      <p:sp>
        <p:nvSpPr>
          <p:cNvPr id="5" name="Rectangle 4"/>
          <p:cNvSpPr/>
          <p:nvPr/>
        </p:nvSpPr>
        <p:spPr>
          <a:xfrm>
            <a:off x="304800" y="1600200"/>
            <a:ext cx="8686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r-Latn-R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A7FC76-6953-DDF8-CF2C-18CDB2560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187568"/>
            <a:ext cx="2590800" cy="1349375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7D564F-F5D8-AEB0-020A-97EAA39299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610" y="4191000"/>
            <a:ext cx="2689428" cy="2014537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  <p:extLst>
      <p:ext uri="{BB962C8B-B14F-4D97-AF65-F5344CB8AC3E}">
        <p14:creationId xmlns:p14="http://schemas.microsoft.com/office/powerpoint/2010/main" val="1947300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359790" y="228600"/>
            <a:ext cx="8231760" cy="609600"/>
          </a:xfrm>
        </p:spPr>
        <p:txBody>
          <a:bodyPr>
            <a:noAutofit/>
          </a:bodyPr>
          <a:lstStyle/>
          <a:p>
            <a:br>
              <a:rPr lang="sr-Cyrl-R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 12. </a:t>
            </a:r>
            <a:br>
              <a:rPr lang="sr-Cyrl-R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sr-Cyrl-R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Здравствена заштита</a:t>
            </a:r>
            <a:br>
              <a:rPr lang="sr-Cyrl-R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sr-Latn-RS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0" y="914400"/>
            <a:ext cx="8991600" cy="5943600"/>
          </a:xfrm>
        </p:spPr>
        <p:txBody>
          <a:bodyPr>
            <a:noAutofit/>
          </a:bodyPr>
          <a:lstStyle/>
          <a:p>
            <a:endParaRPr lang="sr-Cyrl-RS" sz="13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R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Укупно је реализовано 42.710.919 динара</a:t>
            </a:r>
            <a:r>
              <a:rPr lang="sr-Latn-R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sr-Cyrl-RS" sz="13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Cyrl-RS" sz="13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Cyrl-RS" sz="13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Cyrl-RS" sz="13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/>
            <a:endParaRPr lang="sr-Cyrl-RS" sz="13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/>
            <a:endParaRPr lang="ru-RU" sz="13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</a:t>
            </a:r>
            <a:r>
              <a:rPr lang="ru-RU" sz="1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Здравствена станица Баваниште                              Здравствена станица Гај</a:t>
            </a:r>
          </a:p>
          <a:p>
            <a:pPr marL="0" indent="0">
              <a:buNone/>
            </a:pPr>
            <a:endParaRPr lang="ru-RU" sz="10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ru-RU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  протеклој, 202</a:t>
            </a:r>
            <a:r>
              <a:rPr lang="sr-Cyrl-R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години, број запослених у Дому здравља Ковин, био је 169.</a:t>
            </a:r>
          </a:p>
          <a:p>
            <a:pPr>
              <a:spcBef>
                <a:spcPts val="0"/>
              </a:spcBef>
            </a:pPr>
            <a:r>
              <a:rPr lang="ru-RU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-Финансирани су стални трошкови, као и осигурање возила и објеката.</a:t>
            </a:r>
          </a:p>
          <a:p>
            <a:pPr>
              <a:spcBef>
                <a:spcPts val="0"/>
              </a:spcBef>
            </a:pPr>
            <a:r>
              <a:rPr lang="ru-RU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Обезбеђени су поклови за 55 деце запослених, поводом Нове године.</a:t>
            </a:r>
          </a:p>
          <a:p>
            <a:pPr marL="109728" indent="0" algn="just">
              <a:spcBef>
                <a:spcPts val="0"/>
              </a:spcBef>
              <a:buNone/>
            </a:pPr>
            <a:r>
              <a:rPr lang="ru-RU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-Утврђивање узрока и времена смрти лица умрлих ван здравствене установе - Мртвозорство, реализује се</a:t>
            </a:r>
          </a:p>
          <a:p>
            <a:pPr marL="109728" indent="0" algn="just">
              <a:spcBef>
                <a:spcPts val="0"/>
              </a:spcBef>
              <a:buNone/>
            </a:pPr>
            <a:r>
              <a:rPr lang="ru-RU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у континуитету у току године, а у зависности од потреба. У току 2025. године извршено је 235 мртвозорства. </a:t>
            </a:r>
          </a:p>
          <a:p>
            <a:r>
              <a:rPr lang="ru-RU" sz="1300" b="0" i="0" u="none" strike="noStrike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-У другој  половини 2025. године</a:t>
            </a:r>
            <a:r>
              <a:rPr lang="ru-RU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у циљу обезбеђивања безбедности на раду, како запослених тако и корисника здравствених услуга, извршена је инплементација система дојаве од пожара у новосаграђеном објекту Дома здравља Ковин.</a:t>
            </a:r>
          </a:p>
          <a:p>
            <a:r>
              <a:rPr lang="ru-RU" sz="1300" b="0" i="0" u="none" strike="noStrike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Такође, у другој половини 2025. године, набављена ј</a:t>
            </a:r>
            <a:r>
              <a:rPr lang="ru-RU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 медицинска и лабораторијска опрема, која је неопходна при пружању примарне здравствене заштите. Набављена су и два санитетска возила - једно возило за превоз пацијената за дијализу и једно возило са опремом, као и мотоцикл, ради лакшег обављања делатности Дома здравља у Ковину.</a:t>
            </a:r>
            <a:endParaRPr lang="ru-RU" sz="1300" b="0" i="0" u="none" strike="noStrike" baseline="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0EB04B-D1BE-88C5-A5D2-D6F01ED03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9686" y="1647092"/>
            <a:ext cx="2117969" cy="158847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FE1F9350-006C-C8F6-C629-7622D9245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315" y="1782127"/>
            <a:ext cx="2636418" cy="14478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Organizacija">
            <a:extLst>
              <a:ext uri="{FF2B5EF4-FFF2-40B4-BE49-F238E27FC236}">
                <a16:creationId xmlns:a16="http://schemas.microsoft.com/office/drawing/2014/main" id="{1D6C2885-FCD3-418F-03AE-3FDA5D42D8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90" y="1647092"/>
            <a:ext cx="2487295" cy="165925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Picture 2" descr="madurai HC gives relief to medical aspirant; directs NTA to revise his NEET  communal rank- Edexlive">
            <a:extLst>
              <a:ext uri="{FF2B5EF4-FFF2-40B4-BE49-F238E27FC236}">
                <a16:creationId xmlns:a16="http://schemas.microsoft.com/office/drawing/2014/main" id="{C164EE05-3C10-3D8A-CC6C-733473B0D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36424"/>
            <a:ext cx="1533886" cy="858976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prst="relaxedInset"/>
            <a:bevelB prst="relaxedIns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3483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591550" cy="381000"/>
          </a:xfrm>
        </p:spPr>
        <p:txBody>
          <a:bodyPr>
            <a:no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sr-Latn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sr-Latn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Latn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sr-Cyrl-R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 13.</a:t>
            </a:r>
            <a:br>
              <a:rPr lang="sr-Cyrl-R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Развој културе и информисања</a:t>
            </a:r>
            <a:endParaRPr lang="sr-Latn-RS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0" y="1143000"/>
            <a:ext cx="8458200" cy="57150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sr-Cyrl-R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Укупно утрошено 189.363.950 динар</a:t>
            </a:r>
            <a:r>
              <a:rPr lang="sr-Latn-R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sr-Cyrl-R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0"/>
              </a:spcBef>
            </a:pPr>
            <a:r>
              <a:rPr lang="ru-RU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Додељена су новчана средстава на конкурсу за </a:t>
            </a:r>
            <a:r>
              <a:rPr lang="en-U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удружења грађана која реализују пројекте везане за културне манифестације, као и средства за </a:t>
            </a:r>
            <a:r>
              <a:rPr lang="en-U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sr-Cyrl-R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корисника (аматерск</a:t>
            </a:r>
            <a:r>
              <a:rPr lang="en-U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позоришт</a:t>
            </a:r>
            <a:r>
              <a:rPr lang="en-U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sr-Cyrl-R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музичка друштва</a:t>
            </a:r>
            <a:r>
              <a:rPr lang="ru-RU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КУД-ови) </a:t>
            </a:r>
            <a:r>
              <a:rPr lang="sr-Cyrl-R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циљу </a:t>
            </a:r>
            <a:r>
              <a:rPr lang="en-US" sz="13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развој</a:t>
            </a:r>
            <a:r>
              <a:rPr lang="sr-Cyrl-R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en-U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културно</a:t>
            </a:r>
            <a:r>
              <a:rPr lang="en-U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13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уметничког</a:t>
            </a:r>
            <a:r>
              <a:rPr lang="en-U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аматеризма</a:t>
            </a:r>
            <a:r>
              <a:rPr lang="en-U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20</a:t>
            </a:r>
            <a:r>
              <a:rPr lang="sr-Cyrl-R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en-U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3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години</a:t>
            </a:r>
            <a:r>
              <a:rPr lang="ru-RU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општини Ковин.</a:t>
            </a:r>
          </a:p>
          <a:p>
            <a:pPr algn="just">
              <a:spcBef>
                <a:spcPts val="0"/>
              </a:spcBef>
            </a:pPr>
            <a:r>
              <a:rPr lang="ru-RU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Подржано је 1</a:t>
            </a:r>
            <a:r>
              <a:rPr lang="en-U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sr-Latn-R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пројеката верских заједница, а на конкурсу у циљу информисања грађана  подржано је 8 </a:t>
            </a:r>
            <a:r>
              <a:rPr lang="en-U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програмских садржаја.</a:t>
            </a:r>
          </a:p>
          <a:p>
            <a:pPr algn="just">
              <a:spcBef>
                <a:spcPts val="0"/>
              </a:spcBef>
            </a:pPr>
            <a:r>
              <a:rPr lang="ru-RU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Центру за културу</a:t>
            </a:r>
            <a:r>
              <a:rPr lang="en-U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реализоване</a:t>
            </a:r>
            <a:r>
              <a:rPr lang="en-U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sr-Cyrl-R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 биоскопске пројекције, позоришне представе, изложбе и остале културне активности.  Одржано је „Ковинско културно лето“, Фестивал „Клинци певају хитове“, „Октобарски салон“, „Мајстори српске фотографије“, Музички фестивал „Бомб“, Позоришни фестивал „КОПС“, а у сарадњи са братском општином Кавадарци из Северне Македоније, организован је и фестивал етно музике „СРМА“. </a:t>
            </a:r>
          </a:p>
          <a:p>
            <a:pPr algn="just">
              <a:spcBef>
                <a:spcPts val="0"/>
              </a:spcBef>
            </a:pPr>
            <a:r>
              <a:rPr lang="sr-Cyrl-R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манифестацију </a:t>
            </a:r>
            <a:r>
              <a:rPr lang="ru-RU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од значаја за општину Ковин, Дечији сабор </a:t>
            </a:r>
            <a:r>
              <a:rPr lang="sr-Latn-CS" sz="13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„</a:t>
            </a:r>
            <a:r>
              <a:rPr lang="ru-RU" sz="13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Дани ћирилице“, опредељена су средства у износу од 550.000 динара, а реализовано је </a:t>
            </a:r>
            <a:r>
              <a:rPr lang="sr-Cyrl-RS" sz="13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99,60 </a:t>
            </a:r>
            <a:r>
              <a:rPr lang="ru-RU" sz="13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%, односно </a:t>
            </a:r>
            <a:r>
              <a:rPr lang="sr-Cyrl-RS" sz="13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547.789 </a:t>
            </a:r>
            <a:r>
              <a:rPr lang="ru-RU" sz="13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динара. </a:t>
            </a:r>
            <a:endParaRPr lang="en-US" sz="1300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ru-RU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Библиотеци са огранцима реализовани су програми књижевних вечери, као и набавка нових књига. </a:t>
            </a:r>
          </a:p>
          <a:p>
            <a:r>
              <a:rPr lang="ru-RU" sz="13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оквиру овог програма, вршени су радови на поправци настрешнице у склопу Дома културе у Скореновцу, на реконструкцији просторија у Дому културе у Гају, изградњи летње позорнице у Плочици по систему кључ у руке, инвестиционом одржавању Дома културе у Малом Баваништу и инвестиционом одржавању Дома културе на Белом Брегу.</a:t>
            </a:r>
          </a:p>
          <a:p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Cyrl-R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Cyrl-R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728" indent="0">
              <a:buNone/>
            </a:pPr>
            <a:endParaRPr lang="sr-Cyrl-RS" dirty="0"/>
          </a:p>
        </p:txBody>
      </p:sp>
      <p:pic>
        <p:nvPicPr>
          <p:cNvPr id="1028" name="Picture 4" descr="KOVIN: Odložen festival &quot;Klinci pevaju hitove“ - ePančevo">
            <a:extLst>
              <a:ext uri="{FF2B5EF4-FFF2-40B4-BE49-F238E27FC236}">
                <a16:creationId xmlns:a16="http://schemas.microsoft.com/office/drawing/2014/main" id="{FE5F1A6A-3066-4D18-94CE-EC6F91B17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73" y="5032375"/>
            <a:ext cx="3160707" cy="136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ovinci na Festivalu „SrMa“ u Severnoj Makedoniji">
            <a:extLst>
              <a:ext uri="{FF2B5EF4-FFF2-40B4-BE49-F238E27FC236}">
                <a16:creationId xmlns:a16="http://schemas.microsoft.com/office/drawing/2014/main" id="{A3469BAD-BD69-EA0D-A8C1-8B37AAA49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197" y="5032375"/>
            <a:ext cx="2435606" cy="136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474DE7C3-F174-2B9A-553C-5E263C4EE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975" y="4866542"/>
            <a:ext cx="3028229" cy="153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3547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591550" cy="685800"/>
          </a:xfrm>
        </p:spPr>
        <p:txBody>
          <a:bodyPr>
            <a:noAutofit/>
          </a:bodyPr>
          <a:lstStyle/>
          <a:p>
            <a:r>
              <a:rPr lang="sr-Cyrl-R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 14. </a:t>
            </a:r>
            <a:b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Развој спорта и омладине</a:t>
            </a:r>
            <a:endParaRPr lang="sr-Latn-RS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0" y="914400"/>
            <a:ext cx="8686800" cy="5715000"/>
          </a:xfrm>
        </p:spPr>
        <p:txBody>
          <a:bodyPr>
            <a:normAutofit/>
          </a:bodyPr>
          <a:lstStyle/>
          <a:p>
            <a:endParaRPr lang="sr-Cyrl-RS" sz="13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Cyrl-RS" sz="13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R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Укупно утрошено 71.355.703 динара</a:t>
            </a:r>
          </a:p>
          <a:p>
            <a:pPr algn="just"/>
            <a:r>
              <a:rPr lang="sr-Cyrl-R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територији Општине, интерес грађана у области спорта остварује се преко  спортских организација, којима је  пружана   подршка у раду . Укупно 26 спортских клубова и 21 удружења грађана, добило је финансијску подршку у 2025. години.</a:t>
            </a:r>
          </a:p>
          <a:p>
            <a:pPr algn="just"/>
            <a:r>
              <a:rPr lang="sr-Cyrl-R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Настављене су активности Савета за младе, чије су активности преко друштвених мрежа пратили млади. Такође, Савет је подржао активности </a:t>
            </a:r>
            <a:r>
              <a:rPr lang="ru-RU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ФК Гај, ОФК "Колонија" Ковин, Карате клуб "Раднички" Ковин, OK "Раднички" Ковин, као и манифестација </a:t>
            </a:r>
            <a:r>
              <a:rPr lang="en-U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Новогодишња чаролија</a:t>
            </a:r>
            <a:r>
              <a:rPr lang="en-U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sr-Cyrl-RS" sz="13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3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 циљу развоја предшколског и школског спорта и унапређења наставе физичког васпитања, </a:t>
            </a:r>
            <a:r>
              <a:rPr lang="sr-Cyrl-R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организоване су  манифестације </a:t>
            </a:r>
            <a:r>
              <a:rPr lang="ru-RU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Меморијални турнир у малом фудбалу "Петар Рађеновић", Школска бициклијада, Дан пешачења, Ходањем до здравља, Најснажнији вежбач, Теретана за почетнике, Авантура на Вршачком брегу, Шах без граница</a:t>
            </a:r>
            <a:r>
              <a:rPr lang="sr-Cyrl-R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на трдиционалној манифестацији, „Пливање за часни крст“, учешће је узело 33 пливача.</a:t>
            </a:r>
          </a:p>
          <a:p>
            <a:pPr algn="just"/>
            <a:r>
              <a:rPr lang="ru-RU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Задовољење потреба и интереса грађана и грађанки у области спорта кроз организоване спортске активности остварено је реализацијом Пинг понг лиге, Меморијалног турнира у малом фудбалу"Петар Рађеновић", Школске бициклијаде,  Дана пешачења,  Ходањем до здравља, Спортским сусретом пензионера, Жене у спорту,  Јесењи турнир у стоном тенису, Најснажнији вежбач, Теретана за почетнике, Авантура на Вршачком брегу, Шах без граница и час Хималајске традиционалне јоге.</a:t>
            </a:r>
            <a:endParaRPr lang="en-US" sz="1300" b="0" i="0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474A30-0B7D-6A1B-C60A-8215BCAAD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5861" y="5050167"/>
            <a:ext cx="2755354" cy="12851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F8ACC3-487F-84C1-2038-55332298D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621" y="5107394"/>
            <a:ext cx="1522006" cy="152200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3BAF10D-E91A-CE87-4539-73096C4DEF13}"/>
              </a:ext>
            </a:extLst>
          </p:cNvPr>
          <p:cNvSpPr txBox="1"/>
          <p:nvPr/>
        </p:nvSpPr>
        <p:spPr>
          <a:xfrm>
            <a:off x="3864780" y="5997209"/>
            <a:ext cx="15684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r-Cyrl-RS" sz="1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Cyrl-RS" sz="1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RS" sz="1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Спортско лето</a:t>
            </a:r>
            <a:endParaRPr lang="en-US" sz="10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У ПЕТАК ПОЧИЊЕ ДРУГО „СПОРТСКО ЛЕТО“">
            <a:extLst>
              <a:ext uri="{FF2B5EF4-FFF2-40B4-BE49-F238E27FC236}">
                <a16:creationId xmlns:a16="http://schemas.microsoft.com/office/drawing/2014/main" id="{0AFFAA68-C3A0-CE28-687C-F67BFD107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905" y="5050167"/>
            <a:ext cx="2425405" cy="148345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6030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591550" cy="914400"/>
          </a:xfrm>
        </p:spPr>
        <p:txBody>
          <a:bodyPr>
            <a:no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 15. </a:t>
            </a:r>
            <a:b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sr-Cyrl-R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Опште услуге локалне самоуправе</a:t>
            </a:r>
            <a:endParaRPr lang="sr-Latn-RS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0" y="1260475"/>
            <a:ext cx="8478838" cy="3313113"/>
          </a:xfrm>
        </p:spPr>
        <p:txBody>
          <a:bodyPr>
            <a:normAutofit fontScale="25000" lnSpcReduction="20000"/>
          </a:bodyPr>
          <a:lstStyle/>
          <a:p>
            <a:pPr algn="just"/>
            <a:r>
              <a:rPr lang="en-US" sz="5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sr-Latn-RS" sz="5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sr-Cyrl-RS" sz="5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Укупно је утрошено </a:t>
            </a:r>
            <a:r>
              <a:rPr lang="sr-Latn-RS" sz="5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299.098.202 </a:t>
            </a:r>
            <a:r>
              <a:rPr lang="sr-Cyrl-RS" sz="5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динара</a:t>
            </a:r>
            <a:r>
              <a:rPr lang="en-US" sz="5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CS" sz="5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континуирано функционисање органа јединице локалне самоуправе. </a:t>
            </a:r>
          </a:p>
          <a:p>
            <a:pPr algn="just"/>
            <a:r>
              <a:rPr lang="sr-Cyrl-CS" sz="5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Овај програм обухвата и трошкове инспекцијских послова, управљање у ванредним ситуацијама, средства намењена националним саветима националних мањина, као и средства која се одвајају у буџетске резерве</a:t>
            </a:r>
            <a:r>
              <a:rPr lang="sr-Latn-RS" sz="5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sr-Cyrl-CS" sz="5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5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sr-Cyrl-CS" sz="5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текућу и сталну.</a:t>
            </a:r>
          </a:p>
          <a:p>
            <a:pPr algn="just"/>
            <a:r>
              <a:rPr lang="sr-Cyrl-CS" sz="5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Фунционисање 10 месних заједница на територији општине Ковин, финансира се овим програмом. </a:t>
            </a:r>
            <a:r>
              <a:rPr lang="sr-Cyrl-RS" sz="5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Током </a:t>
            </a:r>
            <a:r>
              <a:rPr lang="sr-Cyrl-CS" sz="5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  <a:r>
              <a:rPr lang="en-US" sz="5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sr-Latn-RS" sz="5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sr-Cyrl-CS" sz="5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године, одређени</a:t>
            </a:r>
            <a:r>
              <a:rPr lang="sr-Cyrl-RS" sz="5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200" i="0" u="none" strike="noStrike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послови локалне самоуправе су, како и до сада, поверени и организовани у оквиру месне заједнице .</a:t>
            </a:r>
          </a:p>
          <a:p>
            <a:pPr algn="just"/>
            <a:r>
              <a:rPr lang="sr-Cyrl-CS" sz="5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Манифестације реализоване кроз овај програм су : „Дани мађарске кухиње“, </a:t>
            </a:r>
            <a:r>
              <a:rPr lang="sr-Cyrl-RS" sz="5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„Заборављене игре и вештине“ у Плочици.</a:t>
            </a:r>
          </a:p>
          <a:p>
            <a:r>
              <a:rPr lang="sr-Cyrl-RS" sz="5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оквиру Локалног акционог плана за Роме и Ромкиње реализовано је три</a:t>
            </a:r>
            <a:r>
              <a:rPr lang="sr-Latn-RS" sz="5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пројекта: ЛАП за становање, </a:t>
            </a:r>
            <a:endParaRPr lang="sr-Latn-RS" sz="5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Latn-RS" sz="5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5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ЛАП за социјалну и здравствену заштиту и ЛАП за образовањ</a:t>
            </a:r>
            <a:r>
              <a:rPr lang="sr-Latn-RS" sz="5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</a:t>
            </a:r>
          </a:p>
          <a:p>
            <a:r>
              <a:rPr lang="sr-Cyrl-RS" sz="5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Током 202</a:t>
            </a:r>
            <a:r>
              <a:rPr lang="sr-Latn-RS" sz="5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sr-Cyrl-RS" sz="5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године, реализована су средства </a:t>
            </a:r>
            <a:r>
              <a:rPr lang="ru-RU" sz="5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поправку бочних површина у библиотеци у Мраморку и на тераси и настрешници, пословног простора бившег Пионира, као и средства за радове на инвестиционом одржавању крова зграде горње школе у Делиблату.</a:t>
            </a:r>
            <a:r>
              <a:rPr lang="sr-Latn-RS" sz="5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5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Реновирана је месна канцеларија у Баваништу, као и централно грејање и фасада у МЗ Баваниште. Такође, реализован је пројекат Увођења јединственог управног места.</a:t>
            </a:r>
            <a:endParaRPr lang="ru-RU" sz="5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5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sz="5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sr-Latn-RS" sz="5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728" indent="0">
              <a:buNone/>
            </a:pPr>
            <a:endParaRPr lang="sr-Cyrl-R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5428ED-27E2-B6AB-5679-1721E64A4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304800"/>
            <a:ext cx="1192400" cy="1192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185804-39D7-556A-E6C4-DB950491A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" y="5029200"/>
            <a:ext cx="2145741" cy="1201615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714468-13EC-2831-24E0-6020DB0E6E85}"/>
              </a:ext>
            </a:extLst>
          </p:cNvPr>
          <p:cNvSpPr txBox="1"/>
          <p:nvPr/>
        </p:nvSpPr>
        <p:spPr>
          <a:xfrm>
            <a:off x="914400" y="6248400"/>
            <a:ext cx="19900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Заборављене игре и вештине</a:t>
            </a:r>
            <a:endParaRPr lang="en-US" sz="10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Dani mađarske kuhinje u Sokrenovcu - Agro TV">
            <a:extLst>
              <a:ext uri="{FF2B5EF4-FFF2-40B4-BE49-F238E27FC236}">
                <a16:creationId xmlns:a16="http://schemas.microsoft.com/office/drawing/2014/main" id="{C614D09C-6FB2-81FF-1571-EFDA9D186B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202" y="5029200"/>
            <a:ext cx="1638300" cy="1223327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DF29243-B34A-E390-CC93-5790FD39C55C}"/>
              </a:ext>
            </a:extLst>
          </p:cNvPr>
          <p:cNvSpPr txBox="1"/>
          <p:nvPr/>
        </p:nvSpPr>
        <p:spPr>
          <a:xfrm>
            <a:off x="7119881" y="6230815"/>
            <a:ext cx="18288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Cyrl-RS" sz="1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Дани мађарске кухиње</a:t>
            </a:r>
            <a:endParaRPr lang="en-US" sz="10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17C46A-6C6C-249D-223B-875C09BA28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1400" y="4634502"/>
            <a:ext cx="2870393" cy="1613898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D15CB1-22F2-0563-7881-1252E6CCEC49}"/>
              </a:ext>
            </a:extLst>
          </p:cNvPr>
          <p:cNvSpPr txBox="1"/>
          <p:nvPr/>
        </p:nvSpPr>
        <p:spPr>
          <a:xfrm>
            <a:off x="4028648" y="6230815"/>
            <a:ext cx="214574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Cyrl-RS" sz="1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Јединствено управно место (ЈУМ)</a:t>
            </a:r>
            <a:endParaRPr lang="en-US" sz="10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336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591550" cy="6858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sr-Cyrl-R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Уводна реч</a:t>
            </a:r>
            <a:endParaRPr lang="sr-Latn-RS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274637" y="1295400"/>
            <a:ext cx="8594725" cy="494030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sr-Cyrl-RS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Поштовани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sr-Cyrl-RS" sz="36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sr-Cyrl-RS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Презентација која је пред вама има за циљ да вам на што једноставнији и приступачнији начин прикаже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који начин је претходне године утрошен новац из буџета наше општине. Намера нам је да Вам на сажет и јасан начин прикажемо колико је остварено прихода и примања као и колико је утрошено расхода и издатака у претходној години како по буџетским корисницима тако и по програмима. </a:t>
            </a:r>
            <a:endParaRPr lang="en-US" sz="36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sr-Cyrl-RS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Презентација, на једноставан начин, приказује Консолидовани завршни рачун за 20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sr-Cyrl-RS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годину, што заначи да приказује све приходе и примања и расходе и издатке из буџета општине, од суфицита из ранијих година, донација и добровољних трансфера, трансфера са виших нивоа власти (Републике и Покрајине), родитељског динара и сопствених прихода буџетских корисника.   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sr-Cyrl-RS" sz="36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sr-Cyrl-RS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Циљ нам је да у будућности даље унапредимо сарадњу локалне самоуправе и грађана како у креирању буџета тако и у другим сегментима живота у локалној заједници. Један од начина је и транспарентност трошења буџетских средстава чији приказ је пред Вама. </a:t>
            </a:r>
          </a:p>
          <a:p>
            <a:pPr marL="0" indent="0" algn="r">
              <a:buNone/>
            </a:pPr>
            <a:r>
              <a:rPr lang="sr-Cyrl-RS" sz="34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endParaRPr lang="sr-Cyrl-RS" dirty="0"/>
          </a:p>
          <a:p>
            <a:endParaRPr lang="sr-Cyrl-RS" dirty="0"/>
          </a:p>
          <a:p>
            <a:endParaRPr lang="sr-Latn-R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7887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228600"/>
            <a:ext cx="8134350" cy="1123950"/>
          </a:xfrm>
        </p:spPr>
        <p:txBody>
          <a:bodyPr>
            <a:noAutofit/>
          </a:bodyPr>
          <a:lstStyle/>
          <a:p>
            <a:b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Latn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b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 16. </a:t>
            </a:r>
            <a:br>
              <a:rPr lang="sr-Cyrl-R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Политички систем локалне самоуправе</a:t>
            </a:r>
            <a:b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sr-Latn-R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0" y="1560513"/>
            <a:ext cx="7924800" cy="1201737"/>
          </a:xfrm>
        </p:spPr>
        <p:txBody>
          <a:bodyPr>
            <a:normAutofit fontScale="25000" lnSpcReduction="20000"/>
          </a:bodyPr>
          <a:lstStyle/>
          <a:p>
            <a:r>
              <a:rPr lang="sr-Cyrl-RS" sz="5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Укупно утрошено </a:t>
            </a:r>
            <a:r>
              <a:rPr lang="sr-Latn-RS" sz="5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36.019.525 </a:t>
            </a:r>
            <a:r>
              <a:rPr lang="sr-Cyrl-RS" sz="5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динара</a:t>
            </a:r>
          </a:p>
          <a:p>
            <a:r>
              <a:rPr lang="sr-Cyrl-CS" sz="5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Током 202</a:t>
            </a:r>
            <a:r>
              <a:rPr lang="sr-Latn-RS" sz="5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sr-Cyrl-CS" sz="5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године, у складу са Законом о локалној самоуправи и Статутом општине, одржано је</a:t>
            </a:r>
            <a:r>
              <a:rPr lang="sr-Latn-RS" sz="5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sr-Cyrl-CS" sz="5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седница Скупштине општине, док је Општинско веће заседало </a:t>
            </a:r>
            <a:r>
              <a:rPr lang="sr-Cyrl-RS" sz="5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5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  <a:r>
              <a:rPr lang="sr-Cyrl-CS" sz="5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пута.</a:t>
            </a:r>
          </a:p>
          <a:p>
            <a:r>
              <a:rPr lang="sr-Cyrl-RS" sz="5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5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sr-Cyrl-CS" sz="5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бележени су  значајни  датуми у Општини</a:t>
            </a:r>
            <a:r>
              <a:rPr lang="sr-Cyrl-RS" sz="5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sr-Cyrl-RS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sr-Cyrl-CS" sz="1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938736-177A-454E-A384-406FDFE25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7237" y="3424237"/>
            <a:ext cx="9525" cy="95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95788F-5BA1-4323-98B1-E98E75A02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9637" y="3576637"/>
            <a:ext cx="9525" cy="95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6CD46D2-5F67-EB37-BCE8-6FD71A2D8C9D}"/>
              </a:ext>
            </a:extLst>
          </p:cNvPr>
          <p:cNvSpPr txBox="1"/>
          <p:nvPr/>
        </p:nvSpPr>
        <p:spPr>
          <a:xfrm>
            <a:off x="591407" y="4198723"/>
            <a:ext cx="27298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Заседање Општинског већа</a:t>
            </a:r>
            <a:endParaRPr lang="en-US" sz="10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2ED5E5-E0F8-3305-F9AC-3F1E77E4CBCA}"/>
              </a:ext>
            </a:extLst>
          </p:cNvPr>
          <p:cNvSpPr txBox="1"/>
          <p:nvPr/>
        </p:nvSpPr>
        <p:spPr>
          <a:xfrm>
            <a:off x="1066800" y="6091619"/>
            <a:ext cx="259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Обележавање Дана ослобођења</a:t>
            </a:r>
            <a:r>
              <a:rPr lang="sr-Latn-RS" sz="1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4. </a:t>
            </a:r>
            <a:r>
              <a:rPr lang="sr-Cyrl-RS" sz="1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октобра</a:t>
            </a:r>
            <a:endParaRPr lang="en-US" sz="10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BABAAE-3CC1-7BF7-02D3-9504C80A532D}"/>
              </a:ext>
            </a:extLst>
          </p:cNvPr>
          <p:cNvSpPr txBox="1"/>
          <p:nvPr/>
        </p:nvSpPr>
        <p:spPr>
          <a:xfrm>
            <a:off x="4915681" y="5132079"/>
            <a:ext cx="2643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dirty="0">
                <a:solidFill>
                  <a:schemeClr val="accent2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1000" b="0" i="0" dirty="0">
                <a:solidFill>
                  <a:schemeClr val="accent2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бележавањ</a:t>
            </a:r>
            <a:r>
              <a:rPr lang="en-US" sz="1000" b="0" i="0" dirty="0">
                <a:solidFill>
                  <a:schemeClr val="accent2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1000" b="0" i="0" dirty="0">
                <a:solidFill>
                  <a:schemeClr val="accent2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 Дана ослобођења Ковина у Првом светском рату</a:t>
            </a:r>
            <a:endParaRPr lang="en-US" sz="10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 descr="Kovin — Википедија">
            <a:extLst>
              <a:ext uri="{FF2B5EF4-FFF2-40B4-BE49-F238E27FC236}">
                <a16:creationId xmlns:a16="http://schemas.microsoft.com/office/drawing/2014/main" id="{DF4C79BF-1451-DA41-54DD-F5D733391E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69728"/>
            <a:ext cx="1971040" cy="1313815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C93AF3-DAB0-5CB1-9628-EFE303A0AB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772" y="2769064"/>
            <a:ext cx="2491952" cy="14017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9EDC18E-65A9-68FD-BF48-A60A7F0B3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291" y="3247699"/>
            <a:ext cx="2461568" cy="184617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A8CCC84-1085-95ED-CA3C-AABC61FCD4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001" y="4750059"/>
            <a:ext cx="2857500" cy="13239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8404293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2255395-951C-9C55-1A64-8E3F683A8C7A}"/>
              </a:ext>
            </a:extLst>
          </p:cNvPr>
          <p:cNvSpPr txBox="1"/>
          <p:nvPr/>
        </p:nvSpPr>
        <p:spPr>
          <a:xfrm>
            <a:off x="1371600" y="304800"/>
            <a:ext cx="7315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Cyrl-R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 17. </a:t>
            </a:r>
            <a:br>
              <a:rPr lang="sr-Cyrl-R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Енергетска ефикасност и обновљиви извори енергије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47CF83-E383-FE20-B427-AFEFC6EFB3A9}"/>
              </a:ext>
            </a:extLst>
          </p:cNvPr>
          <p:cNvSpPr txBox="1"/>
          <p:nvPr/>
        </p:nvSpPr>
        <p:spPr>
          <a:xfrm>
            <a:off x="533400" y="1584697"/>
            <a:ext cx="815340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Укупно утрошено </a:t>
            </a:r>
            <a:r>
              <a:rPr lang="sr-Cyrl-R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12.930.840</a:t>
            </a:r>
            <a:r>
              <a:rPr lang="ru-RU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динара</a:t>
            </a:r>
            <a:r>
              <a:rPr lang="sr-Latn-R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sr-Cyrl-RS" sz="13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Cyrl-RS" sz="13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3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 циљу унапређења енергетске ефикасности, а по основу јавног конкурса </a:t>
            </a:r>
            <a:r>
              <a:rPr lang="ru-RU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грађанима су </a:t>
            </a:r>
            <a:r>
              <a:rPr lang="ru-RU" sz="13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додељена средства за замену столарије, набавку и уградњу гасног котла, као и за набавку соларних панела.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3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50" name="Picture 2" descr="Инфо дан у општини Ковин: Како конкурисати за мере енергетске ефикасности - Општина  Ковин">
            <a:extLst>
              <a:ext uri="{FF2B5EF4-FFF2-40B4-BE49-F238E27FC236}">
                <a16:creationId xmlns:a16="http://schemas.microsoft.com/office/drawing/2014/main" id="{E1FF6A69-6256-44A9-71D8-C62BDFAEF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971800"/>
            <a:ext cx="2632181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EFF2B0-D813-2827-5192-46180CB34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2590800"/>
            <a:ext cx="2143125" cy="21431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A51BF9-CB2E-7848-7066-F12E5467B6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1899" y="4779801"/>
            <a:ext cx="3819525" cy="1736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1741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687FE2-244C-4352-94A7-A7FD925DF2F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6713"/>
            <a:ext cx="7543800" cy="1008062"/>
          </a:xfrm>
        </p:spPr>
        <p:txBody>
          <a:bodyPr>
            <a:normAutofit/>
          </a:bodyPr>
          <a:lstStyle/>
          <a:p>
            <a:pPr algn="ctr"/>
            <a:r>
              <a:rPr lang="ru-RU" sz="2400" i="0" u="none" strike="noStrike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УЧИНАК НА УНАПРЕЂЕЊУ РОДНЕ РАВНОПРАВНОСТИ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EEE5EB-555F-ED21-ECF0-F97ECFB951F8}"/>
              </a:ext>
            </a:extLst>
          </p:cNvPr>
          <p:cNvSpPr txBox="1"/>
          <p:nvPr/>
        </p:nvSpPr>
        <p:spPr>
          <a:xfrm>
            <a:off x="457200" y="1679331"/>
            <a:ext cx="83820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реализацији циљева у 2025. години, водило се рачуна о родној равноправности, односно побољшању положаја жена у општини Ковин, и то:</a:t>
            </a:r>
            <a:endParaRPr lang="en-US" sz="13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sr-Cyrl-R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код куповине сеоске куће са окућницом</a:t>
            </a:r>
            <a:r>
              <a:rPr lang="sr-Latn-R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U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ru-RU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додели субвенција из буџета за подстицај пољопривредне производње, </a:t>
            </a:r>
          </a:p>
          <a:p>
            <a:r>
              <a:rPr lang="ru-RU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пољопривредним газдинствима која воде жене;</a:t>
            </a:r>
            <a:r>
              <a:rPr lang="ru-RU" sz="1300" b="0" i="0" u="none" strike="noStrike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pPr marL="285750" indent="-285750">
              <a:buFontTx/>
              <a:buChar char="-"/>
            </a:pPr>
            <a:r>
              <a:rPr lang="sr-Cyrl-R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спровођењу мера активне политике запошљавања;</a:t>
            </a:r>
          </a:p>
          <a:p>
            <a:pPr marL="285750" indent="-285750">
              <a:buFontTx/>
              <a:buChar char="-"/>
            </a:pPr>
            <a:r>
              <a:rPr lang="sr-Cyrl-R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унапређењем квалитета и доступности социјалне заштите</a:t>
            </a:r>
          </a:p>
          <a:p>
            <a:r>
              <a:rPr lang="sr-Cyrl-R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грађана из вишеструко маргинализованих група;</a:t>
            </a:r>
          </a:p>
          <a:p>
            <a:r>
              <a:rPr lang="sr-Cyrl-R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   обезбеђивњем средстава за школовање и смештај деце са посебним потребама;</a:t>
            </a:r>
          </a:p>
          <a:p>
            <a:pPr marL="285750" indent="-285750">
              <a:buFontTx/>
              <a:buChar char="-"/>
            </a:pPr>
            <a:r>
              <a:rPr lang="sr-Cyrl-R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ангажовањем личних пратилаца за децу и ученике</a:t>
            </a:r>
          </a:p>
          <a:p>
            <a:r>
              <a:rPr lang="sr-Cyrl-R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са сметњама у развоју и инвалидитетом;                                     </a:t>
            </a:r>
            <a:endParaRPr lang="en-US" sz="13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sr-Cyrl-R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повећањем доступности спортских активности и садржаја, </a:t>
            </a:r>
          </a:p>
          <a:p>
            <a:r>
              <a:rPr lang="sr-Cyrl-RS" sz="13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промоцијом важности спорта за девојчице и жене.</a:t>
            </a:r>
          </a:p>
          <a:p>
            <a:pPr marL="285750" indent="-285750">
              <a:buFontTx/>
              <a:buChar char="-"/>
            </a:pPr>
            <a:endParaRPr lang="sr-Cyrl-RS" sz="13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sr-Cyrl-RS" sz="13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Cyrl-RS" sz="13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56BDB59-4BDF-578A-593A-4A806B3ED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4966678"/>
            <a:ext cx="1669226" cy="1080080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E53DE1B-5E21-DE11-7541-D9439EFE9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4724400"/>
            <a:ext cx="2533650" cy="1447800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3743BE-C229-144E-2BB2-713A60F4BF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6085" y="2602035"/>
            <a:ext cx="2063115" cy="1447800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BFCFA2-63CD-D717-2996-49F5EDF6AE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4024" y="4566892"/>
            <a:ext cx="2819400" cy="1479866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317572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762000"/>
            <a:ext cx="6934200" cy="1066800"/>
          </a:xfrm>
        </p:spPr>
        <p:txBody>
          <a:bodyPr>
            <a:noAutofit/>
          </a:bodyPr>
          <a:lstStyle/>
          <a:p>
            <a:pPr algn="ctr"/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sr-Cyrl-R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Захваљујемо Вам се што сте издвојили време и пажљиво прегледали презентацију</a:t>
            </a:r>
            <a:endParaRPr lang="sr-Latn-RS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0" y="2057400"/>
            <a:ext cx="7239000" cy="3778250"/>
          </a:xfrm>
        </p:spPr>
        <p:txBody>
          <a:bodyPr>
            <a:normAutofit/>
          </a:bodyPr>
          <a:lstStyle/>
          <a:p>
            <a:endParaRPr lang="en-US" sz="1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RS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Уколико сте заинтересовани да погледате Одлуку о завршном рачуну општине Ковин за 2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r>
              <a:rPr lang="sr-Cyrl-RS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годину, са свим пратећим документима у целини, исту можете преузети на 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 страници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општине Ковин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sr-Cyrl-RS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Буџетском порталу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3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sz="16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RS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Уколико имате питања у вези са  Водичем/презентацијом или Одлуком о завршном рачуну, можете нам писати на адресу: 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trezor@kovin.rs</a:t>
            </a:r>
            <a:r>
              <a:rPr lang="sr-Cyrl-RS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оставити контакт податке за достављање одговора.</a:t>
            </a:r>
            <a:endParaRPr lang="sr-Latn-RS" sz="16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1159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38187" y="381000"/>
            <a:ext cx="6348413" cy="1320800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sr-Cyrl-R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sr-Cyrl-R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ОСТВАРЕНИ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sr-Cyrl-R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ТЕКУЋИ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sr-Cyrl-R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ПРИХОДИ </a:t>
            </a:r>
            <a:br>
              <a:rPr lang="sr-Cyrl-R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</a:br>
            <a:r>
              <a:rPr lang="sr-Cyrl-R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И ПРИМАЊА</a:t>
            </a:r>
            <a:endParaRPr lang="sr-Latn-CS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42701720"/>
              </p:ext>
            </p:extLst>
          </p:nvPr>
        </p:nvGraphicFramePr>
        <p:xfrm>
          <a:off x="0" y="1905000"/>
          <a:ext cx="7086600" cy="4111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04800"/>
            <a:ext cx="7543800" cy="1449388"/>
          </a:xfrm>
        </p:spPr>
        <p:txBody>
          <a:bodyPr>
            <a:normAutofit/>
          </a:bodyPr>
          <a:lstStyle/>
          <a:p>
            <a:pPr algn="ctr"/>
            <a:r>
              <a:rPr lang="sr-Cyrl-R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ОСТВАРЕНИХ ТЕКУЋИХ</a:t>
            </a:r>
            <a:br>
              <a:rPr lang="sr-Cyrl-R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ПРИХОДА И ПРИМАЊА</a:t>
            </a:r>
            <a:endParaRPr lang="sr-Latn-CS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D690970-CB48-4F14-9964-6D469EC66B8B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73233343"/>
              </p:ext>
            </p:extLst>
          </p:nvPr>
        </p:nvGraphicFramePr>
        <p:xfrm>
          <a:off x="831850" y="1719019"/>
          <a:ext cx="6711950" cy="4270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09600" y="457200"/>
            <a:ext cx="7543800" cy="987425"/>
          </a:xfrm>
        </p:spPr>
        <p:txBody>
          <a:bodyPr>
            <a:normAutofit/>
          </a:bodyPr>
          <a:lstStyle/>
          <a:p>
            <a:pPr algn="ctr"/>
            <a:r>
              <a:rPr lang="sr-Cyrl-R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ОСТВАРЕЊЕ ТЕКУЋИХ ПРИХОДА И ПРИМАЊА</a:t>
            </a:r>
            <a:br>
              <a:rPr lang="sr-Cyrl-R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ОДНОСУ НА ПЛАН</a:t>
            </a:r>
            <a:endParaRPr lang="sr-Latn-RS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A075F6CB-328C-4702-A975-F9083C9F0E13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21108677"/>
              </p:ext>
            </p:extLst>
          </p:nvPr>
        </p:nvGraphicFramePr>
        <p:xfrm>
          <a:off x="457200" y="1554163"/>
          <a:ext cx="8686800" cy="4770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3170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00100" y="381000"/>
            <a:ext cx="7543800" cy="987425"/>
          </a:xfrm>
        </p:spPr>
        <p:txBody>
          <a:bodyPr>
            <a:normAutofit fontScale="90000"/>
          </a:bodyPr>
          <a:lstStyle/>
          <a:p>
            <a:pPr algn="ctr"/>
            <a:r>
              <a:rPr lang="sr-Cyrl-R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УПОРЕДНИ ПРИКАЗ ОСТВАРЕЊА ТЕКУЋИХ ПРИХОДА И ПРИМАЊА</a:t>
            </a:r>
            <a:br>
              <a:rPr lang="sr-Cyrl-R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20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sr-Cyrl-R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И 2025. ГОДИНИ</a:t>
            </a:r>
            <a:endParaRPr lang="sr-Latn-RS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A075F6CB-328C-4702-A975-F9083C9F0E13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779687141"/>
              </p:ext>
            </p:extLst>
          </p:nvPr>
        </p:nvGraphicFramePr>
        <p:xfrm>
          <a:off x="457200" y="1554163"/>
          <a:ext cx="8686800" cy="4770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237036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D02CA-25E1-4859-B412-C672BD7403A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13127" y="264149"/>
            <a:ext cx="6348413" cy="1320800"/>
          </a:xfrm>
        </p:spPr>
        <p:txBody>
          <a:bodyPr>
            <a:normAutofit/>
          </a:bodyPr>
          <a:lstStyle/>
          <a:p>
            <a:pPr algn="ctr"/>
            <a:r>
              <a:rPr lang="sr-Cyrl-R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УКУПНО ОСТВАРЕНИ ПРИХОДИ И ПРИМАЊА</a:t>
            </a:r>
            <a:endParaRPr lang="sr-Latn-RS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AD286-5922-41BA-A6BA-35A8114FC6E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536700"/>
            <a:ext cx="8686800" cy="4694238"/>
          </a:xfrm>
        </p:spPr>
        <p:txBody>
          <a:bodyPr>
            <a:normAutofit/>
          </a:bodyPr>
          <a:lstStyle/>
          <a:p>
            <a:pPr algn="just"/>
            <a:r>
              <a:rPr lang="sr-Cyrl-R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Поред остварених текућих прихода и примања у 20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sr-Cyrl-R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години у износу од 2.067.846.242 динара, општина Ковин је из ранијих година пренела неутрошена средства, или суфицит, у износу од 112.449.407 динара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sr-Cyrl-R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 да је током 20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sr-Cyrl-R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године општина располагала са укупним средствима од 2.180.295.649 динара.</a:t>
            </a:r>
            <a:endParaRPr lang="en-US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sr-Cyrl-RS" sz="16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sr-Cyrl-RS" sz="20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sr-Cyrl-RS" sz="20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0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sr-Cyrl-R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Текући приходи 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sr-Cyrl-R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            Суфицит из    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sr-Cyrl-R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sr-Cyrl-R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УКУПНО</a:t>
            </a:r>
          </a:p>
          <a:p>
            <a:pPr algn="just"/>
            <a:r>
              <a:rPr lang="sr-Cyrl-R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и примања              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sr-Cyrl-R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ранијих година         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sr-Cyrl-R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остварена средства   </a:t>
            </a:r>
            <a:endParaRPr lang="sr-Latn-RS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325036A-03FD-44DD-9732-172F8C33289D}"/>
              </a:ext>
            </a:extLst>
          </p:cNvPr>
          <p:cNvSpPr/>
          <p:nvPr/>
        </p:nvSpPr>
        <p:spPr>
          <a:xfrm>
            <a:off x="304800" y="3009900"/>
            <a:ext cx="1828800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2.067.846.242</a:t>
            </a:r>
            <a:r>
              <a:rPr lang="sr-Cyrl-RS" dirty="0"/>
              <a:t> </a:t>
            </a:r>
            <a:endParaRPr lang="sr-Latn-R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ADBD174-E418-44EC-AAE3-15E044F9170E}"/>
              </a:ext>
            </a:extLst>
          </p:cNvPr>
          <p:cNvSpPr/>
          <p:nvPr/>
        </p:nvSpPr>
        <p:spPr>
          <a:xfrm>
            <a:off x="3304938" y="3009900"/>
            <a:ext cx="1764792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112.449.407</a:t>
            </a:r>
            <a:endParaRPr lang="sr-Latn-RS" dirty="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2A7593BC-793F-4C10-837F-93E4471EFACB}"/>
              </a:ext>
            </a:extLst>
          </p:cNvPr>
          <p:cNvSpPr/>
          <p:nvPr/>
        </p:nvSpPr>
        <p:spPr>
          <a:xfrm>
            <a:off x="2207697" y="3195054"/>
            <a:ext cx="911643" cy="4678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/>
              <a:t>+</a:t>
            </a:r>
            <a:endParaRPr lang="sr-Latn-RS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199C6AB-F518-4036-90B6-99075B64389E}"/>
              </a:ext>
            </a:extLst>
          </p:cNvPr>
          <p:cNvSpPr/>
          <p:nvPr/>
        </p:nvSpPr>
        <p:spPr>
          <a:xfrm>
            <a:off x="6196321" y="2981949"/>
            <a:ext cx="1764792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2.180.295.649</a:t>
            </a:r>
            <a:endParaRPr lang="sr-Latn-RS" dirty="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F4280268-402A-4B5B-8818-48B6891097EE}"/>
              </a:ext>
            </a:extLst>
          </p:cNvPr>
          <p:cNvSpPr/>
          <p:nvPr/>
        </p:nvSpPr>
        <p:spPr>
          <a:xfrm>
            <a:off x="5181600" y="3167103"/>
            <a:ext cx="911643" cy="4678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/>
              <a:t>+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3342484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33400" y="0"/>
            <a:ext cx="7543800" cy="1449387"/>
          </a:xfrm>
        </p:spPr>
        <p:txBody>
          <a:bodyPr>
            <a:normAutofit/>
          </a:bodyPr>
          <a:lstStyle/>
          <a:p>
            <a:pPr algn="ctr"/>
            <a:r>
              <a:rPr lang="sr-Cyrl-R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sr-Cyrl-R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ИЗВРШЕНИ  РАСХОДИ И ИЗДАЦИ БУЏЕТА</a:t>
            </a:r>
            <a:endParaRPr lang="sr-Latn-CS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885501326"/>
              </p:ext>
            </p:extLst>
          </p:nvPr>
        </p:nvGraphicFramePr>
        <p:xfrm>
          <a:off x="0" y="1258888"/>
          <a:ext cx="8001000" cy="4340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6913</TotalTime>
  <Words>4120</Words>
  <Application>Microsoft Office PowerPoint</Application>
  <PresentationFormat>On-screen Show (4:3)</PresentationFormat>
  <Paragraphs>453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Calibri</vt:lpstr>
      <vt:lpstr>Corbel</vt:lpstr>
      <vt:lpstr>Courier New</vt:lpstr>
      <vt:lpstr>Times New Roman</vt:lpstr>
      <vt:lpstr>Wingdings</vt:lpstr>
      <vt:lpstr>Wingdings 3</vt:lpstr>
      <vt:lpstr>Basis</vt:lpstr>
      <vt:lpstr>ОПШТИНА КОВИН   ГРАЂАНСКИ ВОДИЧ  КРОЗ ОДЛУКУ О ЗАВРШНОМ РАЧУНУ БУЏЕТА  ЗА 2025. ГОДИНУ</vt:lpstr>
      <vt:lpstr>САДРЖАЈ:</vt:lpstr>
      <vt:lpstr>  Уводна реч</vt:lpstr>
      <vt:lpstr>  ОСТВАРЕНИ  ТЕКУЋИ  ПРИХОДИ   И ПРИМАЊА</vt:lpstr>
      <vt:lpstr>СТРУКТУРА ОСТВАРЕНИХ ТЕКУЋИХ  ПРИХОДА И ПРИМАЊА</vt:lpstr>
      <vt:lpstr>ОСТВАРЕЊЕ ТЕКУЋИХ ПРИХОДА И ПРИМАЊА  У ОДНОСУ НА ПЛАН</vt:lpstr>
      <vt:lpstr>УПОРЕДНИ ПРИКАЗ ОСТВАРЕЊА ТЕКУЋИХ ПРИХОДА И ПРИМАЊА У 2024. И 2025. ГОДИНИ</vt:lpstr>
      <vt:lpstr>УКУПНО ОСТВАРЕНИ ПРИХОДИ И ПРИМАЊА</vt:lpstr>
      <vt:lpstr>   ИЗВРШЕНИ  РАСХОДИ И ИЗДАЦИ БУЏЕТА</vt:lpstr>
      <vt:lpstr>СТРУКТУРА ИЗВРШЕНИХ РАСХОДА И ИЗДАТАКА БУЏЕТА</vt:lpstr>
      <vt:lpstr>ИЗВРШЕЊЕ РАСХОДА И ИЗДАТАКА  У ОДНОСУ НА ПЛАН</vt:lpstr>
      <vt:lpstr>ПРЕГЛЕД ИЗВРШЕЊА ПО КОРИСНИЦИМА</vt:lpstr>
      <vt:lpstr>ГРАФИЧКИ ПРИКАЗ ИЗВРШЕЊА  ПО КОРИСНИЦИМА </vt:lpstr>
      <vt:lpstr>ГРАФИЧКИ ПРИКАЗ ИЗВРШЕЊА  ПО ПРОГРАМИМА</vt:lpstr>
      <vt:lpstr>ПРОГРАМ 1. Становање, урбанизам и просторно  планирање</vt:lpstr>
      <vt:lpstr>ПРОГРАМ 2.  Комуналне делатности </vt:lpstr>
      <vt:lpstr>ПРОГРАМ 3.  Локални економски развој</vt:lpstr>
      <vt:lpstr>ПРОГРАМ 4.  Развој туризма</vt:lpstr>
      <vt:lpstr>ПРОГРАМ 5. Пољопривреда и рурални развој </vt:lpstr>
      <vt:lpstr>ПРОГРАМ 6. Заштита животне средине</vt:lpstr>
      <vt:lpstr>             ПРОГРАМ 7.               Организација саобраћаја               и саобраћајна инфраструктура</vt:lpstr>
      <vt:lpstr>    ПРОГРАМ 8.  Предшколско васпитање и образовање   </vt:lpstr>
      <vt:lpstr>              ПРОГРАМ 9.                Основно образовање и васпитање</vt:lpstr>
      <vt:lpstr>ПРОГРАМ 10. Средње образовање и васпитање</vt:lpstr>
      <vt:lpstr>ПРОГРАМ 11. Социјална и дечија заштита </vt:lpstr>
      <vt:lpstr>  ПРОГРАМ 12.    Здравствена заштита </vt:lpstr>
      <vt:lpstr>      ПРОГРАМ 13.   Развој културе и информисања</vt:lpstr>
      <vt:lpstr> ПРОГРАМ 14.   Развој спорта и омладине</vt:lpstr>
      <vt:lpstr>    ПРОГРАМ 15.      Опште услуге локалне самоуправе</vt:lpstr>
      <vt:lpstr>                 ПРОГРАМ 16.   Политички систем локалне самоуправе   </vt:lpstr>
      <vt:lpstr>PowerPoint Presentation</vt:lpstr>
      <vt:lpstr>УЧИНАК НА УНАПРЕЂЕЊУ РОДНЕ РАВНОПРАВНОСТИ</vt:lpstr>
      <vt:lpstr>         Захваљујемо Вам се што сте издвојили време и пажљиво прегледали презентацију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ОПШТИНА КОВИН   ГРАЂАНСКИ ВОДИЧ  КРОЗ ОДЛУКУ О ЗАВРШНОМ РАЧУНУ БУЏЕТА  ЗА 2022. ГОДИНУ</dc:title>
  <dc:creator>Jelena S</dc:creator>
  <cp:lastModifiedBy>Opstinska Uprava Kovin</cp:lastModifiedBy>
  <cp:revision>644</cp:revision>
  <cp:lastPrinted>2026-05-22T12:09:33Z</cp:lastPrinted>
  <dcterms:created xsi:type="dcterms:W3CDTF">2006-08-16T00:00:00Z</dcterms:created>
  <dcterms:modified xsi:type="dcterms:W3CDTF">2026-05-26T12:12:29Z</dcterms:modified>
</cp:coreProperties>
</file>