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2.xml" ContentType="application/vnd.openxmlformats-officedocument.drawingml.chart+xml"/>
  <Override PartName="/ppt/drawings/drawing1.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9" r:id="rId2"/>
  </p:sldMasterIdLst>
  <p:notesMasterIdLst>
    <p:notesMasterId r:id="rId22"/>
  </p:notesMasterIdLst>
  <p:handoutMasterIdLst>
    <p:handoutMasterId r:id="rId23"/>
  </p:handoutMasterIdLst>
  <p:sldIdLst>
    <p:sldId id="256" r:id="rId3"/>
    <p:sldId id="257" r:id="rId4"/>
    <p:sldId id="258" r:id="rId5"/>
    <p:sldId id="259" r:id="rId6"/>
    <p:sldId id="262" r:id="rId7"/>
    <p:sldId id="260" r:id="rId8"/>
    <p:sldId id="261" r:id="rId9"/>
    <p:sldId id="263" r:id="rId10"/>
    <p:sldId id="264" r:id="rId11"/>
    <p:sldId id="267" r:id="rId12"/>
    <p:sldId id="265" r:id="rId13"/>
    <p:sldId id="266" r:id="rId14"/>
    <p:sldId id="268" r:id="rId15"/>
    <p:sldId id="269" r:id="rId16"/>
    <p:sldId id="270" r:id="rId17"/>
    <p:sldId id="271" r:id="rId18"/>
    <p:sldId id="272" r:id="rId19"/>
    <p:sldId id="273"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orisnik" initials="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9" autoAdjust="0"/>
    <p:restoredTop sz="86426" autoAdjust="0"/>
  </p:normalViewPr>
  <p:slideViewPr>
    <p:cSldViewPr>
      <p:cViewPr varScale="1">
        <p:scale>
          <a:sx n="102" d="100"/>
          <a:sy n="102" d="100"/>
        </p:scale>
        <p:origin x="185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5.8668586565568198E-2"/>
          <c:y val="9.7563886779830203E-2"/>
          <c:w val="0.54975697482259167"/>
          <c:h val="0.81566116777547104"/>
        </c:manualLayout>
      </c:layout>
      <c:pie3DChart>
        <c:varyColors val="1"/>
        <c:ser>
          <c:idx val="0"/>
          <c:order val="0"/>
          <c:tx>
            <c:strRef>
              <c:f>Sheet1!$C$13</c:f>
              <c:strCache>
                <c:ptCount val="1"/>
                <c:pt idx="0">
                  <c:v>Column1</c:v>
                </c:pt>
              </c:strCache>
            </c:strRef>
          </c:tx>
          <c:explosion val="25"/>
          <c:dLbls>
            <c:dLbl>
              <c:idx val="0"/>
              <c:tx>
                <c:rich>
                  <a:bodyPr/>
                  <a:lstStyle/>
                  <a:p>
                    <a:r>
                      <a:rPr lang="en-US" dirty="0"/>
                      <a:t>40,1%</a:t>
                    </a:r>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32E8-48AA-AE03-5B4ACF51321F}"/>
                </c:ext>
              </c:extLst>
            </c:dLbl>
            <c:dLbl>
              <c:idx val="1"/>
              <c:tx>
                <c:rich>
                  <a:bodyPr/>
                  <a:lstStyle/>
                  <a:p>
                    <a:r>
                      <a:rPr lang="en-US"/>
                      <a:t>25,6%</a:t>
                    </a:r>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2E8-48AA-AE03-5B4ACF51321F}"/>
                </c:ext>
              </c:extLst>
            </c:dLbl>
            <c:dLbl>
              <c:idx val="2"/>
              <c:layout>
                <c:manualLayout>
                  <c:x val="6.6685987168270636E-2"/>
                  <c:y val="-9.7897961675896386E-2"/>
                </c:manualLayout>
              </c:layout>
              <c:tx>
                <c:rich>
                  <a:bodyPr/>
                  <a:lstStyle/>
                  <a:p>
                    <a:r>
                      <a:rPr lang="en-US" dirty="0"/>
                      <a:t>11,1%</a:t>
                    </a:r>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32E8-48AA-AE03-5B4ACF51321F}"/>
                </c:ext>
              </c:extLst>
            </c:dLbl>
            <c:dLbl>
              <c:idx val="3"/>
              <c:tx>
                <c:rich>
                  <a:bodyPr/>
                  <a:lstStyle/>
                  <a:p>
                    <a:r>
                      <a:rPr lang="en-US"/>
                      <a:t>1,6%</a:t>
                    </a:r>
                    <a:endParaRPr lang="en-US" dirty="0"/>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2E8-48AA-AE03-5B4ACF51321F}"/>
                </c:ext>
              </c:extLst>
            </c:dLbl>
            <c:dLbl>
              <c:idx val="4"/>
              <c:tx>
                <c:rich>
                  <a:bodyPr/>
                  <a:lstStyle/>
                  <a:p>
                    <a:r>
                      <a:rPr lang="en-US"/>
                      <a:t>0,2%</a:t>
                    </a:r>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32E8-48AA-AE03-5B4ACF51321F}"/>
                </c:ext>
              </c:extLst>
            </c:dLbl>
            <c:dLbl>
              <c:idx val="5"/>
              <c:tx>
                <c:rich>
                  <a:bodyPr/>
                  <a:lstStyle/>
                  <a:p>
                    <a:r>
                      <a:rPr lang="en-US" dirty="0"/>
                      <a:t>21,4%</a:t>
                    </a:r>
                  </a:p>
                </c:rich>
              </c:tx>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32E8-48AA-AE03-5B4ACF51321F}"/>
                </c:ext>
              </c:extLst>
            </c:dLbl>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Sheet1!$A$2:$A$7</c:f>
              <c:strCache>
                <c:ptCount val="6"/>
                <c:pt idx="0">
                  <c:v>Порески приходи</c:v>
                </c:pt>
                <c:pt idx="1">
                  <c:v>Трансфери</c:v>
                </c:pt>
                <c:pt idx="2">
                  <c:v>Други приходи</c:v>
                </c:pt>
                <c:pt idx="3">
                  <c:v>Примања од продаје нефинансијске имовине</c:v>
                </c:pt>
                <c:pt idx="4">
                  <c:v>Примања од продаје финансијске имовине</c:v>
                </c:pt>
                <c:pt idx="5">
                  <c:v>Пренета средства из претходне године</c:v>
                </c:pt>
              </c:strCache>
            </c:strRef>
          </c:cat>
          <c:val>
            <c:numRef>
              <c:f>Sheet1!$B$2:$B$7</c:f>
              <c:numCache>
                <c:formatCode>0.00%</c:formatCode>
                <c:ptCount val="6"/>
                <c:pt idx="0">
                  <c:v>0.40100000000000002</c:v>
                </c:pt>
                <c:pt idx="1">
                  <c:v>0.25600000000000001</c:v>
                </c:pt>
                <c:pt idx="2">
                  <c:v>0.111</c:v>
                </c:pt>
                <c:pt idx="3">
                  <c:v>1.6E-2</c:v>
                </c:pt>
                <c:pt idx="4">
                  <c:v>2E-3</c:v>
                </c:pt>
                <c:pt idx="5">
                  <c:v>0.214</c:v>
                </c:pt>
              </c:numCache>
            </c:numRef>
          </c:val>
          <c:extLst>
            <c:ext xmlns:c16="http://schemas.microsoft.com/office/drawing/2014/chart" uri="{C3380CC4-5D6E-409C-BE32-E72D297353CC}">
              <c16:uniqueId val="{00000006-32E8-48AA-AE03-5B4ACF51321F}"/>
            </c:ext>
          </c:extLst>
        </c:ser>
        <c:dLbls>
          <c:showLegendKey val="0"/>
          <c:showVal val="0"/>
          <c:showCatName val="0"/>
          <c:showSerName val="0"/>
          <c:showPercent val="1"/>
          <c:showBubbleSize val="0"/>
          <c:showLeaderLines val="1"/>
        </c:dLbls>
      </c:pie3DChart>
    </c:plotArea>
    <c:legend>
      <c:legendPos val="r"/>
      <c:overlay val="0"/>
    </c:legend>
    <c:plotVisOnly val="1"/>
    <c:dispBlanksAs val="gap"/>
    <c:showDLblsOverMax val="0"/>
  </c:chart>
  <c:txPr>
    <a:bodyPr/>
    <a:lstStyle/>
    <a:p>
      <a:pPr>
        <a:defRPr sz="1800"/>
      </a:pPr>
      <a:endParaRPr lang="sr-Latn-R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explosion val="25"/>
          <c:dLbls>
            <c:spPr>
              <a:noFill/>
              <a:ln>
                <a:noFill/>
              </a:ln>
              <a:effectLst/>
            </c:spPr>
            <c:txPr>
              <a:bodyPr/>
              <a:lstStyle/>
              <a:p>
                <a:pPr>
                  <a:defRPr sz="1400"/>
                </a:pPr>
                <a:endParaRPr lang="sr-Latn-R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РАСХОДИ ЗА ЗАПОСЛЕНЕ</c:v>
                </c:pt>
                <c:pt idx="1">
                  <c:v>КОРИШЋЕЊЕ УСЛУГА И РОБА</c:v>
                </c:pt>
                <c:pt idx="2">
                  <c:v>СУБВЕНЦИЈЕ</c:v>
                </c:pt>
                <c:pt idx="3">
                  <c:v>ДОТАЦИЈЕ И ТРАНСФЕРИ</c:v>
                </c:pt>
                <c:pt idx="4">
                  <c:v>СОЦИЈАЛНА ПОМОЋ</c:v>
                </c:pt>
                <c:pt idx="5">
                  <c:v>ОСТАЛИ РАСХОДИ</c:v>
                </c:pt>
                <c:pt idx="6">
                  <c:v>КАПИТАЛНИ ИЗДАЦИ</c:v>
                </c:pt>
                <c:pt idx="7">
                  <c:v>СРЕДСТВА РЕЗЕРВЕ</c:v>
                </c:pt>
              </c:strCache>
            </c:strRef>
          </c:cat>
          <c:val>
            <c:numRef>
              <c:f>Sheet1!$B$2:$B$9</c:f>
              <c:numCache>
                <c:formatCode>General</c:formatCode>
                <c:ptCount val="8"/>
                <c:pt idx="0">
                  <c:v>164769076</c:v>
                </c:pt>
                <c:pt idx="1">
                  <c:v>378124908</c:v>
                </c:pt>
                <c:pt idx="2">
                  <c:v>12480000</c:v>
                </c:pt>
                <c:pt idx="3">
                  <c:v>179097458</c:v>
                </c:pt>
                <c:pt idx="4">
                  <c:v>81585977</c:v>
                </c:pt>
                <c:pt idx="5">
                  <c:v>51921870</c:v>
                </c:pt>
                <c:pt idx="6">
                  <c:v>323815711</c:v>
                </c:pt>
                <c:pt idx="7">
                  <c:v>22000000</c:v>
                </c:pt>
              </c:numCache>
            </c:numRef>
          </c:val>
          <c:extLst>
            <c:ext xmlns:c16="http://schemas.microsoft.com/office/drawing/2014/chart" uri="{C3380CC4-5D6E-409C-BE32-E72D297353CC}">
              <c16:uniqueId val="{00000000-2206-4846-A088-6A934FCBD377}"/>
            </c:ext>
          </c:extLst>
        </c:ser>
        <c:ser>
          <c:idx val="1"/>
          <c:order val="1"/>
          <c:tx>
            <c:strRef>
              <c:f>Sheet1!$C$1</c:f>
              <c:strCache>
                <c:ptCount val="1"/>
                <c:pt idx="0">
                  <c:v>Column1</c:v>
                </c:pt>
              </c:strCache>
            </c:strRef>
          </c:tx>
          <c:explosion val="25"/>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РАСХОДИ ЗА ЗАПОСЛЕНЕ</c:v>
                </c:pt>
                <c:pt idx="1">
                  <c:v>КОРИШЋЕЊЕ УСЛУГА И РОБА</c:v>
                </c:pt>
                <c:pt idx="2">
                  <c:v>СУБВЕНЦИЈЕ</c:v>
                </c:pt>
                <c:pt idx="3">
                  <c:v>ДОТАЦИЈЕ И ТРАНСФЕРИ</c:v>
                </c:pt>
                <c:pt idx="4">
                  <c:v>СОЦИЈАЛНА ПОМОЋ</c:v>
                </c:pt>
                <c:pt idx="5">
                  <c:v>ОСТАЛИ РАСХОДИ</c:v>
                </c:pt>
                <c:pt idx="6">
                  <c:v>КАПИТАЛНИ ИЗДАЦИ</c:v>
                </c:pt>
                <c:pt idx="7">
                  <c:v>СРЕДСТВА РЕЗЕРВЕ</c:v>
                </c:pt>
              </c:strCache>
            </c:strRef>
          </c:cat>
          <c:val>
            <c:numRef>
              <c:f>Sheet1!$C$2:$C$9</c:f>
              <c:numCache>
                <c:formatCode>_-* #,##0\ _d_i_n_._-;\-* #,##0\ _d_i_n_._-;_-* "-"\ _d_i_n_._-;_-@_-</c:formatCode>
                <c:ptCount val="8"/>
                <c:pt idx="0">
                  <c:v>0</c:v>
                </c:pt>
                <c:pt idx="1">
                  <c:v>0</c:v>
                </c:pt>
              </c:numCache>
            </c:numRef>
          </c:val>
          <c:extLst>
            <c:ext xmlns:c16="http://schemas.microsoft.com/office/drawing/2014/chart" uri="{C3380CC4-5D6E-409C-BE32-E72D297353CC}">
              <c16:uniqueId val="{00000001-2206-4846-A088-6A934FCBD377}"/>
            </c:ext>
          </c:extLst>
        </c:ser>
        <c:ser>
          <c:idx val="2"/>
          <c:order val="2"/>
          <c:tx>
            <c:strRef>
              <c:f>Sheet1!$D$1</c:f>
              <c:strCache>
                <c:ptCount val="1"/>
                <c:pt idx="0">
                  <c:v>Column2</c:v>
                </c:pt>
              </c:strCache>
            </c:strRef>
          </c:tx>
          <c:explosion val="25"/>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РАСХОДИ ЗА ЗАПОСЛЕНЕ</c:v>
                </c:pt>
                <c:pt idx="1">
                  <c:v>КОРИШЋЕЊЕ УСЛУГА И РОБА</c:v>
                </c:pt>
                <c:pt idx="2">
                  <c:v>СУБВЕНЦИЈЕ</c:v>
                </c:pt>
                <c:pt idx="3">
                  <c:v>ДОТАЦИЈЕ И ТРАНСФЕРИ</c:v>
                </c:pt>
                <c:pt idx="4">
                  <c:v>СОЦИЈАЛНА ПОМОЋ</c:v>
                </c:pt>
                <c:pt idx="5">
                  <c:v>ОСТАЛИ РАСХОДИ</c:v>
                </c:pt>
                <c:pt idx="6">
                  <c:v>КАПИТАЛНИ ИЗДАЦИ</c:v>
                </c:pt>
                <c:pt idx="7">
                  <c:v>СРЕДСТВА РЕЗЕРВЕ</c:v>
                </c:pt>
              </c:strCache>
            </c:strRef>
          </c:cat>
          <c:val>
            <c:numRef>
              <c:f>Sheet1!$D$2:$D$9</c:f>
              <c:numCache>
                <c:formatCode>General</c:formatCode>
                <c:ptCount val="8"/>
              </c:numCache>
            </c:numRef>
          </c:val>
          <c:extLst>
            <c:ext xmlns:c16="http://schemas.microsoft.com/office/drawing/2014/chart" uri="{C3380CC4-5D6E-409C-BE32-E72D297353CC}">
              <c16:uniqueId val="{00000002-2206-4846-A088-6A934FCBD377}"/>
            </c:ext>
          </c:extLst>
        </c:ser>
        <c:ser>
          <c:idx val="3"/>
          <c:order val="3"/>
          <c:tx>
            <c:strRef>
              <c:f>Sheet1!$E$1</c:f>
              <c:strCache>
                <c:ptCount val="1"/>
                <c:pt idx="0">
                  <c:v>Column3</c:v>
                </c:pt>
              </c:strCache>
            </c:strRef>
          </c:tx>
          <c:explosion val="25"/>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РАСХОДИ ЗА ЗАПОСЛЕНЕ</c:v>
                </c:pt>
                <c:pt idx="1">
                  <c:v>КОРИШЋЕЊЕ УСЛУГА И РОБА</c:v>
                </c:pt>
                <c:pt idx="2">
                  <c:v>СУБВЕНЦИЈЕ</c:v>
                </c:pt>
                <c:pt idx="3">
                  <c:v>ДОТАЦИЈЕ И ТРАНСФЕРИ</c:v>
                </c:pt>
                <c:pt idx="4">
                  <c:v>СОЦИЈАЛНА ПОМОЋ</c:v>
                </c:pt>
                <c:pt idx="5">
                  <c:v>ОСТАЛИ РАСХОДИ</c:v>
                </c:pt>
                <c:pt idx="6">
                  <c:v>КАПИТАЛНИ ИЗДАЦИ</c:v>
                </c:pt>
                <c:pt idx="7">
                  <c:v>СРЕДСТВА РЕЗЕРВЕ</c:v>
                </c:pt>
              </c:strCache>
            </c:strRef>
          </c:cat>
          <c:val>
            <c:numRef>
              <c:f>Sheet1!$E$2:$E$9</c:f>
              <c:numCache>
                <c:formatCode>General</c:formatCode>
                <c:ptCount val="8"/>
              </c:numCache>
            </c:numRef>
          </c:val>
          <c:extLst>
            <c:ext xmlns:c16="http://schemas.microsoft.com/office/drawing/2014/chart" uri="{C3380CC4-5D6E-409C-BE32-E72D297353CC}">
              <c16:uniqueId val="{00000003-2206-4846-A088-6A934FCBD377}"/>
            </c:ext>
          </c:extLst>
        </c:ser>
        <c:ser>
          <c:idx val="4"/>
          <c:order val="4"/>
          <c:tx>
            <c:strRef>
              <c:f>Sheet1!$F$1</c:f>
              <c:strCache>
                <c:ptCount val="1"/>
                <c:pt idx="0">
                  <c:v>Column4</c:v>
                </c:pt>
              </c:strCache>
            </c:strRef>
          </c:tx>
          <c:explosion val="25"/>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РАСХОДИ ЗА ЗАПОСЛЕНЕ</c:v>
                </c:pt>
                <c:pt idx="1">
                  <c:v>КОРИШЋЕЊЕ УСЛУГА И РОБА</c:v>
                </c:pt>
                <c:pt idx="2">
                  <c:v>СУБВЕНЦИЈЕ</c:v>
                </c:pt>
                <c:pt idx="3">
                  <c:v>ДОТАЦИЈЕ И ТРАНСФЕРИ</c:v>
                </c:pt>
                <c:pt idx="4">
                  <c:v>СОЦИЈАЛНА ПОМОЋ</c:v>
                </c:pt>
                <c:pt idx="5">
                  <c:v>ОСТАЛИ РАСХОДИ</c:v>
                </c:pt>
                <c:pt idx="6">
                  <c:v>КАПИТАЛНИ ИЗДАЦИ</c:v>
                </c:pt>
                <c:pt idx="7">
                  <c:v>СРЕДСТВА РЕЗЕРВЕ</c:v>
                </c:pt>
              </c:strCache>
            </c:strRef>
          </c:cat>
          <c:val>
            <c:numRef>
              <c:f>Sheet1!$F$2:$F$9</c:f>
              <c:numCache>
                <c:formatCode>General</c:formatCode>
                <c:ptCount val="8"/>
              </c:numCache>
            </c:numRef>
          </c:val>
          <c:extLst>
            <c:ext xmlns:c16="http://schemas.microsoft.com/office/drawing/2014/chart" uri="{C3380CC4-5D6E-409C-BE32-E72D297353CC}">
              <c16:uniqueId val="{00000004-2206-4846-A088-6A934FCBD377}"/>
            </c:ext>
          </c:extLst>
        </c:ser>
        <c:ser>
          <c:idx val="5"/>
          <c:order val="5"/>
          <c:tx>
            <c:strRef>
              <c:f>Sheet1!$G$1</c:f>
              <c:strCache>
                <c:ptCount val="1"/>
                <c:pt idx="0">
                  <c:v>Column5</c:v>
                </c:pt>
              </c:strCache>
            </c:strRef>
          </c:tx>
          <c:explosion val="25"/>
          <c:dLbls>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Sheet1!$A$2:$A$9</c:f>
              <c:strCache>
                <c:ptCount val="8"/>
                <c:pt idx="0">
                  <c:v>РАСХОДИ ЗА ЗАПОСЛЕНЕ</c:v>
                </c:pt>
                <c:pt idx="1">
                  <c:v>КОРИШЋЕЊЕ УСЛУГА И РОБА</c:v>
                </c:pt>
                <c:pt idx="2">
                  <c:v>СУБВЕНЦИЈЕ</c:v>
                </c:pt>
                <c:pt idx="3">
                  <c:v>ДОТАЦИЈЕ И ТРАНСФЕРИ</c:v>
                </c:pt>
                <c:pt idx="4">
                  <c:v>СОЦИЈАЛНА ПОМОЋ</c:v>
                </c:pt>
                <c:pt idx="5">
                  <c:v>ОСТАЛИ РАСХОДИ</c:v>
                </c:pt>
                <c:pt idx="6">
                  <c:v>КАПИТАЛНИ ИЗДАЦИ</c:v>
                </c:pt>
                <c:pt idx="7">
                  <c:v>СРЕДСТВА РЕЗЕРВЕ</c:v>
                </c:pt>
              </c:strCache>
            </c:strRef>
          </c:cat>
          <c:val>
            <c:numRef>
              <c:f>Sheet1!$G$2:$G$9</c:f>
              <c:numCache>
                <c:formatCode>General</c:formatCode>
                <c:ptCount val="8"/>
              </c:numCache>
            </c:numRef>
          </c:val>
          <c:extLst>
            <c:ext xmlns:c16="http://schemas.microsoft.com/office/drawing/2014/chart" uri="{C3380CC4-5D6E-409C-BE32-E72D297353CC}">
              <c16:uniqueId val="{00000005-2206-4846-A088-6A934FCBD377}"/>
            </c:ext>
          </c:extLst>
        </c:ser>
        <c:dLbls>
          <c:showLegendKey val="0"/>
          <c:showVal val="0"/>
          <c:showCatName val="1"/>
          <c:showSerName val="0"/>
          <c:showPercent val="1"/>
          <c:showBubbleSize val="0"/>
          <c:showLeaderLines val="1"/>
        </c:dLbls>
      </c:pie3DChart>
    </c:plotArea>
    <c:plotVisOnly val="1"/>
    <c:dispBlanksAs val="gap"/>
    <c:showDLblsOverMax val="0"/>
  </c:chart>
  <c:txPr>
    <a:bodyPr/>
    <a:lstStyle/>
    <a:p>
      <a:pPr>
        <a:defRPr sz="1800"/>
      </a:pPr>
      <a:endParaRPr lang="sr-Latn-R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0F1112-1AD7-4AA4-9A3A-6A2F46283F61}" type="doc">
      <dgm:prSet loTypeId="urn:microsoft.com/office/officeart/2005/8/layout/radial4" loCatId="relationship" qsTypeId="urn:microsoft.com/office/officeart/2005/8/quickstyle/simple1" qsCatId="simple" csTypeId="urn:microsoft.com/office/officeart/2005/8/colors/accent5_2" csCatId="accent5" phldr="1"/>
      <dgm:spPr/>
      <dgm:t>
        <a:bodyPr/>
        <a:lstStyle/>
        <a:p>
          <a:endParaRPr lang="en-US"/>
        </a:p>
      </dgm:t>
    </dgm:pt>
    <dgm:pt modelId="{11DA16C6-8CAF-4FBB-83BD-0F15D2F74F48}">
      <dgm:prSet phldrT="[Text]">
        <dgm:style>
          <a:lnRef idx="1">
            <a:schemeClr val="accent5"/>
          </a:lnRef>
          <a:fillRef idx="3">
            <a:schemeClr val="accent5"/>
          </a:fillRef>
          <a:effectRef idx="2">
            <a:schemeClr val="accent5"/>
          </a:effectRef>
          <a:fontRef idx="minor">
            <a:schemeClr val="lt1"/>
          </a:fontRef>
        </dgm:style>
      </dgm:prSet>
      <dgm:spPr/>
      <dgm:t>
        <a:bodyPr/>
        <a:lstStyle/>
        <a:p>
          <a:r>
            <a:rPr lang="sr-Cyrl-RS" dirty="0"/>
            <a:t>Ко учествује у изради буџета</a:t>
          </a:r>
          <a:r>
            <a:rPr lang="en-US" dirty="0"/>
            <a:t>?</a:t>
          </a:r>
        </a:p>
      </dgm:t>
    </dgm:pt>
    <dgm:pt modelId="{A1BAD192-7F9E-4506-A9B5-420438854D09}" type="parTrans" cxnId="{1DC4AA6E-4FBB-45FD-B7E3-8ADF4F407287}">
      <dgm:prSet/>
      <dgm:spPr/>
      <dgm:t>
        <a:bodyPr/>
        <a:lstStyle/>
        <a:p>
          <a:endParaRPr lang="en-US"/>
        </a:p>
      </dgm:t>
    </dgm:pt>
    <dgm:pt modelId="{6696F078-C7FA-4086-9084-D1C94F161CC1}" type="sibTrans" cxnId="{1DC4AA6E-4FBB-45FD-B7E3-8ADF4F407287}">
      <dgm:prSet/>
      <dgm:spPr/>
      <dgm:t>
        <a:bodyPr/>
        <a:lstStyle/>
        <a:p>
          <a:endParaRPr lang="en-US"/>
        </a:p>
      </dgm:t>
    </dgm:pt>
    <dgm:pt modelId="{95B85839-953C-4107-8C12-B28A5A3F45EC}">
      <dgm:prSet phldrT="[Text]" custT="1">
        <dgm:style>
          <a:lnRef idx="1">
            <a:schemeClr val="accent5"/>
          </a:lnRef>
          <a:fillRef idx="3">
            <a:schemeClr val="accent5"/>
          </a:fillRef>
          <a:effectRef idx="2">
            <a:schemeClr val="accent5"/>
          </a:effectRef>
          <a:fontRef idx="minor">
            <a:schemeClr val="lt1"/>
          </a:fontRef>
        </dgm:style>
      </dgm:prSet>
      <dgm:spPr/>
      <dgm:t>
        <a:bodyPr/>
        <a:lstStyle/>
        <a:p>
          <a:r>
            <a:rPr lang="sr-Cyrl-RS" sz="1400" dirty="0"/>
            <a:t>Месне заједнице</a:t>
          </a:r>
          <a:endParaRPr lang="en-US" sz="1400" dirty="0"/>
        </a:p>
      </dgm:t>
    </dgm:pt>
    <dgm:pt modelId="{4FC53550-D4E3-497F-A27C-29619A2A0178}" type="parTrans" cxnId="{9591A664-95AB-411B-8BDD-A66E56D4DE78}">
      <dgm:prSet/>
      <dgm:spPr/>
      <dgm:t>
        <a:bodyPr/>
        <a:lstStyle/>
        <a:p>
          <a:endParaRPr lang="en-US"/>
        </a:p>
      </dgm:t>
    </dgm:pt>
    <dgm:pt modelId="{4ABFBB04-DBE4-4BE3-B5E8-432C6AEBDAEB}" type="sibTrans" cxnId="{9591A664-95AB-411B-8BDD-A66E56D4DE78}">
      <dgm:prSet/>
      <dgm:spPr/>
      <dgm:t>
        <a:bodyPr/>
        <a:lstStyle/>
        <a:p>
          <a:endParaRPr lang="en-US"/>
        </a:p>
      </dgm:t>
    </dgm:pt>
    <dgm:pt modelId="{CA688DA4-D576-48DF-AF56-84A20CF08864}">
      <dgm:prSet phldrT="[Text]" custT="1">
        <dgm:style>
          <a:lnRef idx="1">
            <a:schemeClr val="accent5"/>
          </a:lnRef>
          <a:fillRef idx="3">
            <a:schemeClr val="accent5"/>
          </a:fillRef>
          <a:effectRef idx="2">
            <a:schemeClr val="accent5"/>
          </a:effectRef>
          <a:fontRef idx="minor">
            <a:schemeClr val="lt1"/>
          </a:fontRef>
        </dgm:style>
      </dgm:prSet>
      <dgm:spPr/>
      <dgm:t>
        <a:bodyPr/>
        <a:lstStyle/>
        <a:p>
          <a:pPr algn="ctr"/>
          <a:r>
            <a:rPr lang="sr-Cyrl-RS" sz="1400" dirty="0"/>
            <a:t>Установе:</a:t>
          </a:r>
        </a:p>
        <a:p>
          <a:pPr algn="l"/>
          <a:r>
            <a:rPr lang="sr-Cyrl-RS" sz="1400" dirty="0"/>
            <a:t>-Центар за културу</a:t>
          </a:r>
        </a:p>
        <a:p>
          <a:pPr algn="l"/>
          <a:r>
            <a:rPr lang="sr-Cyrl-RS" sz="1400" dirty="0"/>
            <a:t>-Библиотека</a:t>
          </a:r>
        </a:p>
        <a:p>
          <a:pPr algn="l"/>
          <a:r>
            <a:rPr lang="sr-Cyrl-RS" sz="1400" dirty="0"/>
            <a:t>-Туристичка организација</a:t>
          </a:r>
        </a:p>
        <a:p>
          <a:pPr algn="l"/>
          <a:r>
            <a:rPr lang="sr-Cyrl-RS" sz="1400" dirty="0"/>
            <a:t>-Установа за спорт</a:t>
          </a:r>
        </a:p>
        <a:p>
          <a:pPr algn="ctr"/>
          <a:endParaRPr lang="en-US" sz="800" dirty="0"/>
        </a:p>
      </dgm:t>
    </dgm:pt>
    <dgm:pt modelId="{227D0F75-A85E-48A0-923F-CAE2CEE8302B}" type="parTrans" cxnId="{B045261B-3FC5-4798-ACC5-A4EFA8749840}">
      <dgm:prSet/>
      <dgm:spPr/>
      <dgm:t>
        <a:bodyPr/>
        <a:lstStyle/>
        <a:p>
          <a:endParaRPr lang="en-US"/>
        </a:p>
      </dgm:t>
    </dgm:pt>
    <dgm:pt modelId="{6A5E5253-4F22-4BE9-A205-8C9003A8F134}" type="sibTrans" cxnId="{B045261B-3FC5-4798-ACC5-A4EFA8749840}">
      <dgm:prSet/>
      <dgm:spPr/>
      <dgm:t>
        <a:bodyPr/>
        <a:lstStyle/>
        <a:p>
          <a:endParaRPr lang="en-US"/>
        </a:p>
      </dgm:t>
    </dgm:pt>
    <dgm:pt modelId="{6310FD69-D567-4069-9125-5C89D7D0366C}">
      <dgm:prSet phldrT="[Text]" custT="1">
        <dgm:style>
          <a:lnRef idx="1">
            <a:schemeClr val="accent5"/>
          </a:lnRef>
          <a:fillRef idx="3">
            <a:schemeClr val="accent5"/>
          </a:fillRef>
          <a:effectRef idx="2">
            <a:schemeClr val="accent5"/>
          </a:effectRef>
          <a:fontRef idx="minor">
            <a:schemeClr val="lt1"/>
          </a:fontRef>
        </dgm:style>
      </dgm:prSet>
      <dgm:spPr/>
      <dgm:t>
        <a:bodyPr/>
        <a:lstStyle/>
        <a:p>
          <a:r>
            <a:rPr lang="sr-Cyrl-RS" sz="1400" dirty="0"/>
            <a:t>Општинска власт и стручне службе</a:t>
          </a:r>
          <a:endParaRPr lang="en-US" sz="1400" dirty="0"/>
        </a:p>
      </dgm:t>
    </dgm:pt>
    <dgm:pt modelId="{2CF35C61-DF83-42FC-A7DB-6665A823676E}" type="parTrans" cxnId="{A0C3F366-7F65-470B-890E-C95A9950A25C}">
      <dgm:prSet/>
      <dgm:spPr/>
      <dgm:t>
        <a:bodyPr/>
        <a:lstStyle/>
        <a:p>
          <a:endParaRPr lang="en-US"/>
        </a:p>
      </dgm:t>
    </dgm:pt>
    <dgm:pt modelId="{8CF377A4-44DD-4AAC-839C-1C1D99FDCD61}" type="sibTrans" cxnId="{A0C3F366-7F65-470B-890E-C95A9950A25C}">
      <dgm:prSet/>
      <dgm:spPr/>
      <dgm:t>
        <a:bodyPr/>
        <a:lstStyle/>
        <a:p>
          <a:endParaRPr lang="en-US"/>
        </a:p>
      </dgm:t>
    </dgm:pt>
    <dgm:pt modelId="{6C20EE09-CEB3-4120-A2AE-760EB636D2A3}">
      <dgm:prSet phldrT="[Text]" custT="1">
        <dgm:style>
          <a:lnRef idx="1">
            <a:schemeClr val="accent5"/>
          </a:lnRef>
          <a:fillRef idx="3">
            <a:schemeClr val="accent5"/>
          </a:fillRef>
          <a:effectRef idx="2">
            <a:schemeClr val="accent5"/>
          </a:effectRef>
          <a:fontRef idx="minor">
            <a:schemeClr val="lt1"/>
          </a:fontRef>
        </dgm:style>
      </dgm:prSet>
      <dgm:spPr/>
      <dgm:t>
        <a:bodyPr/>
        <a:lstStyle/>
        <a:p>
          <a:r>
            <a:rPr lang="sr-Cyrl-RS" sz="1400" dirty="0"/>
            <a:t>Јавна предузећа</a:t>
          </a:r>
          <a:endParaRPr lang="en-US" sz="1400" dirty="0"/>
        </a:p>
      </dgm:t>
    </dgm:pt>
    <dgm:pt modelId="{E09173DF-6089-43BE-9D41-76A8961283CB}" type="parTrans" cxnId="{5AE93EF6-AA26-40F2-82CD-0D171A34ABA3}">
      <dgm:prSet/>
      <dgm:spPr/>
      <dgm:t>
        <a:bodyPr/>
        <a:lstStyle/>
        <a:p>
          <a:endParaRPr lang="en-US"/>
        </a:p>
      </dgm:t>
    </dgm:pt>
    <dgm:pt modelId="{4E95A4F1-B309-4574-A763-F450CA351982}" type="sibTrans" cxnId="{5AE93EF6-AA26-40F2-82CD-0D171A34ABA3}">
      <dgm:prSet/>
      <dgm:spPr/>
      <dgm:t>
        <a:bodyPr/>
        <a:lstStyle/>
        <a:p>
          <a:endParaRPr lang="en-US"/>
        </a:p>
      </dgm:t>
    </dgm:pt>
    <dgm:pt modelId="{430A538F-CF64-44DA-AB72-CDA9AD20CE83}">
      <dgm:prSet phldrT="[Text]" custT="1">
        <dgm:style>
          <a:lnRef idx="1">
            <a:schemeClr val="accent5"/>
          </a:lnRef>
          <a:fillRef idx="3">
            <a:schemeClr val="accent5"/>
          </a:fillRef>
          <a:effectRef idx="2">
            <a:schemeClr val="accent5"/>
          </a:effectRef>
          <a:fontRef idx="minor">
            <a:schemeClr val="lt1"/>
          </a:fontRef>
        </dgm:style>
      </dgm:prSet>
      <dgm:spPr/>
      <dgm:t>
        <a:bodyPr/>
        <a:lstStyle/>
        <a:p>
          <a:r>
            <a:rPr lang="sr-Cyrl-RS" sz="1400" dirty="0"/>
            <a:t>-Предшколска установа</a:t>
          </a:r>
        </a:p>
        <a:p>
          <a:r>
            <a:rPr lang="sr-Cyrl-RS" sz="1400" dirty="0"/>
            <a:t>-основне школе</a:t>
          </a:r>
        </a:p>
        <a:p>
          <a:r>
            <a:rPr lang="sr-Cyrl-RS" sz="1400" dirty="0"/>
            <a:t>-средње школе</a:t>
          </a:r>
          <a:endParaRPr lang="en-US" sz="1400" dirty="0"/>
        </a:p>
      </dgm:t>
    </dgm:pt>
    <dgm:pt modelId="{89AB0748-28A5-4AA6-88C2-5A2F850CBA47}" type="parTrans" cxnId="{DB38EC61-5E8E-4B76-A3F5-E2EB5BDBDE46}">
      <dgm:prSet/>
      <dgm:spPr/>
      <dgm:t>
        <a:bodyPr/>
        <a:lstStyle/>
        <a:p>
          <a:endParaRPr lang="en-US"/>
        </a:p>
      </dgm:t>
    </dgm:pt>
    <dgm:pt modelId="{32EE2660-A159-4091-8FA4-7B355AC09DEC}" type="sibTrans" cxnId="{DB38EC61-5E8E-4B76-A3F5-E2EB5BDBDE46}">
      <dgm:prSet/>
      <dgm:spPr/>
      <dgm:t>
        <a:bodyPr/>
        <a:lstStyle/>
        <a:p>
          <a:endParaRPr lang="en-US"/>
        </a:p>
      </dgm:t>
    </dgm:pt>
    <dgm:pt modelId="{E45798DE-B585-4FA9-98B4-DF4CDD2B05E8}">
      <dgm:prSet phldrT="[Text]" custT="1">
        <dgm:style>
          <a:lnRef idx="1">
            <a:schemeClr val="accent5"/>
          </a:lnRef>
          <a:fillRef idx="3">
            <a:schemeClr val="accent5"/>
          </a:fillRef>
          <a:effectRef idx="2">
            <a:schemeClr val="accent5"/>
          </a:effectRef>
          <a:fontRef idx="minor">
            <a:schemeClr val="lt1"/>
          </a:fontRef>
        </dgm:style>
      </dgm:prSet>
      <dgm:spPr/>
      <dgm:t>
        <a:bodyPr/>
        <a:lstStyle/>
        <a:p>
          <a:r>
            <a:rPr lang="sr-Cyrl-RS" sz="1400" dirty="0"/>
            <a:t>Невладине организације </a:t>
          </a:r>
          <a:endParaRPr lang="en-US" sz="1400" dirty="0"/>
        </a:p>
      </dgm:t>
    </dgm:pt>
    <dgm:pt modelId="{C861C673-5748-4D4B-B601-7AB8AA43D86E}" type="parTrans" cxnId="{49770071-AC47-453C-B96D-8878CED0E18F}">
      <dgm:prSet/>
      <dgm:spPr/>
      <dgm:t>
        <a:bodyPr/>
        <a:lstStyle/>
        <a:p>
          <a:endParaRPr lang="en-US"/>
        </a:p>
      </dgm:t>
    </dgm:pt>
    <dgm:pt modelId="{2C2469AF-1E2B-4452-AED5-F7C23C22D80B}" type="sibTrans" cxnId="{49770071-AC47-453C-B96D-8878CED0E18F}">
      <dgm:prSet/>
      <dgm:spPr/>
      <dgm:t>
        <a:bodyPr/>
        <a:lstStyle/>
        <a:p>
          <a:endParaRPr lang="en-US"/>
        </a:p>
      </dgm:t>
    </dgm:pt>
    <dgm:pt modelId="{93BA61E7-081F-4ED9-B60A-AB980AC9A010}" type="pres">
      <dgm:prSet presAssocID="{1B0F1112-1AD7-4AA4-9A3A-6A2F46283F61}" presName="cycle" presStyleCnt="0">
        <dgm:presLayoutVars>
          <dgm:chMax val="1"/>
          <dgm:dir/>
          <dgm:animLvl val="ctr"/>
          <dgm:resizeHandles val="exact"/>
        </dgm:presLayoutVars>
      </dgm:prSet>
      <dgm:spPr/>
    </dgm:pt>
    <dgm:pt modelId="{A38A603F-EC40-41E4-BA70-D5C5F8781BC3}" type="pres">
      <dgm:prSet presAssocID="{11DA16C6-8CAF-4FBB-83BD-0F15D2F74F48}" presName="centerShape" presStyleLbl="node0" presStyleIdx="0" presStyleCnt="1" custScaleX="130189" custScaleY="123585"/>
      <dgm:spPr/>
    </dgm:pt>
    <dgm:pt modelId="{1B17F103-9216-4974-BE9E-F576C0AB9A07}" type="pres">
      <dgm:prSet presAssocID="{4FC53550-D4E3-497F-A27C-29619A2A0178}" presName="parTrans" presStyleLbl="bgSibTrans2D1" presStyleIdx="0" presStyleCnt="6"/>
      <dgm:spPr/>
    </dgm:pt>
    <dgm:pt modelId="{DBDFA7ED-47C4-4DAE-BCB0-FDCE24E0A939}" type="pres">
      <dgm:prSet presAssocID="{95B85839-953C-4107-8C12-B28A5A3F45EC}" presName="node" presStyleLbl="node1" presStyleIdx="0" presStyleCnt="6" custScaleX="91303" custScaleY="69818" custRadScaleRad="90452" custRadScaleInc="3345">
        <dgm:presLayoutVars>
          <dgm:bulletEnabled val="1"/>
        </dgm:presLayoutVars>
      </dgm:prSet>
      <dgm:spPr/>
    </dgm:pt>
    <dgm:pt modelId="{FDD76D25-2A08-46FF-8C07-2877A0C9FB2D}" type="pres">
      <dgm:prSet presAssocID="{227D0F75-A85E-48A0-923F-CAE2CEE8302B}" presName="parTrans" presStyleLbl="bgSibTrans2D1" presStyleIdx="1" presStyleCnt="6"/>
      <dgm:spPr/>
    </dgm:pt>
    <dgm:pt modelId="{B8B915FF-FAD2-4327-A8E8-FB9B137542A2}" type="pres">
      <dgm:prSet presAssocID="{CA688DA4-D576-48DF-AF56-84A20CF08864}" presName="node" presStyleLbl="node1" presStyleIdx="1" presStyleCnt="6" custScaleX="170489" custScaleY="145893" custRadScaleRad="140961" custRadScaleInc="-28911">
        <dgm:presLayoutVars>
          <dgm:bulletEnabled val="1"/>
        </dgm:presLayoutVars>
      </dgm:prSet>
      <dgm:spPr/>
    </dgm:pt>
    <dgm:pt modelId="{EA842F94-5DAB-40BA-A137-4DDCD4A7DE5B}" type="pres">
      <dgm:prSet presAssocID="{2CF35C61-DF83-42FC-A7DB-6665A823676E}" presName="parTrans" presStyleLbl="bgSibTrans2D1" presStyleIdx="2" presStyleCnt="6" custLinFactNeighborX="10386" custLinFactNeighborY="14049"/>
      <dgm:spPr/>
    </dgm:pt>
    <dgm:pt modelId="{A39EC9E4-4DCD-4C5C-B3E7-3180A7E676BC}" type="pres">
      <dgm:prSet presAssocID="{6310FD69-D567-4069-9125-5C89D7D0366C}" presName="node" presStyleLbl="node1" presStyleIdx="2" presStyleCnt="6" custAng="0" custRadScaleRad="88902" custRadScaleInc="46332">
        <dgm:presLayoutVars>
          <dgm:bulletEnabled val="1"/>
        </dgm:presLayoutVars>
      </dgm:prSet>
      <dgm:spPr/>
    </dgm:pt>
    <dgm:pt modelId="{FBD8A9BB-6C42-4425-B777-7048E4BC7509}" type="pres">
      <dgm:prSet presAssocID="{89AB0748-28A5-4AA6-88C2-5A2F850CBA47}" presName="parTrans" presStyleLbl="bgSibTrans2D1" presStyleIdx="3" presStyleCnt="6" custScaleX="106541" custLinFactNeighborX="2522" custLinFactNeighborY="11808"/>
      <dgm:spPr/>
    </dgm:pt>
    <dgm:pt modelId="{9BBD46BF-6C10-4C41-9833-659933681F6E}" type="pres">
      <dgm:prSet presAssocID="{430A538F-CF64-44DA-AB72-CDA9AD20CE83}" presName="node" presStyleLbl="node1" presStyleIdx="3" presStyleCnt="6" custScaleX="131146" custScaleY="120564" custRadScaleRad="101924" custRadScaleInc="52063">
        <dgm:presLayoutVars>
          <dgm:bulletEnabled val="1"/>
        </dgm:presLayoutVars>
      </dgm:prSet>
      <dgm:spPr/>
    </dgm:pt>
    <dgm:pt modelId="{5587016C-A0FA-4F4B-A93A-619E3C6DAE9A}" type="pres">
      <dgm:prSet presAssocID="{E09173DF-6089-43BE-9D41-76A8961283CB}" presName="parTrans" presStyleLbl="bgSibTrans2D1" presStyleIdx="4" presStyleCnt="6"/>
      <dgm:spPr/>
    </dgm:pt>
    <dgm:pt modelId="{1A97BD5D-D88B-4BDF-9C04-9A8FDBA87F2E}" type="pres">
      <dgm:prSet presAssocID="{6C20EE09-CEB3-4120-A2AE-760EB636D2A3}" presName="node" presStyleLbl="node1" presStyleIdx="4" presStyleCnt="6" custScaleX="97878" custScaleY="70051" custRadScaleRad="103851" custRadScaleInc="47254">
        <dgm:presLayoutVars>
          <dgm:bulletEnabled val="1"/>
        </dgm:presLayoutVars>
      </dgm:prSet>
      <dgm:spPr/>
    </dgm:pt>
    <dgm:pt modelId="{284CB80C-4A81-4C68-A0A3-0C7778EF5784}" type="pres">
      <dgm:prSet presAssocID="{C861C673-5748-4D4B-B601-7AB8AA43D86E}" presName="parTrans" presStyleLbl="bgSibTrans2D1" presStyleIdx="5" presStyleCnt="6"/>
      <dgm:spPr/>
    </dgm:pt>
    <dgm:pt modelId="{8EC7C03A-703D-4B14-80CF-03DA2C962947}" type="pres">
      <dgm:prSet presAssocID="{E45798DE-B585-4FA9-98B4-DF4CDD2B05E8}" presName="node" presStyleLbl="node1" presStyleIdx="5" presStyleCnt="6" custScaleY="64061">
        <dgm:presLayoutVars>
          <dgm:bulletEnabled val="1"/>
        </dgm:presLayoutVars>
      </dgm:prSet>
      <dgm:spPr/>
    </dgm:pt>
  </dgm:ptLst>
  <dgm:cxnLst>
    <dgm:cxn modelId="{F865B612-28FA-4099-B6A6-4B9C14CACDC9}" type="presOf" srcId="{6310FD69-D567-4069-9125-5C89D7D0366C}" destId="{A39EC9E4-4DCD-4C5C-B3E7-3180A7E676BC}" srcOrd="0" destOrd="0" presId="urn:microsoft.com/office/officeart/2005/8/layout/radial4"/>
    <dgm:cxn modelId="{B045261B-3FC5-4798-ACC5-A4EFA8749840}" srcId="{11DA16C6-8CAF-4FBB-83BD-0F15D2F74F48}" destId="{CA688DA4-D576-48DF-AF56-84A20CF08864}" srcOrd="1" destOrd="0" parTransId="{227D0F75-A85E-48A0-923F-CAE2CEE8302B}" sibTransId="{6A5E5253-4F22-4BE9-A205-8C9003A8F134}"/>
    <dgm:cxn modelId="{8643985C-D8A3-4449-9001-00469396A97B}" type="presOf" srcId="{227D0F75-A85E-48A0-923F-CAE2CEE8302B}" destId="{FDD76D25-2A08-46FF-8C07-2877A0C9FB2D}" srcOrd="0" destOrd="0" presId="urn:microsoft.com/office/officeart/2005/8/layout/radial4"/>
    <dgm:cxn modelId="{6D2B245D-6BAB-40D3-BABC-C69195B4BB82}" type="presOf" srcId="{89AB0748-28A5-4AA6-88C2-5A2F850CBA47}" destId="{FBD8A9BB-6C42-4425-B777-7048E4BC7509}" srcOrd="0" destOrd="0" presId="urn:microsoft.com/office/officeart/2005/8/layout/radial4"/>
    <dgm:cxn modelId="{DB38EC61-5E8E-4B76-A3F5-E2EB5BDBDE46}" srcId="{11DA16C6-8CAF-4FBB-83BD-0F15D2F74F48}" destId="{430A538F-CF64-44DA-AB72-CDA9AD20CE83}" srcOrd="3" destOrd="0" parTransId="{89AB0748-28A5-4AA6-88C2-5A2F850CBA47}" sibTransId="{32EE2660-A159-4091-8FA4-7B355AC09DEC}"/>
    <dgm:cxn modelId="{9591A664-95AB-411B-8BDD-A66E56D4DE78}" srcId="{11DA16C6-8CAF-4FBB-83BD-0F15D2F74F48}" destId="{95B85839-953C-4107-8C12-B28A5A3F45EC}" srcOrd="0" destOrd="0" parTransId="{4FC53550-D4E3-497F-A27C-29619A2A0178}" sibTransId="{4ABFBB04-DBE4-4BE3-B5E8-432C6AEBDAEB}"/>
    <dgm:cxn modelId="{A0C3F366-7F65-470B-890E-C95A9950A25C}" srcId="{11DA16C6-8CAF-4FBB-83BD-0F15D2F74F48}" destId="{6310FD69-D567-4069-9125-5C89D7D0366C}" srcOrd="2" destOrd="0" parTransId="{2CF35C61-DF83-42FC-A7DB-6665A823676E}" sibTransId="{8CF377A4-44DD-4AAC-839C-1C1D99FDCD61}"/>
    <dgm:cxn modelId="{1DC4AA6E-4FBB-45FD-B7E3-8ADF4F407287}" srcId="{1B0F1112-1AD7-4AA4-9A3A-6A2F46283F61}" destId="{11DA16C6-8CAF-4FBB-83BD-0F15D2F74F48}" srcOrd="0" destOrd="0" parTransId="{A1BAD192-7F9E-4506-A9B5-420438854D09}" sibTransId="{6696F078-C7FA-4086-9084-D1C94F161CC1}"/>
    <dgm:cxn modelId="{49770071-AC47-453C-B96D-8878CED0E18F}" srcId="{11DA16C6-8CAF-4FBB-83BD-0F15D2F74F48}" destId="{E45798DE-B585-4FA9-98B4-DF4CDD2B05E8}" srcOrd="5" destOrd="0" parTransId="{C861C673-5748-4D4B-B601-7AB8AA43D86E}" sibTransId="{2C2469AF-1E2B-4452-AED5-F7C23C22D80B}"/>
    <dgm:cxn modelId="{A2FE4574-F8B3-4E6D-B3DD-C718BA6773D1}" type="presOf" srcId="{4FC53550-D4E3-497F-A27C-29619A2A0178}" destId="{1B17F103-9216-4974-BE9E-F576C0AB9A07}" srcOrd="0" destOrd="0" presId="urn:microsoft.com/office/officeart/2005/8/layout/radial4"/>
    <dgm:cxn modelId="{CF694987-70DA-453C-8573-6135D716C888}" type="presOf" srcId="{11DA16C6-8CAF-4FBB-83BD-0F15D2F74F48}" destId="{A38A603F-EC40-41E4-BA70-D5C5F8781BC3}" srcOrd="0" destOrd="0" presId="urn:microsoft.com/office/officeart/2005/8/layout/radial4"/>
    <dgm:cxn modelId="{579C4699-B5C2-481A-A1EF-6E92DA4549D5}" type="presOf" srcId="{1B0F1112-1AD7-4AA4-9A3A-6A2F46283F61}" destId="{93BA61E7-081F-4ED9-B60A-AB980AC9A010}" srcOrd="0" destOrd="0" presId="urn:microsoft.com/office/officeart/2005/8/layout/radial4"/>
    <dgm:cxn modelId="{F50584A2-BECA-42DC-9319-1166FFACBF4C}" type="presOf" srcId="{E09173DF-6089-43BE-9D41-76A8961283CB}" destId="{5587016C-A0FA-4F4B-A93A-619E3C6DAE9A}" srcOrd="0" destOrd="0" presId="urn:microsoft.com/office/officeart/2005/8/layout/radial4"/>
    <dgm:cxn modelId="{728DFCBA-559F-4E74-96AE-7A05CF9DEF65}" type="presOf" srcId="{C861C673-5748-4D4B-B601-7AB8AA43D86E}" destId="{284CB80C-4A81-4C68-A0A3-0C7778EF5784}" srcOrd="0" destOrd="0" presId="urn:microsoft.com/office/officeart/2005/8/layout/radial4"/>
    <dgm:cxn modelId="{C1B487BB-B4E0-4E5B-BCEC-686F78885C55}" type="presOf" srcId="{2CF35C61-DF83-42FC-A7DB-6665A823676E}" destId="{EA842F94-5DAB-40BA-A137-4DDCD4A7DE5B}" srcOrd="0" destOrd="0" presId="urn:microsoft.com/office/officeart/2005/8/layout/radial4"/>
    <dgm:cxn modelId="{D86641DA-B168-4B1D-9172-D93E7A0AC848}" type="presOf" srcId="{430A538F-CF64-44DA-AB72-CDA9AD20CE83}" destId="{9BBD46BF-6C10-4C41-9833-659933681F6E}" srcOrd="0" destOrd="0" presId="urn:microsoft.com/office/officeart/2005/8/layout/radial4"/>
    <dgm:cxn modelId="{1F3FAFE1-5A8F-4B62-8B74-450DC5A9EB72}" type="presOf" srcId="{CA688DA4-D576-48DF-AF56-84A20CF08864}" destId="{B8B915FF-FAD2-4327-A8E8-FB9B137542A2}" srcOrd="0" destOrd="0" presId="urn:microsoft.com/office/officeart/2005/8/layout/radial4"/>
    <dgm:cxn modelId="{275797E5-0E58-434B-94E1-F2DDEAA97535}" type="presOf" srcId="{6C20EE09-CEB3-4120-A2AE-760EB636D2A3}" destId="{1A97BD5D-D88B-4BDF-9C04-9A8FDBA87F2E}" srcOrd="0" destOrd="0" presId="urn:microsoft.com/office/officeart/2005/8/layout/radial4"/>
    <dgm:cxn modelId="{E7E39EE9-1A35-4846-AA7B-A19C21AD61E0}" type="presOf" srcId="{E45798DE-B585-4FA9-98B4-DF4CDD2B05E8}" destId="{8EC7C03A-703D-4B14-80CF-03DA2C962947}" srcOrd="0" destOrd="0" presId="urn:microsoft.com/office/officeart/2005/8/layout/radial4"/>
    <dgm:cxn modelId="{DBC7D7EC-091D-4416-8BFD-8EDCE836F21B}" type="presOf" srcId="{95B85839-953C-4107-8C12-B28A5A3F45EC}" destId="{DBDFA7ED-47C4-4DAE-BCB0-FDCE24E0A939}" srcOrd="0" destOrd="0" presId="urn:microsoft.com/office/officeart/2005/8/layout/radial4"/>
    <dgm:cxn modelId="{5AE93EF6-AA26-40F2-82CD-0D171A34ABA3}" srcId="{11DA16C6-8CAF-4FBB-83BD-0F15D2F74F48}" destId="{6C20EE09-CEB3-4120-A2AE-760EB636D2A3}" srcOrd="4" destOrd="0" parTransId="{E09173DF-6089-43BE-9D41-76A8961283CB}" sibTransId="{4E95A4F1-B309-4574-A763-F450CA351982}"/>
    <dgm:cxn modelId="{2F94E740-0BFA-4DF0-8C09-A6437C66ED56}" type="presParOf" srcId="{93BA61E7-081F-4ED9-B60A-AB980AC9A010}" destId="{A38A603F-EC40-41E4-BA70-D5C5F8781BC3}" srcOrd="0" destOrd="0" presId="urn:microsoft.com/office/officeart/2005/8/layout/radial4"/>
    <dgm:cxn modelId="{B8439A57-CAE3-41EF-A78F-C6A37C13BD87}" type="presParOf" srcId="{93BA61E7-081F-4ED9-B60A-AB980AC9A010}" destId="{1B17F103-9216-4974-BE9E-F576C0AB9A07}" srcOrd="1" destOrd="0" presId="urn:microsoft.com/office/officeart/2005/8/layout/radial4"/>
    <dgm:cxn modelId="{6E5BE31F-FF78-4D0F-BEFC-68EF4281B80F}" type="presParOf" srcId="{93BA61E7-081F-4ED9-B60A-AB980AC9A010}" destId="{DBDFA7ED-47C4-4DAE-BCB0-FDCE24E0A939}" srcOrd="2" destOrd="0" presId="urn:microsoft.com/office/officeart/2005/8/layout/radial4"/>
    <dgm:cxn modelId="{FEFA30BD-725B-4BB4-A474-E4B567B2494C}" type="presParOf" srcId="{93BA61E7-081F-4ED9-B60A-AB980AC9A010}" destId="{FDD76D25-2A08-46FF-8C07-2877A0C9FB2D}" srcOrd="3" destOrd="0" presId="urn:microsoft.com/office/officeart/2005/8/layout/radial4"/>
    <dgm:cxn modelId="{D652E03D-2CAE-4948-A4FF-1238EA26F20E}" type="presParOf" srcId="{93BA61E7-081F-4ED9-B60A-AB980AC9A010}" destId="{B8B915FF-FAD2-4327-A8E8-FB9B137542A2}" srcOrd="4" destOrd="0" presId="urn:microsoft.com/office/officeart/2005/8/layout/radial4"/>
    <dgm:cxn modelId="{032B96EF-4AB3-4A3D-A7A7-B0B48707FB8C}" type="presParOf" srcId="{93BA61E7-081F-4ED9-B60A-AB980AC9A010}" destId="{EA842F94-5DAB-40BA-A137-4DDCD4A7DE5B}" srcOrd="5" destOrd="0" presId="urn:microsoft.com/office/officeart/2005/8/layout/radial4"/>
    <dgm:cxn modelId="{FFA81FFD-63BC-4046-8E78-B766D4D121E2}" type="presParOf" srcId="{93BA61E7-081F-4ED9-B60A-AB980AC9A010}" destId="{A39EC9E4-4DCD-4C5C-B3E7-3180A7E676BC}" srcOrd="6" destOrd="0" presId="urn:microsoft.com/office/officeart/2005/8/layout/radial4"/>
    <dgm:cxn modelId="{AE653475-0967-4F3F-9161-FF9494EB8FBF}" type="presParOf" srcId="{93BA61E7-081F-4ED9-B60A-AB980AC9A010}" destId="{FBD8A9BB-6C42-4425-B777-7048E4BC7509}" srcOrd="7" destOrd="0" presId="urn:microsoft.com/office/officeart/2005/8/layout/radial4"/>
    <dgm:cxn modelId="{221B8DA4-3ADC-48BD-B853-56C898B1F80A}" type="presParOf" srcId="{93BA61E7-081F-4ED9-B60A-AB980AC9A010}" destId="{9BBD46BF-6C10-4C41-9833-659933681F6E}" srcOrd="8" destOrd="0" presId="urn:microsoft.com/office/officeart/2005/8/layout/radial4"/>
    <dgm:cxn modelId="{329F484A-DB22-4277-9225-6866880957A4}" type="presParOf" srcId="{93BA61E7-081F-4ED9-B60A-AB980AC9A010}" destId="{5587016C-A0FA-4F4B-A93A-619E3C6DAE9A}" srcOrd="9" destOrd="0" presId="urn:microsoft.com/office/officeart/2005/8/layout/radial4"/>
    <dgm:cxn modelId="{28F61EA5-A474-46A0-8314-182EB8264325}" type="presParOf" srcId="{93BA61E7-081F-4ED9-B60A-AB980AC9A010}" destId="{1A97BD5D-D88B-4BDF-9C04-9A8FDBA87F2E}" srcOrd="10" destOrd="0" presId="urn:microsoft.com/office/officeart/2005/8/layout/radial4"/>
    <dgm:cxn modelId="{21E8B4B7-F908-49AB-BDD3-8B495A71A8CD}" type="presParOf" srcId="{93BA61E7-081F-4ED9-B60A-AB980AC9A010}" destId="{284CB80C-4A81-4C68-A0A3-0C7778EF5784}" srcOrd="11" destOrd="0" presId="urn:microsoft.com/office/officeart/2005/8/layout/radial4"/>
    <dgm:cxn modelId="{24C67001-6E94-4AD5-ABF2-838ABE7B59B8}" type="presParOf" srcId="{93BA61E7-081F-4ED9-B60A-AB980AC9A010}" destId="{8EC7C03A-703D-4B14-80CF-03DA2C962947}" srcOrd="12"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2CB039-CC31-48A4-8156-6B36281AE8EC}"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00360BBF-6709-42DA-A6DE-B8193ABE792F}">
      <dgm:prSet phldrT="[Text]" custT="1"/>
      <dgm:spPr/>
      <dgm:t>
        <a:bodyPr vert="vert"/>
        <a:lstStyle/>
        <a:p>
          <a:r>
            <a:rPr lang="sr-Cyrl-RS" sz="3000" dirty="0"/>
            <a:t>На основу чега се доноси буџет</a:t>
          </a:r>
          <a:r>
            <a:rPr lang="en-US" sz="3000" dirty="0"/>
            <a:t>? </a:t>
          </a:r>
        </a:p>
      </dgm:t>
    </dgm:pt>
    <dgm:pt modelId="{F529A454-219A-454C-B138-14C3B361B39F}" type="parTrans" cxnId="{CFDBCFE1-4797-458E-A0CF-256D1699DCBD}">
      <dgm:prSet/>
      <dgm:spPr/>
      <dgm:t>
        <a:bodyPr/>
        <a:lstStyle/>
        <a:p>
          <a:endParaRPr lang="en-US"/>
        </a:p>
      </dgm:t>
    </dgm:pt>
    <dgm:pt modelId="{B5AC9C0B-1D20-4957-A866-89ED18231A73}" type="sibTrans" cxnId="{CFDBCFE1-4797-458E-A0CF-256D1699DCBD}">
      <dgm:prSet/>
      <dgm:spPr/>
      <dgm:t>
        <a:bodyPr/>
        <a:lstStyle/>
        <a:p>
          <a:endParaRPr lang="en-US"/>
        </a:p>
      </dgm:t>
    </dgm:pt>
    <dgm:pt modelId="{0150A799-C83B-499D-BB9F-10C758CEFD9B}">
      <dgm:prSet phldrT="[Text]" custT="1"/>
      <dgm:spPr/>
      <dgm:t>
        <a:bodyPr anchor="t"/>
        <a:lstStyle/>
        <a:p>
          <a:pPr algn="l"/>
          <a:r>
            <a:rPr lang="sr-Cyrl-RS" sz="1400" dirty="0"/>
            <a:t>Закони и прописи:</a:t>
          </a:r>
        </a:p>
        <a:p>
          <a:pPr algn="l"/>
          <a:r>
            <a:rPr lang="sr-Cyrl-RS" sz="1400" dirty="0"/>
            <a:t>Закон о финансирању локалне самоуправе,Закон о буџетском систему,Закон о локалној самоуправи, Упутство Министарства финансија за припрему одлуке о буџету за 2018. годину и др.</a:t>
          </a:r>
        </a:p>
      </dgm:t>
    </dgm:pt>
    <dgm:pt modelId="{F2167233-387A-4C2A-92FA-201B800AF2E5}" type="parTrans" cxnId="{2258ECB3-705E-4310-8AB9-ADAE767310BF}">
      <dgm:prSet/>
      <dgm:spPr/>
      <dgm:t>
        <a:bodyPr/>
        <a:lstStyle/>
        <a:p>
          <a:endParaRPr lang="en-US"/>
        </a:p>
      </dgm:t>
    </dgm:pt>
    <dgm:pt modelId="{C4F81D71-55D6-477B-91FF-B7E8CDA27FA4}" type="sibTrans" cxnId="{2258ECB3-705E-4310-8AB9-ADAE767310BF}">
      <dgm:prSet/>
      <dgm:spPr/>
      <dgm:t>
        <a:bodyPr/>
        <a:lstStyle/>
        <a:p>
          <a:endParaRPr lang="en-US"/>
        </a:p>
      </dgm:t>
    </dgm:pt>
    <dgm:pt modelId="{DA59984A-EA45-43D5-8622-7135015E39DC}">
      <dgm:prSet phldrT="[Text]" custT="1"/>
      <dgm:spPr/>
      <dgm:t>
        <a:bodyPr/>
        <a:lstStyle/>
        <a:p>
          <a:pPr algn="l"/>
          <a:r>
            <a:rPr lang="sr-Cyrl-RS" sz="1400" dirty="0"/>
            <a:t>Стратешки документи:</a:t>
          </a:r>
        </a:p>
        <a:p>
          <a:pPr algn="l"/>
          <a:r>
            <a:rPr lang="sr-Cyrl-RS" sz="1400" dirty="0"/>
            <a:t>Стратегија развоја општине Ковин, Акциони планови за поједине области</a:t>
          </a:r>
          <a:endParaRPr lang="en-US" sz="1400" dirty="0"/>
        </a:p>
      </dgm:t>
    </dgm:pt>
    <dgm:pt modelId="{346E9DC4-0947-473F-AED9-9AECED92978F}" type="parTrans" cxnId="{5CB019DC-D02B-4F72-8799-DCEC8949294E}">
      <dgm:prSet/>
      <dgm:spPr/>
      <dgm:t>
        <a:bodyPr/>
        <a:lstStyle/>
        <a:p>
          <a:endParaRPr lang="en-US"/>
        </a:p>
      </dgm:t>
    </dgm:pt>
    <dgm:pt modelId="{518CC24E-4035-4B8A-A82C-EA8D78A041FF}" type="sibTrans" cxnId="{5CB019DC-D02B-4F72-8799-DCEC8949294E}">
      <dgm:prSet/>
      <dgm:spPr/>
      <dgm:t>
        <a:bodyPr/>
        <a:lstStyle/>
        <a:p>
          <a:endParaRPr lang="en-US"/>
        </a:p>
      </dgm:t>
    </dgm:pt>
    <dgm:pt modelId="{12F72430-90C8-46E7-9363-A8933111BAFD}">
      <dgm:prSet phldrT="[Text]" custT="1"/>
      <dgm:spPr/>
      <dgm:t>
        <a:bodyPr/>
        <a:lstStyle/>
        <a:p>
          <a:pPr algn="l"/>
          <a:r>
            <a:rPr lang="sr-Cyrl-RS" sz="1400" dirty="0"/>
            <a:t>Потребе буџетских корисника</a:t>
          </a:r>
          <a:endParaRPr lang="en-US" sz="1400" dirty="0"/>
        </a:p>
      </dgm:t>
    </dgm:pt>
    <dgm:pt modelId="{9324F21A-CF22-404B-991C-F0FAD04F1E1A}" type="parTrans" cxnId="{4EE02A3D-8F83-4292-A026-1515ED03FF36}">
      <dgm:prSet/>
      <dgm:spPr/>
      <dgm:t>
        <a:bodyPr/>
        <a:lstStyle/>
        <a:p>
          <a:endParaRPr lang="en-US"/>
        </a:p>
      </dgm:t>
    </dgm:pt>
    <dgm:pt modelId="{DF00040C-AB67-4D43-B520-7E02E511DCB9}" type="sibTrans" cxnId="{4EE02A3D-8F83-4292-A026-1515ED03FF36}">
      <dgm:prSet/>
      <dgm:spPr/>
      <dgm:t>
        <a:bodyPr/>
        <a:lstStyle/>
        <a:p>
          <a:endParaRPr lang="en-US"/>
        </a:p>
      </dgm:t>
    </dgm:pt>
    <dgm:pt modelId="{CACC7C31-0A19-4B77-8109-9AAB9EC25D20}">
      <dgm:prSet phldrT="[Text]" custT="1"/>
      <dgm:spPr/>
      <dgm:t>
        <a:bodyPr/>
        <a:lstStyle/>
        <a:p>
          <a:pPr algn="l"/>
          <a:r>
            <a:rPr lang="sr-Cyrl-RS" sz="1400" dirty="0"/>
            <a:t>Започети пројекти из ранијих година</a:t>
          </a:r>
          <a:endParaRPr lang="en-US" sz="1400" dirty="0"/>
        </a:p>
      </dgm:t>
    </dgm:pt>
    <dgm:pt modelId="{F68F9F1A-A0AC-4627-BB76-A21CB9C16ACA}" type="parTrans" cxnId="{C3F3E9EA-BE7C-42FA-A974-B6909D195A40}">
      <dgm:prSet/>
      <dgm:spPr/>
      <dgm:t>
        <a:bodyPr/>
        <a:lstStyle/>
        <a:p>
          <a:endParaRPr lang="en-US"/>
        </a:p>
      </dgm:t>
    </dgm:pt>
    <dgm:pt modelId="{D22C3584-0D16-4A12-B343-F9C335256014}" type="sibTrans" cxnId="{C3F3E9EA-BE7C-42FA-A974-B6909D195A40}">
      <dgm:prSet/>
      <dgm:spPr/>
      <dgm:t>
        <a:bodyPr/>
        <a:lstStyle/>
        <a:p>
          <a:endParaRPr lang="en-US"/>
        </a:p>
      </dgm:t>
    </dgm:pt>
    <dgm:pt modelId="{24C9F698-7D4E-4709-8117-FB7CF1BB6ECA}">
      <dgm:prSet phldrT="[Text]" custT="1"/>
      <dgm:spPr/>
      <dgm:t>
        <a:bodyPr/>
        <a:lstStyle/>
        <a:p>
          <a:pPr algn="l"/>
          <a:r>
            <a:rPr lang="sr-Cyrl-RS" sz="1400" dirty="0"/>
            <a:t>Остварење прошлогодишњег буџета</a:t>
          </a:r>
          <a:endParaRPr lang="en-US" sz="1400" dirty="0"/>
        </a:p>
      </dgm:t>
    </dgm:pt>
    <dgm:pt modelId="{B764CED6-B38C-4590-855F-1F4460EB1A27}" type="parTrans" cxnId="{04C92B63-107A-49B7-9300-E9098DE5DF6A}">
      <dgm:prSet/>
      <dgm:spPr/>
      <dgm:t>
        <a:bodyPr/>
        <a:lstStyle/>
        <a:p>
          <a:endParaRPr lang="en-US"/>
        </a:p>
      </dgm:t>
    </dgm:pt>
    <dgm:pt modelId="{F823D820-3815-46B0-8D53-E3C09C351FFB}" type="sibTrans" cxnId="{04C92B63-107A-49B7-9300-E9098DE5DF6A}">
      <dgm:prSet/>
      <dgm:spPr/>
      <dgm:t>
        <a:bodyPr/>
        <a:lstStyle/>
        <a:p>
          <a:endParaRPr lang="en-US"/>
        </a:p>
      </dgm:t>
    </dgm:pt>
    <dgm:pt modelId="{25DAE38A-FD8C-46C3-B34D-A50FB369E7DF}" type="pres">
      <dgm:prSet presAssocID="{0E2CB039-CC31-48A4-8156-6B36281AE8EC}" presName="Name0" presStyleCnt="0">
        <dgm:presLayoutVars>
          <dgm:chPref val="1"/>
          <dgm:dir/>
          <dgm:animOne val="branch"/>
          <dgm:animLvl val="lvl"/>
          <dgm:resizeHandles val="exact"/>
        </dgm:presLayoutVars>
      </dgm:prSet>
      <dgm:spPr/>
    </dgm:pt>
    <dgm:pt modelId="{CB26C9DD-3124-450D-81B6-4B010B30C520}" type="pres">
      <dgm:prSet presAssocID="{00360BBF-6709-42DA-A6DE-B8193ABE792F}" presName="root1" presStyleCnt="0"/>
      <dgm:spPr/>
    </dgm:pt>
    <dgm:pt modelId="{D1C52863-34A6-4E04-9740-6E0567681A8F}" type="pres">
      <dgm:prSet presAssocID="{00360BBF-6709-42DA-A6DE-B8193ABE792F}" presName="LevelOneTextNode" presStyleLbl="node0" presStyleIdx="0" presStyleCnt="1" custScaleX="181806" custScaleY="90176">
        <dgm:presLayoutVars>
          <dgm:chPref val="3"/>
        </dgm:presLayoutVars>
      </dgm:prSet>
      <dgm:spPr/>
    </dgm:pt>
    <dgm:pt modelId="{CFBE3A7D-7CD3-413D-AA64-9100FA79E8D0}" type="pres">
      <dgm:prSet presAssocID="{00360BBF-6709-42DA-A6DE-B8193ABE792F}" presName="level2hierChild" presStyleCnt="0"/>
      <dgm:spPr/>
    </dgm:pt>
    <dgm:pt modelId="{25CF5DCC-0AE9-4D09-ABC1-8BE4D97FDFCB}" type="pres">
      <dgm:prSet presAssocID="{F2167233-387A-4C2A-92FA-201B800AF2E5}" presName="conn2-1" presStyleLbl="parChTrans1D2" presStyleIdx="0" presStyleCnt="5"/>
      <dgm:spPr/>
    </dgm:pt>
    <dgm:pt modelId="{61AA8207-A6A4-4905-9FD1-93C90724B340}" type="pres">
      <dgm:prSet presAssocID="{F2167233-387A-4C2A-92FA-201B800AF2E5}" presName="connTx" presStyleLbl="parChTrans1D2" presStyleIdx="0" presStyleCnt="5"/>
      <dgm:spPr/>
    </dgm:pt>
    <dgm:pt modelId="{E4E2AF43-D45C-43E2-8E5A-8B4F8328AA50}" type="pres">
      <dgm:prSet presAssocID="{0150A799-C83B-499D-BB9F-10C758CEFD9B}" presName="root2" presStyleCnt="0"/>
      <dgm:spPr/>
    </dgm:pt>
    <dgm:pt modelId="{AD67EDBF-32B4-495C-A262-4812FBE80932}" type="pres">
      <dgm:prSet presAssocID="{0150A799-C83B-499D-BB9F-10C758CEFD9B}" presName="LevelTwoTextNode" presStyleLbl="node2" presStyleIdx="0" presStyleCnt="5" custScaleX="189790" custScaleY="142737" custLinFactNeighborX="924" custLinFactNeighborY="6005">
        <dgm:presLayoutVars>
          <dgm:chPref val="3"/>
        </dgm:presLayoutVars>
      </dgm:prSet>
      <dgm:spPr/>
    </dgm:pt>
    <dgm:pt modelId="{BD88E36A-E711-4840-AED6-01651340FCD0}" type="pres">
      <dgm:prSet presAssocID="{0150A799-C83B-499D-BB9F-10C758CEFD9B}" presName="level3hierChild" presStyleCnt="0"/>
      <dgm:spPr/>
    </dgm:pt>
    <dgm:pt modelId="{F1903401-CDA9-4777-A04C-F19A89F110A0}" type="pres">
      <dgm:prSet presAssocID="{346E9DC4-0947-473F-AED9-9AECED92978F}" presName="conn2-1" presStyleLbl="parChTrans1D2" presStyleIdx="1" presStyleCnt="5"/>
      <dgm:spPr/>
    </dgm:pt>
    <dgm:pt modelId="{D23E054D-0742-441B-9D09-9EB576968A6E}" type="pres">
      <dgm:prSet presAssocID="{346E9DC4-0947-473F-AED9-9AECED92978F}" presName="connTx" presStyleLbl="parChTrans1D2" presStyleIdx="1" presStyleCnt="5"/>
      <dgm:spPr/>
    </dgm:pt>
    <dgm:pt modelId="{145ADC9F-A830-493F-9981-28A949B5D57E}" type="pres">
      <dgm:prSet presAssocID="{DA59984A-EA45-43D5-8622-7135015E39DC}" presName="root2" presStyleCnt="0"/>
      <dgm:spPr/>
    </dgm:pt>
    <dgm:pt modelId="{A288E7CD-845A-4B30-8D9E-0FCFF4059FF8}" type="pres">
      <dgm:prSet presAssocID="{DA59984A-EA45-43D5-8622-7135015E39DC}" presName="LevelTwoTextNode" presStyleLbl="node2" presStyleIdx="1" presStyleCnt="5" custScaleX="188329" custScaleY="95383">
        <dgm:presLayoutVars>
          <dgm:chPref val="3"/>
        </dgm:presLayoutVars>
      </dgm:prSet>
      <dgm:spPr/>
    </dgm:pt>
    <dgm:pt modelId="{8AF56EA1-EF0C-41F7-A64B-4E0DC746E609}" type="pres">
      <dgm:prSet presAssocID="{DA59984A-EA45-43D5-8622-7135015E39DC}" presName="level3hierChild" presStyleCnt="0"/>
      <dgm:spPr/>
    </dgm:pt>
    <dgm:pt modelId="{531482B3-13DA-4E77-8EF9-7A508768A321}" type="pres">
      <dgm:prSet presAssocID="{9324F21A-CF22-404B-991C-F0FAD04F1E1A}" presName="conn2-1" presStyleLbl="parChTrans1D2" presStyleIdx="2" presStyleCnt="5"/>
      <dgm:spPr/>
    </dgm:pt>
    <dgm:pt modelId="{92BF821D-14E3-40BB-B3C5-212A94A9CA22}" type="pres">
      <dgm:prSet presAssocID="{9324F21A-CF22-404B-991C-F0FAD04F1E1A}" presName="connTx" presStyleLbl="parChTrans1D2" presStyleIdx="2" presStyleCnt="5"/>
      <dgm:spPr/>
    </dgm:pt>
    <dgm:pt modelId="{CB322892-7746-46FA-9A5A-A13AAAB16AEB}" type="pres">
      <dgm:prSet presAssocID="{12F72430-90C8-46E7-9363-A8933111BAFD}" presName="root2" presStyleCnt="0"/>
      <dgm:spPr/>
    </dgm:pt>
    <dgm:pt modelId="{573F9BF2-AC82-43FC-A361-118085DB3D65}" type="pres">
      <dgm:prSet presAssocID="{12F72430-90C8-46E7-9363-A8933111BAFD}" presName="LevelTwoTextNode" presStyleLbl="node2" presStyleIdx="2" presStyleCnt="5" custScaleX="188642" custScaleY="48152">
        <dgm:presLayoutVars>
          <dgm:chPref val="3"/>
        </dgm:presLayoutVars>
      </dgm:prSet>
      <dgm:spPr/>
    </dgm:pt>
    <dgm:pt modelId="{83F1B72F-BD92-4E4B-8B73-2DBC7440818F}" type="pres">
      <dgm:prSet presAssocID="{12F72430-90C8-46E7-9363-A8933111BAFD}" presName="level3hierChild" presStyleCnt="0"/>
      <dgm:spPr/>
    </dgm:pt>
    <dgm:pt modelId="{EE8B77DA-77C5-46AD-80A2-BD307CFE9F0A}" type="pres">
      <dgm:prSet presAssocID="{F68F9F1A-A0AC-4627-BB76-A21CB9C16ACA}" presName="conn2-1" presStyleLbl="parChTrans1D2" presStyleIdx="3" presStyleCnt="5"/>
      <dgm:spPr/>
    </dgm:pt>
    <dgm:pt modelId="{7E8E6685-0078-4B86-BC52-3A0FBAF76686}" type="pres">
      <dgm:prSet presAssocID="{F68F9F1A-A0AC-4627-BB76-A21CB9C16ACA}" presName="connTx" presStyleLbl="parChTrans1D2" presStyleIdx="3" presStyleCnt="5"/>
      <dgm:spPr/>
    </dgm:pt>
    <dgm:pt modelId="{4C9B0C12-D40F-4085-B321-C72DDFDB9D14}" type="pres">
      <dgm:prSet presAssocID="{CACC7C31-0A19-4B77-8109-9AAB9EC25D20}" presName="root2" presStyleCnt="0"/>
      <dgm:spPr/>
    </dgm:pt>
    <dgm:pt modelId="{B2DE3A8A-BA09-499F-9C72-0630724E4538}" type="pres">
      <dgm:prSet presAssocID="{CACC7C31-0A19-4B77-8109-9AAB9EC25D20}" presName="LevelTwoTextNode" presStyleLbl="node2" presStyleIdx="3" presStyleCnt="5" custScaleX="188676" custScaleY="48056">
        <dgm:presLayoutVars>
          <dgm:chPref val="3"/>
        </dgm:presLayoutVars>
      </dgm:prSet>
      <dgm:spPr/>
    </dgm:pt>
    <dgm:pt modelId="{225055FE-8B42-4143-ADD3-8E6B554691DD}" type="pres">
      <dgm:prSet presAssocID="{CACC7C31-0A19-4B77-8109-9AAB9EC25D20}" presName="level3hierChild" presStyleCnt="0"/>
      <dgm:spPr/>
    </dgm:pt>
    <dgm:pt modelId="{69201674-1235-4FA7-9CBC-B675F6713E38}" type="pres">
      <dgm:prSet presAssocID="{B764CED6-B38C-4590-855F-1F4460EB1A27}" presName="conn2-1" presStyleLbl="parChTrans1D2" presStyleIdx="4" presStyleCnt="5"/>
      <dgm:spPr/>
    </dgm:pt>
    <dgm:pt modelId="{EE9BE54A-48D2-43A6-AD4C-394C0EDDA292}" type="pres">
      <dgm:prSet presAssocID="{B764CED6-B38C-4590-855F-1F4460EB1A27}" presName="connTx" presStyleLbl="parChTrans1D2" presStyleIdx="4" presStyleCnt="5"/>
      <dgm:spPr/>
    </dgm:pt>
    <dgm:pt modelId="{991F253B-0E4F-40EA-A604-E0113D6B712C}" type="pres">
      <dgm:prSet presAssocID="{24C9F698-7D4E-4709-8117-FB7CF1BB6ECA}" presName="root2" presStyleCnt="0"/>
      <dgm:spPr/>
    </dgm:pt>
    <dgm:pt modelId="{94F14A6F-3CD0-4A17-88D3-6F4D0EB2D4E6}" type="pres">
      <dgm:prSet presAssocID="{24C9F698-7D4E-4709-8117-FB7CF1BB6ECA}" presName="LevelTwoTextNode" presStyleLbl="node2" presStyleIdx="4" presStyleCnt="5" custScaleX="189623" custScaleY="49763">
        <dgm:presLayoutVars>
          <dgm:chPref val="3"/>
        </dgm:presLayoutVars>
      </dgm:prSet>
      <dgm:spPr/>
    </dgm:pt>
    <dgm:pt modelId="{29A4DBB5-5792-469E-B23C-2F896481FC4D}" type="pres">
      <dgm:prSet presAssocID="{24C9F698-7D4E-4709-8117-FB7CF1BB6ECA}" presName="level3hierChild" presStyleCnt="0"/>
      <dgm:spPr/>
    </dgm:pt>
  </dgm:ptLst>
  <dgm:cxnLst>
    <dgm:cxn modelId="{34283C31-8592-4422-A1A3-73AB4C9D03AC}" type="presOf" srcId="{346E9DC4-0947-473F-AED9-9AECED92978F}" destId="{F1903401-CDA9-4777-A04C-F19A89F110A0}" srcOrd="0" destOrd="0" presId="urn:microsoft.com/office/officeart/2008/layout/HorizontalMultiLevelHierarchy"/>
    <dgm:cxn modelId="{4EE02A3D-8F83-4292-A026-1515ED03FF36}" srcId="{00360BBF-6709-42DA-A6DE-B8193ABE792F}" destId="{12F72430-90C8-46E7-9363-A8933111BAFD}" srcOrd="2" destOrd="0" parTransId="{9324F21A-CF22-404B-991C-F0FAD04F1E1A}" sibTransId="{DF00040C-AB67-4D43-B520-7E02E511DCB9}"/>
    <dgm:cxn modelId="{04C92B63-107A-49B7-9300-E9098DE5DF6A}" srcId="{00360BBF-6709-42DA-A6DE-B8193ABE792F}" destId="{24C9F698-7D4E-4709-8117-FB7CF1BB6ECA}" srcOrd="4" destOrd="0" parTransId="{B764CED6-B38C-4590-855F-1F4460EB1A27}" sibTransId="{F823D820-3815-46B0-8D53-E3C09C351FFB}"/>
    <dgm:cxn modelId="{40388A68-B94C-4A35-8C64-05C5C0A60913}" type="presOf" srcId="{F2167233-387A-4C2A-92FA-201B800AF2E5}" destId="{61AA8207-A6A4-4905-9FD1-93C90724B340}" srcOrd="1" destOrd="0" presId="urn:microsoft.com/office/officeart/2008/layout/HorizontalMultiLevelHierarchy"/>
    <dgm:cxn modelId="{01BF0D4B-39BD-418F-9FD8-FA1BCFA1191B}" type="presOf" srcId="{0150A799-C83B-499D-BB9F-10C758CEFD9B}" destId="{AD67EDBF-32B4-495C-A262-4812FBE80932}" srcOrd="0" destOrd="0" presId="urn:microsoft.com/office/officeart/2008/layout/HorizontalMultiLevelHierarchy"/>
    <dgm:cxn modelId="{E5279A4E-EE6C-4FFB-B246-5E27296AFE3A}" type="presOf" srcId="{12F72430-90C8-46E7-9363-A8933111BAFD}" destId="{573F9BF2-AC82-43FC-A361-118085DB3D65}" srcOrd="0" destOrd="0" presId="urn:microsoft.com/office/officeart/2008/layout/HorizontalMultiLevelHierarchy"/>
    <dgm:cxn modelId="{D638D777-8D10-48F2-B9D8-6C3134F26FF3}" type="presOf" srcId="{00360BBF-6709-42DA-A6DE-B8193ABE792F}" destId="{D1C52863-34A6-4E04-9740-6E0567681A8F}" srcOrd="0" destOrd="0" presId="urn:microsoft.com/office/officeart/2008/layout/HorizontalMultiLevelHierarchy"/>
    <dgm:cxn modelId="{C39D5786-DF54-4F2D-BB08-544A5A89AC42}" type="presOf" srcId="{DA59984A-EA45-43D5-8622-7135015E39DC}" destId="{A288E7CD-845A-4B30-8D9E-0FCFF4059FF8}" srcOrd="0" destOrd="0" presId="urn:microsoft.com/office/officeart/2008/layout/HorizontalMultiLevelHierarchy"/>
    <dgm:cxn modelId="{2C85DAA3-D0FC-43CA-9B0A-F73BC8EBF88D}" type="presOf" srcId="{9324F21A-CF22-404B-991C-F0FAD04F1E1A}" destId="{92BF821D-14E3-40BB-B3C5-212A94A9CA22}" srcOrd="1" destOrd="0" presId="urn:microsoft.com/office/officeart/2008/layout/HorizontalMultiLevelHierarchy"/>
    <dgm:cxn modelId="{2258ECB3-705E-4310-8AB9-ADAE767310BF}" srcId="{00360BBF-6709-42DA-A6DE-B8193ABE792F}" destId="{0150A799-C83B-499D-BB9F-10C758CEFD9B}" srcOrd="0" destOrd="0" parTransId="{F2167233-387A-4C2A-92FA-201B800AF2E5}" sibTransId="{C4F81D71-55D6-477B-91FF-B7E8CDA27FA4}"/>
    <dgm:cxn modelId="{200F0BB4-194A-4F9E-8035-F09C349D5691}" type="presOf" srcId="{346E9DC4-0947-473F-AED9-9AECED92978F}" destId="{D23E054D-0742-441B-9D09-9EB576968A6E}" srcOrd="1" destOrd="0" presId="urn:microsoft.com/office/officeart/2008/layout/HorizontalMultiLevelHierarchy"/>
    <dgm:cxn modelId="{54DF95BD-B55C-478B-B176-94F45C467DEA}" type="presOf" srcId="{24C9F698-7D4E-4709-8117-FB7CF1BB6ECA}" destId="{94F14A6F-3CD0-4A17-88D3-6F4D0EB2D4E6}" srcOrd="0" destOrd="0" presId="urn:microsoft.com/office/officeart/2008/layout/HorizontalMultiLevelHierarchy"/>
    <dgm:cxn modelId="{576C8ACB-F866-4817-A9DB-50D6A32736E8}" type="presOf" srcId="{F68F9F1A-A0AC-4627-BB76-A21CB9C16ACA}" destId="{7E8E6685-0078-4B86-BC52-3A0FBAF76686}" srcOrd="1" destOrd="0" presId="urn:microsoft.com/office/officeart/2008/layout/HorizontalMultiLevelHierarchy"/>
    <dgm:cxn modelId="{FB5A4DD2-91D2-40A1-813C-E41EC57616AE}" type="presOf" srcId="{B764CED6-B38C-4590-855F-1F4460EB1A27}" destId="{69201674-1235-4FA7-9CBC-B675F6713E38}" srcOrd="0" destOrd="0" presId="urn:microsoft.com/office/officeart/2008/layout/HorizontalMultiLevelHierarchy"/>
    <dgm:cxn modelId="{E2BD27D4-DAC4-4519-8D15-C28EE4B2AB17}" type="presOf" srcId="{CACC7C31-0A19-4B77-8109-9AAB9EC25D20}" destId="{B2DE3A8A-BA09-499F-9C72-0630724E4538}" srcOrd="0" destOrd="0" presId="urn:microsoft.com/office/officeart/2008/layout/HorizontalMultiLevelHierarchy"/>
    <dgm:cxn modelId="{296FDAD7-32B9-4AA6-AB43-27535B1CEDA1}" type="presOf" srcId="{B764CED6-B38C-4590-855F-1F4460EB1A27}" destId="{EE9BE54A-48D2-43A6-AD4C-394C0EDDA292}" srcOrd="1" destOrd="0" presId="urn:microsoft.com/office/officeart/2008/layout/HorizontalMultiLevelHierarchy"/>
    <dgm:cxn modelId="{5CB019DC-D02B-4F72-8799-DCEC8949294E}" srcId="{00360BBF-6709-42DA-A6DE-B8193ABE792F}" destId="{DA59984A-EA45-43D5-8622-7135015E39DC}" srcOrd="1" destOrd="0" parTransId="{346E9DC4-0947-473F-AED9-9AECED92978F}" sibTransId="{518CC24E-4035-4B8A-A82C-EA8D78A041FF}"/>
    <dgm:cxn modelId="{EBEF4ADE-627A-4970-BBED-45B55431C879}" type="presOf" srcId="{F68F9F1A-A0AC-4627-BB76-A21CB9C16ACA}" destId="{EE8B77DA-77C5-46AD-80A2-BD307CFE9F0A}" srcOrd="0" destOrd="0" presId="urn:microsoft.com/office/officeart/2008/layout/HorizontalMultiLevelHierarchy"/>
    <dgm:cxn modelId="{CFDBCFE1-4797-458E-A0CF-256D1699DCBD}" srcId="{0E2CB039-CC31-48A4-8156-6B36281AE8EC}" destId="{00360BBF-6709-42DA-A6DE-B8193ABE792F}" srcOrd="0" destOrd="0" parTransId="{F529A454-219A-454C-B138-14C3B361B39F}" sibTransId="{B5AC9C0B-1D20-4957-A866-89ED18231A73}"/>
    <dgm:cxn modelId="{9435DEE7-B833-45BD-8BAB-C370E3ADA3A3}" type="presOf" srcId="{F2167233-387A-4C2A-92FA-201B800AF2E5}" destId="{25CF5DCC-0AE9-4D09-ABC1-8BE4D97FDFCB}" srcOrd="0" destOrd="0" presId="urn:microsoft.com/office/officeart/2008/layout/HorizontalMultiLevelHierarchy"/>
    <dgm:cxn modelId="{C3F3E9EA-BE7C-42FA-A974-B6909D195A40}" srcId="{00360BBF-6709-42DA-A6DE-B8193ABE792F}" destId="{CACC7C31-0A19-4B77-8109-9AAB9EC25D20}" srcOrd="3" destOrd="0" parTransId="{F68F9F1A-A0AC-4627-BB76-A21CB9C16ACA}" sibTransId="{D22C3584-0D16-4A12-B343-F9C335256014}"/>
    <dgm:cxn modelId="{5F3E36FB-962E-4D75-AA46-DDFDEC90684F}" type="presOf" srcId="{9324F21A-CF22-404B-991C-F0FAD04F1E1A}" destId="{531482B3-13DA-4E77-8EF9-7A508768A321}" srcOrd="0" destOrd="0" presId="urn:microsoft.com/office/officeart/2008/layout/HorizontalMultiLevelHierarchy"/>
    <dgm:cxn modelId="{95AB8CFE-8FB4-44AD-859A-6210B1783C5C}" type="presOf" srcId="{0E2CB039-CC31-48A4-8156-6B36281AE8EC}" destId="{25DAE38A-FD8C-46C3-B34D-A50FB369E7DF}" srcOrd="0" destOrd="0" presId="urn:microsoft.com/office/officeart/2008/layout/HorizontalMultiLevelHierarchy"/>
    <dgm:cxn modelId="{F43F3809-C85D-45B0-8B1F-A48A2240F7FD}" type="presParOf" srcId="{25DAE38A-FD8C-46C3-B34D-A50FB369E7DF}" destId="{CB26C9DD-3124-450D-81B6-4B010B30C520}" srcOrd="0" destOrd="0" presId="urn:microsoft.com/office/officeart/2008/layout/HorizontalMultiLevelHierarchy"/>
    <dgm:cxn modelId="{2944E46B-0331-4BCB-A798-32B203C58265}" type="presParOf" srcId="{CB26C9DD-3124-450D-81B6-4B010B30C520}" destId="{D1C52863-34A6-4E04-9740-6E0567681A8F}" srcOrd="0" destOrd="0" presId="urn:microsoft.com/office/officeart/2008/layout/HorizontalMultiLevelHierarchy"/>
    <dgm:cxn modelId="{F2729F2A-A943-4A2C-87AA-9EA209FBF982}" type="presParOf" srcId="{CB26C9DD-3124-450D-81B6-4B010B30C520}" destId="{CFBE3A7D-7CD3-413D-AA64-9100FA79E8D0}" srcOrd="1" destOrd="0" presId="urn:microsoft.com/office/officeart/2008/layout/HorizontalMultiLevelHierarchy"/>
    <dgm:cxn modelId="{BEF379DB-5DFA-4386-AFDB-5F4C6BAEF77C}" type="presParOf" srcId="{CFBE3A7D-7CD3-413D-AA64-9100FA79E8D0}" destId="{25CF5DCC-0AE9-4D09-ABC1-8BE4D97FDFCB}" srcOrd="0" destOrd="0" presId="urn:microsoft.com/office/officeart/2008/layout/HorizontalMultiLevelHierarchy"/>
    <dgm:cxn modelId="{6B6EE897-CB21-494F-A275-3F65B2330CD8}" type="presParOf" srcId="{25CF5DCC-0AE9-4D09-ABC1-8BE4D97FDFCB}" destId="{61AA8207-A6A4-4905-9FD1-93C90724B340}" srcOrd="0" destOrd="0" presId="urn:microsoft.com/office/officeart/2008/layout/HorizontalMultiLevelHierarchy"/>
    <dgm:cxn modelId="{71C16420-94D0-4C4D-8826-0C65D893AC5A}" type="presParOf" srcId="{CFBE3A7D-7CD3-413D-AA64-9100FA79E8D0}" destId="{E4E2AF43-D45C-43E2-8E5A-8B4F8328AA50}" srcOrd="1" destOrd="0" presId="urn:microsoft.com/office/officeart/2008/layout/HorizontalMultiLevelHierarchy"/>
    <dgm:cxn modelId="{BF712BFE-C950-41CA-87C5-31BDD02EDEE5}" type="presParOf" srcId="{E4E2AF43-D45C-43E2-8E5A-8B4F8328AA50}" destId="{AD67EDBF-32B4-495C-A262-4812FBE80932}" srcOrd="0" destOrd="0" presId="urn:microsoft.com/office/officeart/2008/layout/HorizontalMultiLevelHierarchy"/>
    <dgm:cxn modelId="{7147CEBD-6915-4195-841E-7CD7DE6F33E4}" type="presParOf" srcId="{E4E2AF43-D45C-43E2-8E5A-8B4F8328AA50}" destId="{BD88E36A-E711-4840-AED6-01651340FCD0}" srcOrd="1" destOrd="0" presId="urn:microsoft.com/office/officeart/2008/layout/HorizontalMultiLevelHierarchy"/>
    <dgm:cxn modelId="{0A8A22A4-4EDA-4689-B0A9-1198A9E56F06}" type="presParOf" srcId="{CFBE3A7D-7CD3-413D-AA64-9100FA79E8D0}" destId="{F1903401-CDA9-4777-A04C-F19A89F110A0}" srcOrd="2" destOrd="0" presId="urn:microsoft.com/office/officeart/2008/layout/HorizontalMultiLevelHierarchy"/>
    <dgm:cxn modelId="{933306AF-1DFB-4BB3-9D7E-EFC678BAAB07}" type="presParOf" srcId="{F1903401-CDA9-4777-A04C-F19A89F110A0}" destId="{D23E054D-0742-441B-9D09-9EB576968A6E}" srcOrd="0" destOrd="0" presId="urn:microsoft.com/office/officeart/2008/layout/HorizontalMultiLevelHierarchy"/>
    <dgm:cxn modelId="{5944B083-DBD5-40A0-A7C2-97EE7928F409}" type="presParOf" srcId="{CFBE3A7D-7CD3-413D-AA64-9100FA79E8D0}" destId="{145ADC9F-A830-493F-9981-28A949B5D57E}" srcOrd="3" destOrd="0" presId="urn:microsoft.com/office/officeart/2008/layout/HorizontalMultiLevelHierarchy"/>
    <dgm:cxn modelId="{0CA230BB-4CD5-404C-BE9F-5BC1C225C2EE}" type="presParOf" srcId="{145ADC9F-A830-493F-9981-28A949B5D57E}" destId="{A288E7CD-845A-4B30-8D9E-0FCFF4059FF8}" srcOrd="0" destOrd="0" presId="urn:microsoft.com/office/officeart/2008/layout/HorizontalMultiLevelHierarchy"/>
    <dgm:cxn modelId="{3E6A55AD-4F8D-47D7-9596-9A9228B677C8}" type="presParOf" srcId="{145ADC9F-A830-493F-9981-28A949B5D57E}" destId="{8AF56EA1-EF0C-41F7-A64B-4E0DC746E609}" srcOrd="1" destOrd="0" presId="urn:microsoft.com/office/officeart/2008/layout/HorizontalMultiLevelHierarchy"/>
    <dgm:cxn modelId="{09BC75D1-9083-4561-85C8-75AF4AA86828}" type="presParOf" srcId="{CFBE3A7D-7CD3-413D-AA64-9100FA79E8D0}" destId="{531482B3-13DA-4E77-8EF9-7A508768A321}" srcOrd="4" destOrd="0" presId="urn:microsoft.com/office/officeart/2008/layout/HorizontalMultiLevelHierarchy"/>
    <dgm:cxn modelId="{4EAC49D4-BDB5-4EB2-8578-C2E070F88431}" type="presParOf" srcId="{531482B3-13DA-4E77-8EF9-7A508768A321}" destId="{92BF821D-14E3-40BB-B3C5-212A94A9CA22}" srcOrd="0" destOrd="0" presId="urn:microsoft.com/office/officeart/2008/layout/HorizontalMultiLevelHierarchy"/>
    <dgm:cxn modelId="{D8757985-95D4-41F4-9DDE-14544475857D}" type="presParOf" srcId="{CFBE3A7D-7CD3-413D-AA64-9100FA79E8D0}" destId="{CB322892-7746-46FA-9A5A-A13AAAB16AEB}" srcOrd="5" destOrd="0" presId="urn:microsoft.com/office/officeart/2008/layout/HorizontalMultiLevelHierarchy"/>
    <dgm:cxn modelId="{73C89E73-4139-434D-87AD-ADAD0C59E908}" type="presParOf" srcId="{CB322892-7746-46FA-9A5A-A13AAAB16AEB}" destId="{573F9BF2-AC82-43FC-A361-118085DB3D65}" srcOrd="0" destOrd="0" presId="urn:microsoft.com/office/officeart/2008/layout/HorizontalMultiLevelHierarchy"/>
    <dgm:cxn modelId="{88F62846-FA46-46DD-9A34-88ED39FBC415}" type="presParOf" srcId="{CB322892-7746-46FA-9A5A-A13AAAB16AEB}" destId="{83F1B72F-BD92-4E4B-8B73-2DBC7440818F}" srcOrd="1" destOrd="0" presId="urn:microsoft.com/office/officeart/2008/layout/HorizontalMultiLevelHierarchy"/>
    <dgm:cxn modelId="{8F20CA88-25B3-4493-842E-3AFF0C66C0F8}" type="presParOf" srcId="{CFBE3A7D-7CD3-413D-AA64-9100FA79E8D0}" destId="{EE8B77DA-77C5-46AD-80A2-BD307CFE9F0A}" srcOrd="6" destOrd="0" presId="urn:microsoft.com/office/officeart/2008/layout/HorizontalMultiLevelHierarchy"/>
    <dgm:cxn modelId="{46BD5FA2-135F-4D9F-8AF7-F80EFFC323A9}" type="presParOf" srcId="{EE8B77DA-77C5-46AD-80A2-BD307CFE9F0A}" destId="{7E8E6685-0078-4B86-BC52-3A0FBAF76686}" srcOrd="0" destOrd="0" presId="urn:microsoft.com/office/officeart/2008/layout/HorizontalMultiLevelHierarchy"/>
    <dgm:cxn modelId="{46BBF2DE-5F5D-431F-8623-48417D871D57}" type="presParOf" srcId="{CFBE3A7D-7CD3-413D-AA64-9100FA79E8D0}" destId="{4C9B0C12-D40F-4085-B321-C72DDFDB9D14}" srcOrd="7" destOrd="0" presId="urn:microsoft.com/office/officeart/2008/layout/HorizontalMultiLevelHierarchy"/>
    <dgm:cxn modelId="{7CBD2BF3-D51D-4346-927D-53D4E821F69D}" type="presParOf" srcId="{4C9B0C12-D40F-4085-B321-C72DDFDB9D14}" destId="{B2DE3A8A-BA09-499F-9C72-0630724E4538}" srcOrd="0" destOrd="0" presId="urn:microsoft.com/office/officeart/2008/layout/HorizontalMultiLevelHierarchy"/>
    <dgm:cxn modelId="{39EEF601-0469-429F-A54A-4FBE9BDF5D36}" type="presParOf" srcId="{4C9B0C12-D40F-4085-B321-C72DDFDB9D14}" destId="{225055FE-8B42-4143-ADD3-8E6B554691DD}" srcOrd="1" destOrd="0" presId="urn:microsoft.com/office/officeart/2008/layout/HorizontalMultiLevelHierarchy"/>
    <dgm:cxn modelId="{144FBA39-8477-41EA-916B-954C479349CC}" type="presParOf" srcId="{CFBE3A7D-7CD3-413D-AA64-9100FA79E8D0}" destId="{69201674-1235-4FA7-9CBC-B675F6713E38}" srcOrd="8" destOrd="0" presId="urn:microsoft.com/office/officeart/2008/layout/HorizontalMultiLevelHierarchy"/>
    <dgm:cxn modelId="{92AA3B83-8E15-4435-BF74-F86C5A05BEEA}" type="presParOf" srcId="{69201674-1235-4FA7-9CBC-B675F6713E38}" destId="{EE9BE54A-48D2-43A6-AD4C-394C0EDDA292}" srcOrd="0" destOrd="0" presId="urn:microsoft.com/office/officeart/2008/layout/HorizontalMultiLevelHierarchy"/>
    <dgm:cxn modelId="{C84FC69F-3CC3-4003-801C-5D64B1129CD7}" type="presParOf" srcId="{CFBE3A7D-7CD3-413D-AA64-9100FA79E8D0}" destId="{991F253B-0E4F-40EA-A604-E0113D6B712C}" srcOrd="9" destOrd="0" presId="urn:microsoft.com/office/officeart/2008/layout/HorizontalMultiLevelHierarchy"/>
    <dgm:cxn modelId="{24ABB6DB-8CD6-4C64-8306-CBA70F65EC0F}" type="presParOf" srcId="{991F253B-0E4F-40EA-A604-E0113D6B712C}" destId="{94F14A6F-3CD0-4A17-88D3-6F4D0EB2D4E6}" srcOrd="0" destOrd="0" presId="urn:microsoft.com/office/officeart/2008/layout/HorizontalMultiLevelHierarchy"/>
    <dgm:cxn modelId="{41ACFB4D-7855-49B0-ADAF-C505E803E4F5}" type="presParOf" srcId="{991F253B-0E4F-40EA-A604-E0113D6B712C}" destId="{29A4DBB5-5792-469E-B23C-2F896481FC4D}"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8ECFAC-63B3-40F0-9E03-B31D365E432C}" type="doc">
      <dgm:prSet loTypeId="urn:microsoft.com/office/officeart/2005/8/layout/equation1" loCatId="process" qsTypeId="urn:microsoft.com/office/officeart/2005/8/quickstyle/simple1" qsCatId="simple" csTypeId="urn:microsoft.com/office/officeart/2005/8/colors/colorful4" csCatId="colorful" phldr="1"/>
      <dgm:spPr/>
    </dgm:pt>
    <dgm:pt modelId="{769C603C-23D5-403C-95DA-15917D1E9C8C}">
      <dgm:prSet phldrT="[Text]" custT="1"/>
      <dgm:spPr/>
      <dgm:t>
        <a:bodyPr/>
        <a:lstStyle/>
        <a:p>
          <a:r>
            <a:rPr lang="sr-Cyrl-RS" sz="1200" dirty="0">
              <a:solidFill>
                <a:schemeClr val="bg1"/>
              </a:solidFill>
            </a:rPr>
            <a:t>953.796.000</a:t>
          </a:r>
          <a:endParaRPr lang="en-US" sz="1200" dirty="0">
            <a:solidFill>
              <a:schemeClr val="bg1"/>
            </a:solidFill>
          </a:endParaRPr>
        </a:p>
      </dgm:t>
    </dgm:pt>
    <dgm:pt modelId="{759E4AF6-67F6-478F-8964-9A19D19E1177}" type="parTrans" cxnId="{DA5414C5-84FB-4FA3-8181-E2C9E0301A35}">
      <dgm:prSet/>
      <dgm:spPr/>
      <dgm:t>
        <a:bodyPr/>
        <a:lstStyle/>
        <a:p>
          <a:endParaRPr lang="en-US"/>
        </a:p>
      </dgm:t>
    </dgm:pt>
    <dgm:pt modelId="{DEDC7C14-1C44-4B14-935A-1F287B377BF8}" type="sibTrans" cxnId="{DA5414C5-84FB-4FA3-8181-E2C9E0301A35}">
      <dgm:prSet/>
      <dgm:spPr/>
      <dgm:t>
        <a:bodyPr/>
        <a:lstStyle/>
        <a:p>
          <a:endParaRPr lang="en-US"/>
        </a:p>
      </dgm:t>
    </dgm:pt>
    <dgm:pt modelId="{84E53D7D-2CDD-4090-A623-03B23378A693}">
      <dgm:prSet phldrT="[Text]" custT="1"/>
      <dgm:spPr/>
      <dgm:t>
        <a:bodyPr/>
        <a:lstStyle/>
        <a:p>
          <a:r>
            <a:rPr lang="sr-Cyrl-RS" sz="1200" dirty="0">
              <a:solidFill>
                <a:schemeClr val="bg1"/>
              </a:solidFill>
            </a:rPr>
            <a:t>260.000.000</a:t>
          </a:r>
          <a:endParaRPr lang="en-US" sz="1200" dirty="0">
            <a:solidFill>
              <a:schemeClr val="bg1"/>
            </a:solidFill>
          </a:endParaRPr>
        </a:p>
      </dgm:t>
    </dgm:pt>
    <dgm:pt modelId="{5B176053-9F9D-4A7E-A2CA-9647929D1DFD}" type="parTrans" cxnId="{C3D4B458-610C-411C-8B2D-AC56CDC72B87}">
      <dgm:prSet/>
      <dgm:spPr/>
      <dgm:t>
        <a:bodyPr/>
        <a:lstStyle/>
        <a:p>
          <a:endParaRPr lang="en-US"/>
        </a:p>
      </dgm:t>
    </dgm:pt>
    <dgm:pt modelId="{150441F4-09A9-4BBD-9E69-7AE0C93BC03D}" type="sibTrans" cxnId="{C3D4B458-610C-411C-8B2D-AC56CDC72B87}">
      <dgm:prSet/>
      <dgm:spPr/>
      <dgm:t>
        <a:bodyPr/>
        <a:lstStyle/>
        <a:p>
          <a:endParaRPr lang="en-US"/>
        </a:p>
      </dgm:t>
    </dgm:pt>
    <dgm:pt modelId="{567740A1-931A-404E-B8A7-DCAB60009AEA}">
      <dgm:prSet phldrT="[Text]" custT="1"/>
      <dgm:spPr/>
      <dgm:t>
        <a:bodyPr/>
        <a:lstStyle/>
        <a:p>
          <a:r>
            <a:rPr lang="sr-Cyrl-RS" sz="1300" dirty="0">
              <a:solidFill>
                <a:schemeClr val="bg1"/>
              </a:solidFill>
            </a:rPr>
            <a:t>1.213.796.000</a:t>
          </a:r>
          <a:endParaRPr lang="en-US" sz="1300" dirty="0">
            <a:solidFill>
              <a:schemeClr val="bg1"/>
            </a:solidFill>
          </a:endParaRPr>
        </a:p>
      </dgm:t>
    </dgm:pt>
    <dgm:pt modelId="{0643A071-2AC8-4124-916D-3A8BE5775A6D}" type="parTrans" cxnId="{B1A00774-0D3C-406F-9413-9997B0306F44}">
      <dgm:prSet/>
      <dgm:spPr/>
      <dgm:t>
        <a:bodyPr/>
        <a:lstStyle/>
        <a:p>
          <a:endParaRPr lang="en-US"/>
        </a:p>
      </dgm:t>
    </dgm:pt>
    <dgm:pt modelId="{097825AB-8F2B-4EF3-ABE1-7DCEF8027B99}" type="sibTrans" cxnId="{B1A00774-0D3C-406F-9413-9997B0306F44}">
      <dgm:prSet/>
      <dgm:spPr/>
      <dgm:t>
        <a:bodyPr/>
        <a:lstStyle/>
        <a:p>
          <a:endParaRPr lang="en-US"/>
        </a:p>
      </dgm:t>
    </dgm:pt>
    <dgm:pt modelId="{688A0EC4-0F6D-4987-959D-CA5F27B3CF24}" type="pres">
      <dgm:prSet presAssocID="{028ECFAC-63B3-40F0-9E03-B31D365E432C}" presName="linearFlow" presStyleCnt="0">
        <dgm:presLayoutVars>
          <dgm:dir/>
          <dgm:resizeHandles val="exact"/>
        </dgm:presLayoutVars>
      </dgm:prSet>
      <dgm:spPr/>
    </dgm:pt>
    <dgm:pt modelId="{02385AAC-C8C9-4E04-BCA6-9ECAD8740E2B}" type="pres">
      <dgm:prSet presAssocID="{769C603C-23D5-403C-95DA-15917D1E9C8C}" presName="node" presStyleLbl="node1" presStyleIdx="0" presStyleCnt="3" custLinFactX="-849" custLinFactNeighborX="-100000" custLinFactNeighborY="-6116">
        <dgm:presLayoutVars>
          <dgm:bulletEnabled val="1"/>
        </dgm:presLayoutVars>
      </dgm:prSet>
      <dgm:spPr/>
    </dgm:pt>
    <dgm:pt modelId="{C40E0DA4-E9B7-4718-A270-2F469F08393E}" type="pres">
      <dgm:prSet presAssocID="{DEDC7C14-1C44-4B14-935A-1F287B377BF8}" presName="spacerL" presStyleCnt="0"/>
      <dgm:spPr/>
    </dgm:pt>
    <dgm:pt modelId="{5B467B34-6A8F-4BEA-9157-03C08ED68D0A}" type="pres">
      <dgm:prSet presAssocID="{DEDC7C14-1C44-4B14-935A-1F287B377BF8}" presName="sibTrans" presStyleLbl="sibTrans2D1" presStyleIdx="0" presStyleCnt="2"/>
      <dgm:spPr/>
    </dgm:pt>
    <dgm:pt modelId="{BC7E5CE0-4829-45AD-8D66-0ABA7CFAA42D}" type="pres">
      <dgm:prSet presAssocID="{DEDC7C14-1C44-4B14-935A-1F287B377BF8}" presName="spacerR" presStyleCnt="0"/>
      <dgm:spPr/>
    </dgm:pt>
    <dgm:pt modelId="{768881D9-6F89-4595-8648-410FE79C4991}" type="pres">
      <dgm:prSet presAssocID="{84E53D7D-2CDD-4090-A623-03B23378A693}" presName="node" presStyleLbl="node1" presStyleIdx="1" presStyleCnt="3">
        <dgm:presLayoutVars>
          <dgm:bulletEnabled val="1"/>
        </dgm:presLayoutVars>
      </dgm:prSet>
      <dgm:spPr/>
    </dgm:pt>
    <dgm:pt modelId="{6BEA51CF-A5D4-43BF-B563-DE96DA465B39}" type="pres">
      <dgm:prSet presAssocID="{150441F4-09A9-4BBD-9E69-7AE0C93BC03D}" presName="spacerL" presStyleCnt="0"/>
      <dgm:spPr/>
    </dgm:pt>
    <dgm:pt modelId="{B134A1D0-A89D-4946-8DE6-6C9D6A6F7F0F}" type="pres">
      <dgm:prSet presAssocID="{150441F4-09A9-4BBD-9E69-7AE0C93BC03D}" presName="sibTrans" presStyleLbl="sibTrans2D1" presStyleIdx="1" presStyleCnt="2"/>
      <dgm:spPr/>
    </dgm:pt>
    <dgm:pt modelId="{9CA4784F-4E6C-4B64-9E5B-25BD20429498}" type="pres">
      <dgm:prSet presAssocID="{150441F4-09A9-4BBD-9E69-7AE0C93BC03D}" presName="spacerR" presStyleCnt="0"/>
      <dgm:spPr/>
    </dgm:pt>
    <dgm:pt modelId="{6C1FFF0F-B1A4-4C41-B9D3-30452A0DFA4B}" type="pres">
      <dgm:prSet presAssocID="{567740A1-931A-404E-B8A7-DCAB60009AEA}" presName="node" presStyleLbl="node1" presStyleIdx="2" presStyleCnt="3" custScaleX="130342" custScaleY="84618">
        <dgm:presLayoutVars>
          <dgm:bulletEnabled val="1"/>
        </dgm:presLayoutVars>
      </dgm:prSet>
      <dgm:spPr/>
    </dgm:pt>
  </dgm:ptLst>
  <dgm:cxnLst>
    <dgm:cxn modelId="{6B017F2C-2CB9-4751-A7CD-30B8BC98049D}" type="presOf" srcId="{567740A1-931A-404E-B8A7-DCAB60009AEA}" destId="{6C1FFF0F-B1A4-4C41-B9D3-30452A0DFA4B}" srcOrd="0" destOrd="0" presId="urn:microsoft.com/office/officeart/2005/8/layout/equation1"/>
    <dgm:cxn modelId="{B1A00774-0D3C-406F-9413-9997B0306F44}" srcId="{028ECFAC-63B3-40F0-9E03-B31D365E432C}" destId="{567740A1-931A-404E-B8A7-DCAB60009AEA}" srcOrd="2" destOrd="0" parTransId="{0643A071-2AC8-4124-916D-3A8BE5775A6D}" sibTransId="{097825AB-8F2B-4EF3-ABE1-7DCEF8027B99}"/>
    <dgm:cxn modelId="{9E159176-5E3E-4A05-A217-1B3048B8CBE5}" type="presOf" srcId="{84E53D7D-2CDD-4090-A623-03B23378A693}" destId="{768881D9-6F89-4595-8648-410FE79C4991}" srcOrd="0" destOrd="0" presId="urn:microsoft.com/office/officeart/2005/8/layout/equation1"/>
    <dgm:cxn modelId="{17C2BA76-9631-46F0-A539-A110FC5E2223}" type="presOf" srcId="{769C603C-23D5-403C-95DA-15917D1E9C8C}" destId="{02385AAC-C8C9-4E04-BCA6-9ECAD8740E2B}" srcOrd="0" destOrd="0" presId="urn:microsoft.com/office/officeart/2005/8/layout/equation1"/>
    <dgm:cxn modelId="{C3D4B458-610C-411C-8B2D-AC56CDC72B87}" srcId="{028ECFAC-63B3-40F0-9E03-B31D365E432C}" destId="{84E53D7D-2CDD-4090-A623-03B23378A693}" srcOrd="1" destOrd="0" parTransId="{5B176053-9F9D-4A7E-A2CA-9647929D1DFD}" sibTransId="{150441F4-09A9-4BBD-9E69-7AE0C93BC03D}"/>
    <dgm:cxn modelId="{1E6B9387-516A-49B6-A640-86CE2CF636DC}" type="presOf" srcId="{DEDC7C14-1C44-4B14-935A-1F287B377BF8}" destId="{5B467B34-6A8F-4BEA-9157-03C08ED68D0A}" srcOrd="0" destOrd="0" presId="urn:microsoft.com/office/officeart/2005/8/layout/equation1"/>
    <dgm:cxn modelId="{9C6BB78E-EFB3-4041-AD67-F0BF8DC2C140}" type="presOf" srcId="{028ECFAC-63B3-40F0-9E03-B31D365E432C}" destId="{688A0EC4-0F6D-4987-959D-CA5F27B3CF24}" srcOrd="0" destOrd="0" presId="urn:microsoft.com/office/officeart/2005/8/layout/equation1"/>
    <dgm:cxn modelId="{DA5414C5-84FB-4FA3-8181-E2C9E0301A35}" srcId="{028ECFAC-63B3-40F0-9E03-B31D365E432C}" destId="{769C603C-23D5-403C-95DA-15917D1E9C8C}" srcOrd="0" destOrd="0" parTransId="{759E4AF6-67F6-478F-8964-9A19D19E1177}" sibTransId="{DEDC7C14-1C44-4B14-935A-1F287B377BF8}"/>
    <dgm:cxn modelId="{A572F0E7-D74F-445F-949C-09370CBD0523}" type="presOf" srcId="{150441F4-09A9-4BBD-9E69-7AE0C93BC03D}" destId="{B134A1D0-A89D-4946-8DE6-6C9D6A6F7F0F}" srcOrd="0" destOrd="0" presId="urn:microsoft.com/office/officeart/2005/8/layout/equation1"/>
    <dgm:cxn modelId="{CE3CEB01-5844-49CA-AB7C-7FA1D049E828}" type="presParOf" srcId="{688A0EC4-0F6D-4987-959D-CA5F27B3CF24}" destId="{02385AAC-C8C9-4E04-BCA6-9ECAD8740E2B}" srcOrd="0" destOrd="0" presId="urn:microsoft.com/office/officeart/2005/8/layout/equation1"/>
    <dgm:cxn modelId="{431FF94D-1449-4D5F-B83D-EB3B0005F9A4}" type="presParOf" srcId="{688A0EC4-0F6D-4987-959D-CA5F27B3CF24}" destId="{C40E0DA4-E9B7-4718-A270-2F469F08393E}" srcOrd="1" destOrd="0" presId="urn:microsoft.com/office/officeart/2005/8/layout/equation1"/>
    <dgm:cxn modelId="{AAB16259-04FB-4D73-BD6E-AC39CF7EDCA1}" type="presParOf" srcId="{688A0EC4-0F6D-4987-959D-CA5F27B3CF24}" destId="{5B467B34-6A8F-4BEA-9157-03C08ED68D0A}" srcOrd="2" destOrd="0" presId="urn:microsoft.com/office/officeart/2005/8/layout/equation1"/>
    <dgm:cxn modelId="{A4FF2D04-54B3-4F0E-896F-F648633A5989}" type="presParOf" srcId="{688A0EC4-0F6D-4987-959D-CA5F27B3CF24}" destId="{BC7E5CE0-4829-45AD-8D66-0ABA7CFAA42D}" srcOrd="3" destOrd="0" presId="urn:microsoft.com/office/officeart/2005/8/layout/equation1"/>
    <dgm:cxn modelId="{9B3C2F6E-078B-41D4-9552-CD4079C68C85}" type="presParOf" srcId="{688A0EC4-0F6D-4987-959D-CA5F27B3CF24}" destId="{768881D9-6F89-4595-8648-410FE79C4991}" srcOrd="4" destOrd="0" presId="urn:microsoft.com/office/officeart/2005/8/layout/equation1"/>
    <dgm:cxn modelId="{66213C83-62D1-49A6-9DA6-C0C0E47EC654}" type="presParOf" srcId="{688A0EC4-0F6D-4987-959D-CA5F27B3CF24}" destId="{6BEA51CF-A5D4-43BF-B563-DE96DA465B39}" srcOrd="5" destOrd="0" presId="urn:microsoft.com/office/officeart/2005/8/layout/equation1"/>
    <dgm:cxn modelId="{44BB505B-BF22-4783-AD15-DE8B92563CE5}" type="presParOf" srcId="{688A0EC4-0F6D-4987-959D-CA5F27B3CF24}" destId="{B134A1D0-A89D-4946-8DE6-6C9D6A6F7F0F}" srcOrd="6" destOrd="0" presId="urn:microsoft.com/office/officeart/2005/8/layout/equation1"/>
    <dgm:cxn modelId="{EAD2DD9B-92A2-4054-9CDB-A579E2AC6003}" type="presParOf" srcId="{688A0EC4-0F6D-4987-959D-CA5F27B3CF24}" destId="{9CA4784F-4E6C-4B64-9E5B-25BD20429498}" srcOrd="7" destOrd="0" presId="urn:microsoft.com/office/officeart/2005/8/layout/equation1"/>
    <dgm:cxn modelId="{E0497DF6-7B98-411C-B02B-83AD89D9A9DD}" type="presParOf" srcId="{688A0EC4-0F6D-4987-959D-CA5F27B3CF24}" destId="{6C1FFF0F-B1A4-4C41-B9D3-30452A0DFA4B}"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1C1FF8-D24B-462D-B13F-4086A7342655}" type="doc">
      <dgm:prSet loTypeId="urn:microsoft.com/office/officeart/2005/8/layout/radial3" loCatId="cycle" qsTypeId="urn:microsoft.com/office/officeart/2005/8/quickstyle/simple5" qsCatId="simple" csTypeId="urn:microsoft.com/office/officeart/2005/8/colors/accent4_5" csCatId="accent4" phldr="1"/>
      <dgm:spPr/>
      <dgm:t>
        <a:bodyPr/>
        <a:lstStyle/>
        <a:p>
          <a:endParaRPr lang="en-US"/>
        </a:p>
      </dgm:t>
    </dgm:pt>
    <dgm:pt modelId="{43275D6C-D470-4E2E-96F8-239EECE5D634}">
      <dgm:prSet phldrT="[Text]"/>
      <dgm:spPr/>
      <dgm:t>
        <a:bodyPr/>
        <a:lstStyle/>
        <a:p>
          <a:r>
            <a:rPr lang="sr-Cyrl-RS" dirty="0"/>
            <a:t>Укупни буџетски приходи и примања  1.213.796.000 динара</a:t>
          </a:r>
          <a:endParaRPr lang="en-US" dirty="0"/>
        </a:p>
      </dgm:t>
    </dgm:pt>
    <dgm:pt modelId="{C3508CD6-4178-4856-A1A5-59121457A236}" type="parTrans" cxnId="{0AC9C91C-155D-46F0-9E26-33B93E5E0E08}">
      <dgm:prSet/>
      <dgm:spPr/>
      <dgm:t>
        <a:bodyPr/>
        <a:lstStyle/>
        <a:p>
          <a:endParaRPr lang="en-US"/>
        </a:p>
      </dgm:t>
    </dgm:pt>
    <dgm:pt modelId="{5344238D-D1B6-460D-9BE4-114CABEA8131}" type="sibTrans" cxnId="{0AC9C91C-155D-46F0-9E26-33B93E5E0E08}">
      <dgm:prSet/>
      <dgm:spPr/>
      <dgm:t>
        <a:bodyPr/>
        <a:lstStyle/>
        <a:p>
          <a:endParaRPr lang="en-US"/>
        </a:p>
      </dgm:t>
    </dgm:pt>
    <dgm:pt modelId="{DB1A1606-130D-4B45-9553-0A0B804495DF}">
      <dgm:prSet phldrT="[Text]"/>
      <dgm:spPr/>
      <dgm:t>
        <a:bodyPr/>
        <a:lstStyle/>
        <a:p>
          <a:r>
            <a:rPr lang="sr-Cyrl-RS" dirty="0"/>
            <a:t>Приходи од  пореза  486.161.000        динара</a:t>
          </a:r>
          <a:endParaRPr lang="en-US" dirty="0"/>
        </a:p>
      </dgm:t>
    </dgm:pt>
    <dgm:pt modelId="{E71C9696-7619-4519-B8E6-F2196E95C10E}" type="parTrans" cxnId="{8DDA3E00-731C-4A18-9115-B59AF995D68E}">
      <dgm:prSet/>
      <dgm:spPr/>
      <dgm:t>
        <a:bodyPr/>
        <a:lstStyle/>
        <a:p>
          <a:endParaRPr lang="en-US"/>
        </a:p>
      </dgm:t>
    </dgm:pt>
    <dgm:pt modelId="{411BF947-09C5-4608-92FF-81B3B11A697B}" type="sibTrans" cxnId="{8DDA3E00-731C-4A18-9115-B59AF995D68E}">
      <dgm:prSet/>
      <dgm:spPr/>
      <dgm:t>
        <a:bodyPr/>
        <a:lstStyle/>
        <a:p>
          <a:endParaRPr lang="en-US"/>
        </a:p>
      </dgm:t>
    </dgm:pt>
    <dgm:pt modelId="{AEA7499A-114B-4146-9776-CDD8ACEC6B39}">
      <dgm:prSet phldrT="[Text]"/>
      <dgm:spPr/>
      <dgm:t>
        <a:bodyPr/>
        <a:lstStyle/>
        <a:p>
          <a:r>
            <a:rPr lang="sr-Cyrl-RS" dirty="0"/>
            <a:t>Трансфери 311.069.790  динара</a:t>
          </a:r>
          <a:endParaRPr lang="en-US" dirty="0"/>
        </a:p>
      </dgm:t>
    </dgm:pt>
    <dgm:pt modelId="{3756029C-568E-4504-8660-3DE9F861C604}" type="parTrans" cxnId="{72EA3587-932B-4810-997C-DB062E3570AF}">
      <dgm:prSet/>
      <dgm:spPr/>
      <dgm:t>
        <a:bodyPr/>
        <a:lstStyle/>
        <a:p>
          <a:endParaRPr lang="en-US"/>
        </a:p>
      </dgm:t>
    </dgm:pt>
    <dgm:pt modelId="{FB33CDA3-B14A-45E1-8720-9AFFB02CF5C0}" type="sibTrans" cxnId="{72EA3587-932B-4810-997C-DB062E3570AF}">
      <dgm:prSet/>
      <dgm:spPr/>
      <dgm:t>
        <a:bodyPr/>
        <a:lstStyle/>
        <a:p>
          <a:endParaRPr lang="en-US"/>
        </a:p>
      </dgm:t>
    </dgm:pt>
    <dgm:pt modelId="{BF71EFAE-EC9F-46E9-BD2A-1686637595DA}">
      <dgm:prSet phldrT="[Text]"/>
      <dgm:spPr/>
      <dgm:t>
        <a:bodyPr/>
        <a:lstStyle/>
        <a:p>
          <a:r>
            <a:rPr lang="sr-Cyrl-RS" dirty="0"/>
            <a:t>Други приходи  134.305.210  динара</a:t>
          </a:r>
          <a:endParaRPr lang="en-US" dirty="0"/>
        </a:p>
      </dgm:t>
    </dgm:pt>
    <dgm:pt modelId="{C16FE7E0-0CCD-40DA-AE7B-F518D75734AD}" type="parTrans" cxnId="{E91D5090-0D92-42B7-9D4F-F91AB585D7A9}">
      <dgm:prSet/>
      <dgm:spPr/>
      <dgm:t>
        <a:bodyPr/>
        <a:lstStyle/>
        <a:p>
          <a:endParaRPr lang="en-US"/>
        </a:p>
      </dgm:t>
    </dgm:pt>
    <dgm:pt modelId="{83F53DA1-8C67-4AF5-A20A-9CEC6105D842}" type="sibTrans" cxnId="{E91D5090-0D92-42B7-9D4F-F91AB585D7A9}">
      <dgm:prSet/>
      <dgm:spPr/>
      <dgm:t>
        <a:bodyPr/>
        <a:lstStyle/>
        <a:p>
          <a:endParaRPr lang="en-US"/>
        </a:p>
      </dgm:t>
    </dgm:pt>
    <dgm:pt modelId="{40EF3D92-C4CB-4CBC-8AED-087234C53764}">
      <dgm:prSet phldrT="[Text]"/>
      <dgm:spPr/>
      <dgm:t>
        <a:bodyPr/>
        <a:lstStyle/>
        <a:p>
          <a:r>
            <a:rPr lang="sr-Cyrl-RS" dirty="0"/>
            <a:t>Примња од продаје нефинансијске имовине  20.160.000 динара</a:t>
          </a:r>
          <a:endParaRPr lang="en-US" dirty="0"/>
        </a:p>
      </dgm:t>
    </dgm:pt>
    <dgm:pt modelId="{4FA9126D-361B-4DA5-854C-1DB4EE314D93}" type="parTrans" cxnId="{352C831E-5F27-4CEA-B329-F961BC5C1E53}">
      <dgm:prSet/>
      <dgm:spPr/>
      <dgm:t>
        <a:bodyPr/>
        <a:lstStyle/>
        <a:p>
          <a:endParaRPr lang="en-US"/>
        </a:p>
      </dgm:t>
    </dgm:pt>
    <dgm:pt modelId="{DCC66F39-0032-4915-A732-5C415659FF68}" type="sibTrans" cxnId="{352C831E-5F27-4CEA-B329-F961BC5C1E53}">
      <dgm:prSet/>
      <dgm:spPr/>
      <dgm:t>
        <a:bodyPr/>
        <a:lstStyle/>
        <a:p>
          <a:endParaRPr lang="en-US"/>
        </a:p>
      </dgm:t>
    </dgm:pt>
    <dgm:pt modelId="{920F0D4F-6C4C-4BE8-9363-F48FBF034871}">
      <dgm:prSet phldrT="[Text]"/>
      <dgm:spPr/>
      <dgm:t>
        <a:bodyPr/>
        <a:lstStyle/>
        <a:p>
          <a:r>
            <a:rPr lang="sr-Cyrl-RS" dirty="0"/>
            <a:t>Примања од продаје финансијске имовине  2.100.000 динара</a:t>
          </a:r>
          <a:endParaRPr lang="en-US" dirty="0"/>
        </a:p>
      </dgm:t>
    </dgm:pt>
    <dgm:pt modelId="{43AA7920-B602-4336-8E46-A663A1629DDB}" type="parTrans" cxnId="{705D8BCA-A875-424B-917F-D801608B9607}">
      <dgm:prSet/>
      <dgm:spPr/>
      <dgm:t>
        <a:bodyPr/>
        <a:lstStyle/>
        <a:p>
          <a:endParaRPr lang="en-US"/>
        </a:p>
      </dgm:t>
    </dgm:pt>
    <dgm:pt modelId="{5F9FEDD2-AAF1-4278-94C9-B59264FA9EB9}" type="sibTrans" cxnId="{705D8BCA-A875-424B-917F-D801608B9607}">
      <dgm:prSet/>
      <dgm:spPr/>
      <dgm:t>
        <a:bodyPr/>
        <a:lstStyle/>
        <a:p>
          <a:endParaRPr lang="en-US"/>
        </a:p>
      </dgm:t>
    </dgm:pt>
    <dgm:pt modelId="{15426A40-9AD2-4153-8230-E20BC4B11534}">
      <dgm:prSet phldrT="[Text]"/>
      <dgm:spPr/>
      <dgm:t>
        <a:bodyPr/>
        <a:lstStyle/>
        <a:p>
          <a:r>
            <a:rPr lang="sr-Cyrl-RS" dirty="0"/>
            <a:t>Пренета средства из ранијих година  260.000.000 динара</a:t>
          </a:r>
          <a:endParaRPr lang="en-US" dirty="0"/>
        </a:p>
      </dgm:t>
    </dgm:pt>
    <dgm:pt modelId="{A1307EAF-2414-4AFE-BE82-97C79333BAA9}" type="parTrans" cxnId="{09B198C8-E6EF-4BF2-B04A-98A7D3B82C52}">
      <dgm:prSet/>
      <dgm:spPr/>
      <dgm:t>
        <a:bodyPr/>
        <a:lstStyle/>
        <a:p>
          <a:endParaRPr lang="en-US"/>
        </a:p>
      </dgm:t>
    </dgm:pt>
    <dgm:pt modelId="{869B992E-498B-4FBD-AA48-03E5171031C9}" type="sibTrans" cxnId="{09B198C8-E6EF-4BF2-B04A-98A7D3B82C52}">
      <dgm:prSet/>
      <dgm:spPr/>
      <dgm:t>
        <a:bodyPr/>
        <a:lstStyle/>
        <a:p>
          <a:endParaRPr lang="en-US"/>
        </a:p>
      </dgm:t>
    </dgm:pt>
    <dgm:pt modelId="{E6763EE5-8DA4-47FB-A886-915FA197CAD0}" type="pres">
      <dgm:prSet presAssocID="{691C1FF8-D24B-462D-B13F-4086A7342655}" presName="composite" presStyleCnt="0">
        <dgm:presLayoutVars>
          <dgm:chMax val="1"/>
          <dgm:dir/>
          <dgm:resizeHandles val="exact"/>
        </dgm:presLayoutVars>
      </dgm:prSet>
      <dgm:spPr/>
    </dgm:pt>
    <dgm:pt modelId="{1FB746E2-D736-4446-8093-C865FE09A112}" type="pres">
      <dgm:prSet presAssocID="{691C1FF8-D24B-462D-B13F-4086A7342655}" presName="radial" presStyleCnt="0">
        <dgm:presLayoutVars>
          <dgm:animLvl val="ctr"/>
        </dgm:presLayoutVars>
      </dgm:prSet>
      <dgm:spPr/>
    </dgm:pt>
    <dgm:pt modelId="{AFBC9C78-4E8A-498B-ACC1-DC2EFA6E3D36}" type="pres">
      <dgm:prSet presAssocID="{43275D6C-D470-4E2E-96F8-239EECE5D634}" presName="centerShape" presStyleLbl="vennNode1" presStyleIdx="0" presStyleCnt="7"/>
      <dgm:spPr/>
    </dgm:pt>
    <dgm:pt modelId="{63432802-399F-407F-AC10-7219543A0326}" type="pres">
      <dgm:prSet presAssocID="{DB1A1606-130D-4B45-9553-0A0B804495DF}" presName="node" presStyleLbl="vennNode1" presStyleIdx="1" presStyleCnt="7">
        <dgm:presLayoutVars>
          <dgm:bulletEnabled val="1"/>
        </dgm:presLayoutVars>
      </dgm:prSet>
      <dgm:spPr/>
    </dgm:pt>
    <dgm:pt modelId="{449BFEB2-6844-4A2C-8DC2-780280CBA079}" type="pres">
      <dgm:prSet presAssocID="{AEA7499A-114B-4146-9776-CDD8ACEC6B39}" presName="node" presStyleLbl="vennNode1" presStyleIdx="2" presStyleCnt="7">
        <dgm:presLayoutVars>
          <dgm:bulletEnabled val="1"/>
        </dgm:presLayoutVars>
      </dgm:prSet>
      <dgm:spPr/>
    </dgm:pt>
    <dgm:pt modelId="{9DDE88A7-5745-4E4F-A7A8-F71A4DA0D5F2}" type="pres">
      <dgm:prSet presAssocID="{BF71EFAE-EC9F-46E9-BD2A-1686637595DA}" presName="node" presStyleLbl="vennNode1" presStyleIdx="3" presStyleCnt="7" custRadScaleRad="100226" custRadScaleInc="-1012">
        <dgm:presLayoutVars>
          <dgm:bulletEnabled val="1"/>
        </dgm:presLayoutVars>
      </dgm:prSet>
      <dgm:spPr/>
    </dgm:pt>
    <dgm:pt modelId="{72DE4213-15E1-4436-8045-C055E8A54EDE}" type="pres">
      <dgm:prSet presAssocID="{40EF3D92-C4CB-4CBC-8AED-087234C53764}" presName="node" presStyleLbl="vennNode1" presStyleIdx="4" presStyleCnt="7">
        <dgm:presLayoutVars>
          <dgm:bulletEnabled val="1"/>
        </dgm:presLayoutVars>
      </dgm:prSet>
      <dgm:spPr/>
    </dgm:pt>
    <dgm:pt modelId="{91CFC9CD-FF79-40EF-A271-A8DBB0423AC2}" type="pres">
      <dgm:prSet presAssocID="{920F0D4F-6C4C-4BE8-9363-F48FBF034871}" presName="node" presStyleLbl="vennNode1" presStyleIdx="5" presStyleCnt="7">
        <dgm:presLayoutVars>
          <dgm:bulletEnabled val="1"/>
        </dgm:presLayoutVars>
      </dgm:prSet>
      <dgm:spPr/>
    </dgm:pt>
    <dgm:pt modelId="{FC69A2CE-A671-47B5-8CD8-544465E52E9C}" type="pres">
      <dgm:prSet presAssocID="{15426A40-9AD2-4153-8230-E20BC4B11534}" presName="node" presStyleLbl="vennNode1" presStyleIdx="6" presStyleCnt="7">
        <dgm:presLayoutVars>
          <dgm:bulletEnabled val="1"/>
        </dgm:presLayoutVars>
      </dgm:prSet>
      <dgm:spPr/>
    </dgm:pt>
  </dgm:ptLst>
  <dgm:cxnLst>
    <dgm:cxn modelId="{8DDA3E00-731C-4A18-9115-B59AF995D68E}" srcId="{43275D6C-D470-4E2E-96F8-239EECE5D634}" destId="{DB1A1606-130D-4B45-9553-0A0B804495DF}" srcOrd="0" destOrd="0" parTransId="{E71C9696-7619-4519-B8E6-F2196E95C10E}" sibTransId="{411BF947-09C5-4608-92FF-81B3B11A697B}"/>
    <dgm:cxn modelId="{0AC9C91C-155D-46F0-9E26-33B93E5E0E08}" srcId="{691C1FF8-D24B-462D-B13F-4086A7342655}" destId="{43275D6C-D470-4E2E-96F8-239EECE5D634}" srcOrd="0" destOrd="0" parTransId="{C3508CD6-4178-4856-A1A5-59121457A236}" sibTransId="{5344238D-D1B6-460D-9BE4-114CABEA8131}"/>
    <dgm:cxn modelId="{352C831E-5F27-4CEA-B329-F961BC5C1E53}" srcId="{43275D6C-D470-4E2E-96F8-239EECE5D634}" destId="{40EF3D92-C4CB-4CBC-8AED-087234C53764}" srcOrd="3" destOrd="0" parTransId="{4FA9126D-361B-4DA5-854C-1DB4EE314D93}" sibTransId="{DCC66F39-0032-4915-A732-5C415659FF68}"/>
    <dgm:cxn modelId="{0158AF33-44F2-4B5B-9A2D-EF764C6F8FA7}" type="presOf" srcId="{43275D6C-D470-4E2E-96F8-239EECE5D634}" destId="{AFBC9C78-4E8A-498B-ACC1-DC2EFA6E3D36}" srcOrd="0" destOrd="0" presId="urn:microsoft.com/office/officeart/2005/8/layout/radial3"/>
    <dgm:cxn modelId="{FD5DAB64-48D5-432F-938D-E1F3721358B9}" type="presOf" srcId="{15426A40-9AD2-4153-8230-E20BC4B11534}" destId="{FC69A2CE-A671-47B5-8CD8-544465E52E9C}" srcOrd="0" destOrd="0" presId="urn:microsoft.com/office/officeart/2005/8/layout/radial3"/>
    <dgm:cxn modelId="{A8EA5165-9419-4BAD-BDB3-9194338DFA99}" type="presOf" srcId="{920F0D4F-6C4C-4BE8-9363-F48FBF034871}" destId="{91CFC9CD-FF79-40EF-A271-A8DBB0423AC2}" srcOrd="0" destOrd="0" presId="urn:microsoft.com/office/officeart/2005/8/layout/radial3"/>
    <dgm:cxn modelId="{59AD7A56-E922-42AB-9AFA-2F0A33B73EFB}" type="presOf" srcId="{40EF3D92-C4CB-4CBC-8AED-087234C53764}" destId="{72DE4213-15E1-4436-8045-C055E8A54EDE}" srcOrd="0" destOrd="0" presId="urn:microsoft.com/office/officeart/2005/8/layout/radial3"/>
    <dgm:cxn modelId="{72EA3587-932B-4810-997C-DB062E3570AF}" srcId="{43275D6C-D470-4E2E-96F8-239EECE5D634}" destId="{AEA7499A-114B-4146-9776-CDD8ACEC6B39}" srcOrd="1" destOrd="0" parTransId="{3756029C-568E-4504-8660-3DE9F861C604}" sibTransId="{FB33CDA3-B14A-45E1-8720-9AFFB02CF5C0}"/>
    <dgm:cxn modelId="{E91D5090-0D92-42B7-9D4F-F91AB585D7A9}" srcId="{43275D6C-D470-4E2E-96F8-239EECE5D634}" destId="{BF71EFAE-EC9F-46E9-BD2A-1686637595DA}" srcOrd="2" destOrd="0" parTransId="{C16FE7E0-0CCD-40DA-AE7B-F518D75734AD}" sibTransId="{83F53DA1-8C67-4AF5-A20A-9CEC6105D842}"/>
    <dgm:cxn modelId="{71DAB0A2-EB40-4D3D-B8DB-E2D95275BF4D}" type="presOf" srcId="{BF71EFAE-EC9F-46E9-BD2A-1686637595DA}" destId="{9DDE88A7-5745-4E4F-A7A8-F71A4DA0D5F2}" srcOrd="0" destOrd="0" presId="urn:microsoft.com/office/officeart/2005/8/layout/radial3"/>
    <dgm:cxn modelId="{EEFECEAF-8E1A-45C3-BE53-B4856566F42A}" type="presOf" srcId="{691C1FF8-D24B-462D-B13F-4086A7342655}" destId="{E6763EE5-8DA4-47FB-A886-915FA197CAD0}" srcOrd="0" destOrd="0" presId="urn:microsoft.com/office/officeart/2005/8/layout/radial3"/>
    <dgm:cxn modelId="{E2DFF5B8-BF65-4C45-989F-3918B0A358B8}" type="presOf" srcId="{AEA7499A-114B-4146-9776-CDD8ACEC6B39}" destId="{449BFEB2-6844-4A2C-8DC2-780280CBA079}" srcOrd="0" destOrd="0" presId="urn:microsoft.com/office/officeart/2005/8/layout/radial3"/>
    <dgm:cxn modelId="{09B198C8-E6EF-4BF2-B04A-98A7D3B82C52}" srcId="{43275D6C-D470-4E2E-96F8-239EECE5D634}" destId="{15426A40-9AD2-4153-8230-E20BC4B11534}" srcOrd="5" destOrd="0" parTransId="{A1307EAF-2414-4AFE-BE82-97C79333BAA9}" sibTransId="{869B992E-498B-4FBD-AA48-03E5171031C9}"/>
    <dgm:cxn modelId="{705D8BCA-A875-424B-917F-D801608B9607}" srcId="{43275D6C-D470-4E2E-96F8-239EECE5D634}" destId="{920F0D4F-6C4C-4BE8-9363-F48FBF034871}" srcOrd="4" destOrd="0" parTransId="{43AA7920-B602-4336-8E46-A663A1629DDB}" sibTransId="{5F9FEDD2-AAF1-4278-94C9-B59264FA9EB9}"/>
    <dgm:cxn modelId="{17C219EB-BA52-4ACD-90B7-4953F60BBD77}" type="presOf" srcId="{DB1A1606-130D-4B45-9553-0A0B804495DF}" destId="{63432802-399F-407F-AC10-7219543A0326}" srcOrd="0" destOrd="0" presId="urn:microsoft.com/office/officeart/2005/8/layout/radial3"/>
    <dgm:cxn modelId="{87C48BEA-C374-4C9C-B902-0115BE738B0E}" type="presParOf" srcId="{E6763EE5-8DA4-47FB-A886-915FA197CAD0}" destId="{1FB746E2-D736-4446-8093-C865FE09A112}" srcOrd="0" destOrd="0" presId="urn:microsoft.com/office/officeart/2005/8/layout/radial3"/>
    <dgm:cxn modelId="{0BE599D3-AC33-4BB1-B65F-67057E9F0439}" type="presParOf" srcId="{1FB746E2-D736-4446-8093-C865FE09A112}" destId="{AFBC9C78-4E8A-498B-ACC1-DC2EFA6E3D36}" srcOrd="0" destOrd="0" presId="urn:microsoft.com/office/officeart/2005/8/layout/radial3"/>
    <dgm:cxn modelId="{3112FEE1-FC72-43DD-89AB-500CF1B7F756}" type="presParOf" srcId="{1FB746E2-D736-4446-8093-C865FE09A112}" destId="{63432802-399F-407F-AC10-7219543A0326}" srcOrd="1" destOrd="0" presId="urn:microsoft.com/office/officeart/2005/8/layout/radial3"/>
    <dgm:cxn modelId="{60CC9D71-A974-41EE-B9EF-0513EF55550C}" type="presParOf" srcId="{1FB746E2-D736-4446-8093-C865FE09A112}" destId="{449BFEB2-6844-4A2C-8DC2-780280CBA079}" srcOrd="2" destOrd="0" presId="urn:microsoft.com/office/officeart/2005/8/layout/radial3"/>
    <dgm:cxn modelId="{9B76058B-03D0-477D-ADAF-69F9BA416969}" type="presParOf" srcId="{1FB746E2-D736-4446-8093-C865FE09A112}" destId="{9DDE88A7-5745-4E4F-A7A8-F71A4DA0D5F2}" srcOrd="3" destOrd="0" presId="urn:microsoft.com/office/officeart/2005/8/layout/radial3"/>
    <dgm:cxn modelId="{BBA494C5-DF7A-463A-A778-D7424FE42FD1}" type="presParOf" srcId="{1FB746E2-D736-4446-8093-C865FE09A112}" destId="{72DE4213-15E1-4436-8045-C055E8A54EDE}" srcOrd="4" destOrd="0" presId="urn:microsoft.com/office/officeart/2005/8/layout/radial3"/>
    <dgm:cxn modelId="{829D5A23-E7C8-4F2F-BBF0-A05AEF87B1F3}" type="presParOf" srcId="{1FB746E2-D736-4446-8093-C865FE09A112}" destId="{91CFC9CD-FF79-40EF-A271-A8DBB0423AC2}" srcOrd="5" destOrd="0" presId="urn:microsoft.com/office/officeart/2005/8/layout/radial3"/>
    <dgm:cxn modelId="{AB36D377-182D-4F38-A7FA-BE410BDE00D5}" type="presParOf" srcId="{1FB746E2-D736-4446-8093-C865FE09A112}" destId="{FC69A2CE-A671-47B5-8CD8-544465E52E9C}" srcOrd="6"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1BE2A8E-285E-4C69-9BFF-CE48B252AA50}" type="doc">
      <dgm:prSet loTypeId="urn:microsoft.com/office/officeart/2005/8/layout/radial6" loCatId="relationship" qsTypeId="urn:microsoft.com/office/officeart/2005/8/quickstyle/simple1" qsCatId="simple" csTypeId="urn:microsoft.com/office/officeart/2005/8/colors/colorful3" csCatId="colorful" phldr="1"/>
      <dgm:spPr/>
      <dgm:t>
        <a:bodyPr/>
        <a:lstStyle/>
        <a:p>
          <a:endParaRPr lang="en-US"/>
        </a:p>
      </dgm:t>
    </dgm:pt>
    <dgm:pt modelId="{9ED1A3B2-A381-4201-823D-E4B4F944886D}">
      <dgm:prSet phldrT="[Text]"/>
      <dgm:spPr/>
      <dgm:t>
        <a:bodyPr/>
        <a:lstStyle/>
        <a:p>
          <a:r>
            <a:rPr lang="sr-Cyrl-RS" dirty="0">
              <a:solidFill>
                <a:schemeClr val="bg1"/>
              </a:solidFill>
            </a:rPr>
            <a:t>Укупни расходи и издаци 1.213.796.000</a:t>
          </a:r>
          <a:endParaRPr lang="en-US" dirty="0">
            <a:solidFill>
              <a:schemeClr val="bg1"/>
            </a:solidFill>
          </a:endParaRPr>
        </a:p>
      </dgm:t>
    </dgm:pt>
    <dgm:pt modelId="{73ADFC91-EAB5-4621-8C76-D207DF7E46EB}" type="parTrans" cxnId="{28F1F12C-F4AD-4E97-81E8-8618F0209646}">
      <dgm:prSet/>
      <dgm:spPr/>
      <dgm:t>
        <a:bodyPr/>
        <a:lstStyle/>
        <a:p>
          <a:endParaRPr lang="en-US"/>
        </a:p>
      </dgm:t>
    </dgm:pt>
    <dgm:pt modelId="{BBBE51B8-3D99-4D37-A53E-85F69FB1F8D4}" type="sibTrans" cxnId="{28F1F12C-F4AD-4E97-81E8-8618F0209646}">
      <dgm:prSet/>
      <dgm:spPr/>
      <dgm:t>
        <a:bodyPr/>
        <a:lstStyle/>
        <a:p>
          <a:endParaRPr lang="en-US"/>
        </a:p>
      </dgm:t>
    </dgm:pt>
    <dgm:pt modelId="{A7091EAC-498C-4E8C-B46B-331B042A0C75}">
      <dgm:prSet phldrT="[Text]"/>
      <dgm:spPr/>
      <dgm:t>
        <a:bodyPr/>
        <a:lstStyle/>
        <a:p>
          <a:r>
            <a:rPr lang="ru-RU" dirty="0">
              <a:solidFill>
                <a:schemeClr val="bg1"/>
              </a:solidFill>
            </a:rPr>
            <a:t>Коришћење роба и услуга 378.124.908 динара</a:t>
          </a:r>
          <a:endParaRPr lang="en-US" dirty="0">
            <a:solidFill>
              <a:schemeClr val="bg1"/>
            </a:solidFill>
          </a:endParaRPr>
        </a:p>
      </dgm:t>
    </dgm:pt>
    <dgm:pt modelId="{5263AC43-AEF9-405C-B9BD-C1E77733E429}" type="parTrans" cxnId="{AE26F329-897E-412E-A92A-D95A8804158B}">
      <dgm:prSet/>
      <dgm:spPr/>
      <dgm:t>
        <a:bodyPr/>
        <a:lstStyle/>
        <a:p>
          <a:endParaRPr lang="en-US"/>
        </a:p>
      </dgm:t>
    </dgm:pt>
    <dgm:pt modelId="{686A1A37-AC61-4EC6-8398-59788F898E91}" type="sibTrans" cxnId="{AE26F329-897E-412E-A92A-D95A8804158B}">
      <dgm:prSet/>
      <dgm:spPr/>
      <dgm:t>
        <a:bodyPr/>
        <a:lstStyle/>
        <a:p>
          <a:endParaRPr lang="en-US"/>
        </a:p>
      </dgm:t>
    </dgm:pt>
    <dgm:pt modelId="{7D1C9009-9B60-4C15-8E3B-F949FAB90776}">
      <dgm:prSet phldrT="[Text]" phldr="1"/>
      <dgm:spPr/>
      <dgm:t>
        <a:bodyPr/>
        <a:lstStyle/>
        <a:p>
          <a:endParaRPr lang="en-US" dirty="0"/>
        </a:p>
      </dgm:t>
    </dgm:pt>
    <dgm:pt modelId="{E75197AC-E7B0-4C26-9D1F-47E47BE7CCEF}" type="parTrans" cxnId="{4E6E6427-5348-4ECF-99CC-46CA5F3BDA5F}">
      <dgm:prSet/>
      <dgm:spPr/>
      <dgm:t>
        <a:bodyPr/>
        <a:lstStyle/>
        <a:p>
          <a:endParaRPr lang="en-US"/>
        </a:p>
      </dgm:t>
    </dgm:pt>
    <dgm:pt modelId="{9D56A871-CE7A-4922-AAF9-9D95A29D1039}" type="sibTrans" cxnId="{4E6E6427-5348-4ECF-99CC-46CA5F3BDA5F}">
      <dgm:prSet/>
      <dgm:spPr/>
      <dgm:t>
        <a:bodyPr/>
        <a:lstStyle/>
        <a:p>
          <a:endParaRPr lang="en-US"/>
        </a:p>
      </dgm:t>
    </dgm:pt>
    <dgm:pt modelId="{BEBB7508-5593-4665-86D9-67DC9EEDFE00}">
      <dgm:prSet phldrT="[Text]" phldr="1"/>
      <dgm:spPr/>
      <dgm:t>
        <a:bodyPr/>
        <a:lstStyle/>
        <a:p>
          <a:endParaRPr lang="en-US"/>
        </a:p>
      </dgm:t>
    </dgm:pt>
    <dgm:pt modelId="{C01D930E-241E-4B8F-9FFE-A12F23D4AE61}" type="parTrans" cxnId="{8AD44159-442C-4DEC-ACDC-2060DD6FE511}">
      <dgm:prSet/>
      <dgm:spPr/>
      <dgm:t>
        <a:bodyPr/>
        <a:lstStyle/>
        <a:p>
          <a:endParaRPr lang="en-US"/>
        </a:p>
      </dgm:t>
    </dgm:pt>
    <dgm:pt modelId="{8C2D30BC-9728-4727-AC9C-7DD1886B66DA}" type="sibTrans" cxnId="{8AD44159-442C-4DEC-ACDC-2060DD6FE511}">
      <dgm:prSet/>
      <dgm:spPr/>
      <dgm:t>
        <a:bodyPr/>
        <a:lstStyle/>
        <a:p>
          <a:endParaRPr lang="en-US"/>
        </a:p>
      </dgm:t>
    </dgm:pt>
    <dgm:pt modelId="{DC185536-47EC-480B-B419-24BC666B206E}">
      <dgm:prSet phldrT="[Text]" phldr="1"/>
      <dgm:spPr/>
      <dgm:t>
        <a:bodyPr/>
        <a:lstStyle/>
        <a:p>
          <a:endParaRPr lang="en-US"/>
        </a:p>
      </dgm:t>
    </dgm:pt>
    <dgm:pt modelId="{43B3845C-4A8E-4186-AC01-CB23C9CE3CE4}" type="parTrans" cxnId="{D6D3D766-AAF1-452B-B7A5-DE64D7EFBDAC}">
      <dgm:prSet/>
      <dgm:spPr/>
      <dgm:t>
        <a:bodyPr/>
        <a:lstStyle/>
        <a:p>
          <a:endParaRPr lang="en-US"/>
        </a:p>
      </dgm:t>
    </dgm:pt>
    <dgm:pt modelId="{FF327DB0-0FCC-45EC-A004-6349AB5E0A19}" type="sibTrans" cxnId="{D6D3D766-AAF1-452B-B7A5-DE64D7EFBDAC}">
      <dgm:prSet/>
      <dgm:spPr/>
      <dgm:t>
        <a:bodyPr/>
        <a:lstStyle/>
        <a:p>
          <a:endParaRPr lang="en-US"/>
        </a:p>
      </dgm:t>
    </dgm:pt>
    <dgm:pt modelId="{343B6168-99DB-4C0C-9BE7-E54D7B80C5AD}">
      <dgm:prSet phldrT="[Text]" phldr="1"/>
      <dgm:spPr/>
      <dgm:t>
        <a:bodyPr/>
        <a:lstStyle/>
        <a:p>
          <a:endParaRPr lang="en-US"/>
        </a:p>
      </dgm:t>
    </dgm:pt>
    <dgm:pt modelId="{6F98FC42-2370-4FD0-A627-0708511F7F32}" type="parTrans" cxnId="{3DFE3AE5-6DA5-4440-A66F-1437FD4DC5D4}">
      <dgm:prSet/>
      <dgm:spPr/>
      <dgm:t>
        <a:bodyPr/>
        <a:lstStyle/>
        <a:p>
          <a:endParaRPr lang="en-US"/>
        </a:p>
      </dgm:t>
    </dgm:pt>
    <dgm:pt modelId="{95FBDDB6-4174-4619-B543-81DEF6B7716A}" type="sibTrans" cxnId="{3DFE3AE5-6DA5-4440-A66F-1437FD4DC5D4}">
      <dgm:prSet/>
      <dgm:spPr/>
      <dgm:t>
        <a:bodyPr/>
        <a:lstStyle/>
        <a:p>
          <a:endParaRPr lang="en-US"/>
        </a:p>
      </dgm:t>
    </dgm:pt>
    <dgm:pt modelId="{AC73436A-3EE6-4AB1-8B81-F0B7414514C2}">
      <dgm:prSet phldrT="[Text]" phldr="1"/>
      <dgm:spPr/>
      <dgm:t>
        <a:bodyPr/>
        <a:lstStyle/>
        <a:p>
          <a:endParaRPr lang="en-US"/>
        </a:p>
      </dgm:t>
    </dgm:pt>
    <dgm:pt modelId="{67F09836-65ED-439A-8E55-BF0FF6A12BA6}" type="parTrans" cxnId="{667A6532-F93A-4FD0-BD4D-A1165020F36F}">
      <dgm:prSet/>
      <dgm:spPr/>
      <dgm:t>
        <a:bodyPr/>
        <a:lstStyle/>
        <a:p>
          <a:endParaRPr lang="en-US"/>
        </a:p>
      </dgm:t>
    </dgm:pt>
    <dgm:pt modelId="{6C19F97B-9D99-4777-817C-1695A372D4F1}" type="sibTrans" cxnId="{667A6532-F93A-4FD0-BD4D-A1165020F36F}">
      <dgm:prSet/>
      <dgm:spPr/>
      <dgm:t>
        <a:bodyPr/>
        <a:lstStyle/>
        <a:p>
          <a:endParaRPr lang="en-US"/>
        </a:p>
      </dgm:t>
    </dgm:pt>
    <dgm:pt modelId="{352A865C-AD96-4AB1-8A5C-397B7A7D9B07}">
      <dgm:prSet phldrT="[Text]" phldr="1"/>
      <dgm:spPr/>
      <dgm:t>
        <a:bodyPr/>
        <a:lstStyle/>
        <a:p>
          <a:endParaRPr lang="en-US"/>
        </a:p>
      </dgm:t>
    </dgm:pt>
    <dgm:pt modelId="{7EC1ADA9-9F6E-4AFC-AE86-4831D523AA38}" type="parTrans" cxnId="{464AEB83-A961-4BF3-980D-8DBCF9264695}">
      <dgm:prSet/>
      <dgm:spPr/>
      <dgm:t>
        <a:bodyPr/>
        <a:lstStyle/>
        <a:p>
          <a:endParaRPr lang="en-US"/>
        </a:p>
      </dgm:t>
    </dgm:pt>
    <dgm:pt modelId="{7473CF13-22F0-41AF-BD4E-305659448BE2}" type="sibTrans" cxnId="{464AEB83-A961-4BF3-980D-8DBCF9264695}">
      <dgm:prSet/>
      <dgm:spPr/>
      <dgm:t>
        <a:bodyPr/>
        <a:lstStyle/>
        <a:p>
          <a:endParaRPr lang="en-US"/>
        </a:p>
      </dgm:t>
    </dgm:pt>
    <dgm:pt modelId="{9C6F0069-43DC-402D-BD84-1006528FCE04}">
      <dgm:prSet/>
      <dgm:spPr/>
      <dgm:t>
        <a:bodyPr/>
        <a:lstStyle/>
        <a:p>
          <a:r>
            <a:rPr lang="sr-Cyrl-RS" dirty="0">
              <a:solidFill>
                <a:schemeClr val="bg1"/>
              </a:solidFill>
            </a:rPr>
            <a:t>Субвенције 12.480.000 динара</a:t>
          </a:r>
          <a:endParaRPr lang="en-US" dirty="0">
            <a:solidFill>
              <a:schemeClr val="bg1"/>
            </a:solidFill>
          </a:endParaRPr>
        </a:p>
      </dgm:t>
    </dgm:pt>
    <dgm:pt modelId="{44D9A023-5F81-4677-8A1D-494A76B02F4A}" type="parTrans" cxnId="{A14346A8-4918-4300-9891-20568D283921}">
      <dgm:prSet/>
      <dgm:spPr/>
      <dgm:t>
        <a:bodyPr/>
        <a:lstStyle/>
        <a:p>
          <a:endParaRPr lang="en-US"/>
        </a:p>
      </dgm:t>
    </dgm:pt>
    <dgm:pt modelId="{9FF20664-3F6F-4415-8233-D443550F6854}" type="sibTrans" cxnId="{A14346A8-4918-4300-9891-20568D283921}">
      <dgm:prSet/>
      <dgm:spPr/>
      <dgm:t>
        <a:bodyPr/>
        <a:lstStyle/>
        <a:p>
          <a:endParaRPr lang="en-US"/>
        </a:p>
      </dgm:t>
    </dgm:pt>
    <dgm:pt modelId="{91651A17-950C-49EC-8C35-2517548AE9E6}">
      <dgm:prSet/>
      <dgm:spPr/>
      <dgm:t>
        <a:bodyPr/>
        <a:lstStyle/>
        <a:p>
          <a:r>
            <a:rPr lang="sr-Cyrl-RS" dirty="0">
              <a:solidFill>
                <a:schemeClr val="bg1"/>
              </a:solidFill>
            </a:rPr>
            <a:t>Капитални издаци 323.815.711 динара</a:t>
          </a:r>
          <a:endParaRPr lang="en-US" dirty="0">
            <a:solidFill>
              <a:schemeClr val="bg1"/>
            </a:solidFill>
          </a:endParaRPr>
        </a:p>
      </dgm:t>
    </dgm:pt>
    <dgm:pt modelId="{842A79D3-4827-4424-A76D-539154392405}" type="parTrans" cxnId="{E14E4EEE-087E-4E8C-92C7-D48A2C2A60C4}">
      <dgm:prSet/>
      <dgm:spPr/>
      <dgm:t>
        <a:bodyPr/>
        <a:lstStyle/>
        <a:p>
          <a:endParaRPr lang="en-US"/>
        </a:p>
      </dgm:t>
    </dgm:pt>
    <dgm:pt modelId="{8962C693-DF60-43F6-9F43-7615C2E1439A}" type="sibTrans" cxnId="{E14E4EEE-087E-4E8C-92C7-D48A2C2A60C4}">
      <dgm:prSet/>
      <dgm:spPr/>
      <dgm:t>
        <a:bodyPr/>
        <a:lstStyle/>
        <a:p>
          <a:endParaRPr lang="en-US"/>
        </a:p>
      </dgm:t>
    </dgm:pt>
    <dgm:pt modelId="{3641F520-BAF8-4BA4-A826-44FA753A5F4E}">
      <dgm:prSet/>
      <dgm:spPr/>
      <dgm:t>
        <a:bodyPr/>
        <a:lstStyle/>
        <a:p>
          <a:endParaRPr lang="en-US" dirty="0"/>
        </a:p>
      </dgm:t>
    </dgm:pt>
    <dgm:pt modelId="{31D6B297-275C-4FAC-A07E-4467512471AD}" type="parTrans" cxnId="{D5A26C81-B5CA-4FF9-85ED-60967857EFA6}">
      <dgm:prSet/>
      <dgm:spPr/>
      <dgm:t>
        <a:bodyPr/>
        <a:lstStyle/>
        <a:p>
          <a:endParaRPr lang="en-US"/>
        </a:p>
      </dgm:t>
    </dgm:pt>
    <dgm:pt modelId="{53B82682-8E0C-4903-98EA-36CBB0B8A63B}" type="sibTrans" cxnId="{D5A26C81-B5CA-4FF9-85ED-60967857EFA6}">
      <dgm:prSet/>
      <dgm:spPr/>
      <dgm:t>
        <a:bodyPr/>
        <a:lstStyle/>
        <a:p>
          <a:endParaRPr lang="en-US"/>
        </a:p>
      </dgm:t>
    </dgm:pt>
    <dgm:pt modelId="{3BA9396D-1753-43D3-A703-A75A7C19204B}">
      <dgm:prSet/>
      <dgm:spPr/>
    </dgm:pt>
    <dgm:pt modelId="{FDC0F8DA-00AF-40CD-B616-B7AA7472101C}" type="parTrans" cxnId="{4A16358E-6F75-4AC0-B6E5-E26F15B1A750}">
      <dgm:prSet/>
      <dgm:spPr/>
      <dgm:t>
        <a:bodyPr/>
        <a:lstStyle/>
        <a:p>
          <a:endParaRPr lang="en-US"/>
        </a:p>
      </dgm:t>
    </dgm:pt>
    <dgm:pt modelId="{869210E2-CDFB-49E6-A3F9-D5A55D2018F0}" type="sibTrans" cxnId="{4A16358E-6F75-4AC0-B6E5-E26F15B1A750}">
      <dgm:prSet/>
      <dgm:spPr/>
      <dgm:t>
        <a:bodyPr/>
        <a:lstStyle/>
        <a:p>
          <a:endParaRPr lang="en-US"/>
        </a:p>
      </dgm:t>
    </dgm:pt>
    <dgm:pt modelId="{C64FD589-26EA-483C-BB5E-C8324A82EAF5}">
      <dgm:prSet/>
      <dgm:spPr/>
      <dgm:t>
        <a:bodyPr/>
        <a:lstStyle/>
        <a:p>
          <a:endParaRPr lang="en-US" dirty="0"/>
        </a:p>
      </dgm:t>
    </dgm:pt>
    <dgm:pt modelId="{1E312D33-14E1-4B2B-A210-2A735401CE1C}" type="parTrans" cxnId="{B6507D96-25C4-4121-9433-2A113978B784}">
      <dgm:prSet/>
      <dgm:spPr/>
      <dgm:t>
        <a:bodyPr/>
        <a:lstStyle/>
        <a:p>
          <a:endParaRPr lang="en-US"/>
        </a:p>
      </dgm:t>
    </dgm:pt>
    <dgm:pt modelId="{46E45D53-1277-4C97-8E3B-323B4EBF62F5}" type="sibTrans" cxnId="{B6507D96-25C4-4121-9433-2A113978B784}">
      <dgm:prSet/>
      <dgm:spPr/>
      <dgm:t>
        <a:bodyPr/>
        <a:lstStyle/>
        <a:p>
          <a:endParaRPr lang="en-US"/>
        </a:p>
      </dgm:t>
    </dgm:pt>
    <dgm:pt modelId="{4746DA87-483C-4B84-9A22-BC58F96CB23A}">
      <dgm:prSet/>
      <dgm:spPr/>
      <dgm:t>
        <a:bodyPr/>
        <a:lstStyle/>
        <a:p>
          <a:r>
            <a:rPr lang="sr-Cyrl-RS" dirty="0">
              <a:solidFill>
                <a:schemeClr val="bg1"/>
              </a:solidFill>
            </a:rPr>
            <a:t>Расходи за запослене 164.769.076 динара</a:t>
          </a:r>
          <a:endParaRPr lang="en-US" dirty="0">
            <a:solidFill>
              <a:schemeClr val="bg1"/>
            </a:solidFill>
          </a:endParaRPr>
        </a:p>
      </dgm:t>
    </dgm:pt>
    <dgm:pt modelId="{8A92D324-8EB2-4984-ADCB-62EACF9FECFF}" type="parTrans" cxnId="{0F519843-417F-4196-AE51-1E900F71077B}">
      <dgm:prSet/>
      <dgm:spPr/>
      <dgm:t>
        <a:bodyPr/>
        <a:lstStyle/>
        <a:p>
          <a:endParaRPr lang="en-US"/>
        </a:p>
      </dgm:t>
    </dgm:pt>
    <dgm:pt modelId="{DB95B0B9-5D2D-4D1A-A4F8-70F45A0E9738}" type="sibTrans" cxnId="{0F519843-417F-4196-AE51-1E900F71077B}">
      <dgm:prSet/>
      <dgm:spPr/>
      <dgm:t>
        <a:bodyPr/>
        <a:lstStyle/>
        <a:p>
          <a:endParaRPr lang="en-US"/>
        </a:p>
      </dgm:t>
    </dgm:pt>
    <dgm:pt modelId="{8329AE49-ECD5-4C13-B90F-CA83B6E6F994}">
      <dgm:prSet/>
      <dgm:spPr/>
      <dgm:t>
        <a:bodyPr/>
        <a:lstStyle/>
        <a:p>
          <a:r>
            <a:rPr lang="sr-Cyrl-RS" dirty="0">
              <a:solidFill>
                <a:schemeClr val="bg1"/>
              </a:solidFill>
            </a:rPr>
            <a:t>Социјална помоћ 81.585.977 динара</a:t>
          </a:r>
          <a:endParaRPr lang="en-US" dirty="0">
            <a:solidFill>
              <a:schemeClr val="bg1"/>
            </a:solidFill>
          </a:endParaRPr>
        </a:p>
      </dgm:t>
    </dgm:pt>
    <dgm:pt modelId="{6A3537F1-6C7A-4D5E-9BC9-14D14BE7BA95}" type="parTrans" cxnId="{47BC94C2-46D4-453B-A292-6076A9F8EE3B}">
      <dgm:prSet/>
      <dgm:spPr/>
      <dgm:t>
        <a:bodyPr/>
        <a:lstStyle/>
        <a:p>
          <a:endParaRPr lang="en-US"/>
        </a:p>
      </dgm:t>
    </dgm:pt>
    <dgm:pt modelId="{9CB0C477-89B3-4058-B341-9FC9F0AB6BB2}" type="sibTrans" cxnId="{47BC94C2-46D4-453B-A292-6076A9F8EE3B}">
      <dgm:prSet/>
      <dgm:spPr/>
      <dgm:t>
        <a:bodyPr/>
        <a:lstStyle/>
        <a:p>
          <a:endParaRPr lang="en-US"/>
        </a:p>
      </dgm:t>
    </dgm:pt>
    <dgm:pt modelId="{3FA5C700-C8EE-4CAC-8DA0-0BA7CA952C72}">
      <dgm:prSet/>
      <dgm:spPr/>
      <dgm:t>
        <a:bodyPr/>
        <a:lstStyle/>
        <a:p>
          <a:r>
            <a:rPr lang="sr-Cyrl-RS" dirty="0">
              <a:solidFill>
                <a:schemeClr val="bg1"/>
              </a:solidFill>
            </a:rPr>
            <a:t>Дотације и трансфери 179.097.458 динара</a:t>
          </a:r>
          <a:endParaRPr lang="en-US" dirty="0">
            <a:solidFill>
              <a:schemeClr val="bg1"/>
            </a:solidFill>
          </a:endParaRPr>
        </a:p>
      </dgm:t>
    </dgm:pt>
    <dgm:pt modelId="{6970CC38-AACF-4350-BF4D-BD796B05B1FA}" type="parTrans" cxnId="{3BA8FFD8-B6F3-4518-99B6-8F25F307CF52}">
      <dgm:prSet/>
      <dgm:spPr/>
      <dgm:t>
        <a:bodyPr/>
        <a:lstStyle/>
        <a:p>
          <a:endParaRPr lang="en-US"/>
        </a:p>
      </dgm:t>
    </dgm:pt>
    <dgm:pt modelId="{61B610E5-4DC8-4394-A22C-5BBE6CDEE232}" type="sibTrans" cxnId="{3BA8FFD8-B6F3-4518-99B6-8F25F307CF52}">
      <dgm:prSet/>
      <dgm:spPr/>
      <dgm:t>
        <a:bodyPr/>
        <a:lstStyle/>
        <a:p>
          <a:endParaRPr lang="en-US"/>
        </a:p>
      </dgm:t>
    </dgm:pt>
    <dgm:pt modelId="{ED01A515-5448-4A3E-A2EC-575448D0F5AA}">
      <dgm:prSet/>
      <dgm:spPr/>
      <dgm:t>
        <a:bodyPr/>
        <a:lstStyle/>
        <a:p>
          <a:r>
            <a:rPr lang="sr-Cyrl-RS" dirty="0">
              <a:solidFill>
                <a:schemeClr val="bg1"/>
              </a:solidFill>
            </a:rPr>
            <a:t>Остали расходи 51.921.870 динара</a:t>
          </a:r>
          <a:endParaRPr lang="en-US" dirty="0">
            <a:solidFill>
              <a:schemeClr val="bg1"/>
            </a:solidFill>
          </a:endParaRPr>
        </a:p>
      </dgm:t>
    </dgm:pt>
    <dgm:pt modelId="{3C8BC949-583D-42C4-9E18-497A2FA6C1D3}" type="parTrans" cxnId="{30638209-A4D1-4BFE-943D-C66C72DB50AF}">
      <dgm:prSet/>
      <dgm:spPr/>
      <dgm:t>
        <a:bodyPr/>
        <a:lstStyle/>
        <a:p>
          <a:endParaRPr lang="en-US"/>
        </a:p>
      </dgm:t>
    </dgm:pt>
    <dgm:pt modelId="{B658162B-CA61-458F-8F17-E18D499D4DE8}" type="sibTrans" cxnId="{30638209-A4D1-4BFE-943D-C66C72DB50AF}">
      <dgm:prSet/>
      <dgm:spPr/>
      <dgm:t>
        <a:bodyPr/>
        <a:lstStyle/>
        <a:p>
          <a:endParaRPr lang="en-US"/>
        </a:p>
      </dgm:t>
    </dgm:pt>
    <dgm:pt modelId="{AE26BF5A-34A6-4192-8BEA-D9ECFB941642}">
      <dgm:prSet/>
      <dgm:spPr/>
      <dgm:t>
        <a:bodyPr/>
        <a:lstStyle/>
        <a:p>
          <a:r>
            <a:rPr lang="sr-Cyrl-RS" dirty="0">
              <a:solidFill>
                <a:schemeClr val="bg1"/>
              </a:solidFill>
            </a:rPr>
            <a:t>Средства резерве 22.000.</a:t>
          </a:r>
          <a:r>
            <a:rPr lang="en-US" dirty="0">
              <a:solidFill>
                <a:schemeClr val="bg1"/>
              </a:solidFill>
            </a:rPr>
            <a:t>000</a:t>
          </a:r>
        </a:p>
      </dgm:t>
    </dgm:pt>
    <dgm:pt modelId="{053AEA0B-0F73-4DAC-9295-FCA55D0C5C5A}" type="parTrans" cxnId="{C2BA2E7D-A4DC-497F-82AA-B05171512E7B}">
      <dgm:prSet/>
      <dgm:spPr/>
      <dgm:t>
        <a:bodyPr/>
        <a:lstStyle/>
        <a:p>
          <a:endParaRPr lang="en-US"/>
        </a:p>
      </dgm:t>
    </dgm:pt>
    <dgm:pt modelId="{F67939D1-3ADF-4276-A6FA-0083CE5DA4FA}" type="sibTrans" cxnId="{C2BA2E7D-A4DC-497F-82AA-B05171512E7B}">
      <dgm:prSet/>
      <dgm:spPr/>
      <dgm:t>
        <a:bodyPr/>
        <a:lstStyle/>
        <a:p>
          <a:endParaRPr lang="en-US"/>
        </a:p>
      </dgm:t>
    </dgm:pt>
    <dgm:pt modelId="{F4B68BA8-694B-4B7F-8215-68903FFCD2D7}" type="pres">
      <dgm:prSet presAssocID="{B1BE2A8E-285E-4C69-9BFF-CE48B252AA50}" presName="Name0" presStyleCnt="0">
        <dgm:presLayoutVars>
          <dgm:chMax val="1"/>
          <dgm:dir/>
          <dgm:animLvl val="ctr"/>
          <dgm:resizeHandles val="exact"/>
        </dgm:presLayoutVars>
      </dgm:prSet>
      <dgm:spPr/>
    </dgm:pt>
    <dgm:pt modelId="{E59436B1-B652-4794-B4F4-4850647DACEB}" type="pres">
      <dgm:prSet presAssocID="{9ED1A3B2-A381-4201-823D-E4B4F944886D}" presName="centerShape" presStyleLbl="node0" presStyleIdx="0" presStyleCnt="1" custScaleX="131723" custScaleY="134986"/>
      <dgm:spPr/>
    </dgm:pt>
    <dgm:pt modelId="{73F305AC-CFDC-45B1-8AB8-6FABD1C99179}" type="pres">
      <dgm:prSet presAssocID="{A7091EAC-498C-4E8C-B46B-331B042A0C75}" presName="node" presStyleLbl="node1" presStyleIdx="0" presStyleCnt="8" custScaleX="141131" custScaleY="140917">
        <dgm:presLayoutVars>
          <dgm:bulletEnabled val="1"/>
        </dgm:presLayoutVars>
      </dgm:prSet>
      <dgm:spPr/>
    </dgm:pt>
    <dgm:pt modelId="{DA491651-56D0-404C-82B0-25ACBF882A98}" type="pres">
      <dgm:prSet presAssocID="{A7091EAC-498C-4E8C-B46B-331B042A0C75}" presName="dummy" presStyleCnt="0"/>
      <dgm:spPr/>
    </dgm:pt>
    <dgm:pt modelId="{44C62812-7B8C-4DB2-9C0D-14651D9AFC46}" type="pres">
      <dgm:prSet presAssocID="{686A1A37-AC61-4EC6-8398-59788F898E91}" presName="sibTrans" presStyleLbl="sibTrans2D1" presStyleIdx="0" presStyleCnt="8"/>
      <dgm:spPr/>
    </dgm:pt>
    <dgm:pt modelId="{A14630AA-C1BD-4A7E-B665-0A7C9B6C19C9}" type="pres">
      <dgm:prSet presAssocID="{3FA5C700-C8EE-4CAC-8DA0-0BA7CA952C72}" presName="node" presStyleLbl="node1" presStyleIdx="1" presStyleCnt="8" custScaleX="131953" custScaleY="129967">
        <dgm:presLayoutVars>
          <dgm:bulletEnabled val="1"/>
        </dgm:presLayoutVars>
      </dgm:prSet>
      <dgm:spPr/>
    </dgm:pt>
    <dgm:pt modelId="{B3474404-DEC3-43DE-B1B0-FCCBA45B0B53}" type="pres">
      <dgm:prSet presAssocID="{3FA5C700-C8EE-4CAC-8DA0-0BA7CA952C72}" presName="dummy" presStyleCnt="0"/>
      <dgm:spPr/>
    </dgm:pt>
    <dgm:pt modelId="{5D42F3FF-3AAD-4819-B004-ADDCB69227EB}" type="pres">
      <dgm:prSet presAssocID="{61B610E5-4DC8-4394-A22C-5BBE6CDEE232}" presName="sibTrans" presStyleLbl="sibTrans2D1" presStyleIdx="1" presStyleCnt="8"/>
      <dgm:spPr/>
    </dgm:pt>
    <dgm:pt modelId="{E43F7264-94BE-4E7E-8A98-A0D70BB3AF06}" type="pres">
      <dgm:prSet presAssocID="{4746DA87-483C-4B84-9A22-BC58F96CB23A}" presName="node" presStyleLbl="node1" presStyleIdx="2" presStyleCnt="8" custScaleX="121003" custScaleY="119208">
        <dgm:presLayoutVars>
          <dgm:bulletEnabled val="1"/>
        </dgm:presLayoutVars>
      </dgm:prSet>
      <dgm:spPr/>
    </dgm:pt>
    <dgm:pt modelId="{931EF9CE-45BC-491C-9A74-72874D860E58}" type="pres">
      <dgm:prSet presAssocID="{4746DA87-483C-4B84-9A22-BC58F96CB23A}" presName="dummy" presStyleCnt="0"/>
      <dgm:spPr/>
    </dgm:pt>
    <dgm:pt modelId="{19B05264-FBF1-4254-AA6E-8DA1048C9EC5}" type="pres">
      <dgm:prSet presAssocID="{DB95B0B9-5D2D-4D1A-A4F8-70F45A0E9738}" presName="sibTrans" presStyleLbl="sibTrans2D1" presStyleIdx="2" presStyleCnt="8"/>
      <dgm:spPr/>
    </dgm:pt>
    <dgm:pt modelId="{115526CD-270E-4C52-A164-15F2B6F9FE39}" type="pres">
      <dgm:prSet presAssocID="{8329AE49-ECD5-4C13-B90F-CA83B6E6F994}" presName="node" presStyleLbl="node1" presStyleIdx="3" presStyleCnt="8" custScaleX="120594" custScaleY="116316">
        <dgm:presLayoutVars>
          <dgm:bulletEnabled val="1"/>
        </dgm:presLayoutVars>
      </dgm:prSet>
      <dgm:spPr/>
    </dgm:pt>
    <dgm:pt modelId="{E442822E-2282-4D84-AEA3-97E5D7F5026E}" type="pres">
      <dgm:prSet presAssocID="{8329AE49-ECD5-4C13-B90F-CA83B6E6F994}" presName="dummy" presStyleCnt="0"/>
      <dgm:spPr/>
    </dgm:pt>
    <dgm:pt modelId="{1EBC4AA2-7966-4002-8CE2-7479E65C1C79}" type="pres">
      <dgm:prSet presAssocID="{9CB0C477-89B3-4058-B341-9FC9F0AB6BB2}" presName="sibTrans" presStyleLbl="sibTrans2D1" presStyleIdx="3" presStyleCnt="8"/>
      <dgm:spPr/>
    </dgm:pt>
    <dgm:pt modelId="{5101AD7C-EA94-402A-A388-0FD916639D60}" type="pres">
      <dgm:prSet presAssocID="{9C6F0069-43DC-402D-BD84-1006528FCE04}" presName="node" presStyleLbl="node1" presStyleIdx="4" presStyleCnt="8" custScaleX="117384" custScaleY="118966" custRadScaleRad="98874" custRadScaleInc="-5820">
        <dgm:presLayoutVars>
          <dgm:bulletEnabled val="1"/>
        </dgm:presLayoutVars>
      </dgm:prSet>
      <dgm:spPr/>
    </dgm:pt>
    <dgm:pt modelId="{97296767-E761-4683-B475-54E34622C9C1}" type="pres">
      <dgm:prSet presAssocID="{9C6F0069-43DC-402D-BD84-1006528FCE04}" presName="dummy" presStyleCnt="0"/>
      <dgm:spPr/>
    </dgm:pt>
    <dgm:pt modelId="{FC9B55A0-D6BC-47A3-92D9-CF0D462CBA3E}" type="pres">
      <dgm:prSet presAssocID="{9FF20664-3F6F-4415-8233-D443550F6854}" presName="sibTrans" presStyleLbl="sibTrans2D1" presStyleIdx="4" presStyleCnt="8"/>
      <dgm:spPr/>
    </dgm:pt>
    <dgm:pt modelId="{D19ADD6D-9F0A-4766-B637-BB2D5495A9BB}" type="pres">
      <dgm:prSet presAssocID="{ED01A515-5448-4A3E-A2EC-575448D0F5AA}" presName="node" presStyleLbl="node1" presStyleIdx="5" presStyleCnt="8" custScaleX="113767" custScaleY="116316">
        <dgm:presLayoutVars>
          <dgm:bulletEnabled val="1"/>
        </dgm:presLayoutVars>
      </dgm:prSet>
      <dgm:spPr/>
    </dgm:pt>
    <dgm:pt modelId="{CB9DB137-9ACF-4A5D-915D-C6DEF62C671A}" type="pres">
      <dgm:prSet presAssocID="{ED01A515-5448-4A3E-A2EC-575448D0F5AA}" presName="dummy" presStyleCnt="0"/>
      <dgm:spPr/>
    </dgm:pt>
    <dgm:pt modelId="{84EFD8D8-F116-4363-8F07-0BDD118D8287}" type="pres">
      <dgm:prSet presAssocID="{B658162B-CA61-458F-8F17-E18D499D4DE8}" presName="sibTrans" presStyleLbl="sibTrans2D1" presStyleIdx="5" presStyleCnt="8"/>
      <dgm:spPr/>
    </dgm:pt>
    <dgm:pt modelId="{4F05B281-B6DB-45BB-A427-1BF92AADC139}" type="pres">
      <dgm:prSet presAssocID="{AE26BF5A-34A6-4192-8BEA-D9ECFB941642}" presName="node" presStyleLbl="node1" presStyleIdx="6" presStyleCnt="8" custScaleX="112359" custScaleY="125494">
        <dgm:presLayoutVars>
          <dgm:bulletEnabled val="1"/>
        </dgm:presLayoutVars>
      </dgm:prSet>
      <dgm:spPr/>
    </dgm:pt>
    <dgm:pt modelId="{FEDFE719-4F44-4DDA-B702-82A372856A51}" type="pres">
      <dgm:prSet presAssocID="{AE26BF5A-34A6-4192-8BEA-D9ECFB941642}" presName="dummy" presStyleCnt="0"/>
      <dgm:spPr/>
    </dgm:pt>
    <dgm:pt modelId="{C0575E5C-DEAA-49FF-9C6A-0DF4C03D040D}" type="pres">
      <dgm:prSet presAssocID="{F67939D1-3ADF-4276-A6FA-0083CE5DA4FA}" presName="sibTrans" presStyleLbl="sibTrans2D1" presStyleIdx="6" presStyleCnt="8"/>
      <dgm:spPr/>
    </dgm:pt>
    <dgm:pt modelId="{2D6C03BD-4023-431E-84F6-C080A9961C8A}" type="pres">
      <dgm:prSet presAssocID="{91651A17-950C-49EC-8C35-2517548AE9E6}" presName="node" presStyleLbl="node1" presStyleIdx="7" presStyleCnt="8" custScaleX="134628" custScaleY="131362" custRadScaleRad="93377" custRadScaleInc="-24115">
        <dgm:presLayoutVars>
          <dgm:bulletEnabled val="1"/>
        </dgm:presLayoutVars>
      </dgm:prSet>
      <dgm:spPr/>
    </dgm:pt>
    <dgm:pt modelId="{2578787D-F4B0-463A-AA6F-94706894BC8C}" type="pres">
      <dgm:prSet presAssocID="{91651A17-950C-49EC-8C35-2517548AE9E6}" presName="dummy" presStyleCnt="0"/>
      <dgm:spPr/>
    </dgm:pt>
    <dgm:pt modelId="{7C884431-F906-455C-AAF5-4FBEC1E13C27}" type="pres">
      <dgm:prSet presAssocID="{8962C693-DF60-43F6-9F43-7615C2E1439A}" presName="sibTrans" presStyleLbl="sibTrans2D1" presStyleIdx="7" presStyleCnt="8"/>
      <dgm:spPr/>
    </dgm:pt>
  </dgm:ptLst>
  <dgm:cxnLst>
    <dgm:cxn modelId="{30638209-A4D1-4BFE-943D-C66C72DB50AF}" srcId="{9ED1A3B2-A381-4201-823D-E4B4F944886D}" destId="{ED01A515-5448-4A3E-A2EC-575448D0F5AA}" srcOrd="5" destOrd="0" parTransId="{3C8BC949-583D-42C4-9E18-497A2FA6C1D3}" sibTransId="{B658162B-CA61-458F-8F17-E18D499D4DE8}"/>
    <dgm:cxn modelId="{5EC1D513-D8D4-45F0-8AFD-7633B3DF7A52}" type="presOf" srcId="{4746DA87-483C-4B84-9A22-BC58F96CB23A}" destId="{E43F7264-94BE-4E7E-8A98-A0D70BB3AF06}" srcOrd="0" destOrd="0" presId="urn:microsoft.com/office/officeart/2005/8/layout/radial6"/>
    <dgm:cxn modelId="{57289D19-F335-4D68-AC7E-5582D07598B2}" type="presOf" srcId="{9FF20664-3F6F-4415-8233-D443550F6854}" destId="{FC9B55A0-D6BC-47A3-92D9-CF0D462CBA3E}" srcOrd="0" destOrd="0" presId="urn:microsoft.com/office/officeart/2005/8/layout/radial6"/>
    <dgm:cxn modelId="{4E693A1F-A818-494A-9191-6DDA96FF0598}" type="presOf" srcId="{A7091EAC-498C-4E8C-B46B-331B042A0C75}" destId="{73F305AC-CFDC-45B1-8AB8-6FABD1C99179}" srcOrd="0" destOrd="0" presId="urn:microsoft.com/office/officeart/2005/8/layout/radial6"/>
    <dgm:cxn modelId="{5C9EFB21-D730-469F-BCC2-6ADA252CF713}" type="presOf" srcId="{B658162B-CA61-458F-8F17-E18D499D4DE8}" destId="{84EFD8D8-F116-4363-8F07-0BDD118D8287}" srcOrd="0" destOrd="0" presId="urn:microsoft.com/office/officeart/2005/8/layout/radial6"/>
    <dgm:cxn modelId="{C11E6F22-FD2F-49D2-BD48-3542B5EC8C51}" type="presOf" srcId="{F67939D1-3ADF-4276-A6FA-0083CE5DA4FA}" destId="{C0575E5C-DEAA-49FF-9C6A-0DF4C03D040D}" srcOrd="0" destOrd="0" presId="urn:microsoft.com/office/officeart/2005/8/layout/radial6"/>
    <dgm:cxn modelId="{4E6E6427-5348-4ECF-99CC-46CA5F3BDA5F}" srcId="{B1BE2A8E-285E-4C69-9BFF-CE48B252AA50}" destId="{7D1C9009-9B60-4C15-8E3B-F949FAB90776}" srcOrd="4" destOrd="0" parTransId="{E75197AC-E7B0-4C26-9D1F-47E47BE7CCEF}" sibTransId="{9D56A871-CE7A-4922-AAF9-9D95A29D1039}"/>
    <dgm:cxn modelId="{FCCD6129-1EC0-448C-BF7A-51C6647345E8}" type="presOf" srcId="{ED01A515-5448-4A3E-A2EC-575448D0F5AA}" destId="{D19ADD6D-9F0A-4766-B637-BB2D5495A9BB}" srcOrd="0" destOrd="0" presId="urn:microsoft.com/office/officeart/2005/8/layout/radial6"/>
    <dgm:cxn modelId="{AE26F329-897E-412E-A92A-D95A8804158B}" srcId="{9ED1A3B2-A381-4201-823D-E4B4F944886D}" destId="{A7091EAC-498C-4E8C-B46B-331B042A0C75}" srcOrd="0" destOrd="0" parTransId="{5263AC43-AEF9-405C-B9BD-C1E77733E429}" sibTransId="{686A1A37-AC61-4EC6-8398-59788F898E91}"/>
    <dgm:cxn modelId="{D9AC742A-917E-4818-8C2B-93B8B4D0D262}" type="presOf" srcId="{AE26BF5A-34A6-4192-8BEA-D9ECFB941642}" destId="{4F05B281-B6DB-45BB-A427-1BF92AADC139}" srcOrd="0" destOrd="0" presId="urn:microsoft.com/office/officeart/2005/8/layout/radial6"/>
    <dgm:cxn modelId="{28F1F12C-F4AD-4E97-81E8-8618F0209646}" srcId="{B1BE2A8E-285E-4C69-9BFF-CE48B252AA50}" destId="{9ED1A3B2-A381-4201-823D-E4B4F944886D}" srcOrd="0" destOrd="0" parTransId="{73ADFC91-EAB5-4621-8C76-D207DF7E46EB}" sibTransId="{BBBE51B8-3D99-4D37-A53E-85F69FB1F8D4}"/>
    <dgm:cxn modelId="{667A6532-F93A-4FD0-BD4D-A1165020F36F}" srcId="{343B6168-99DB-4C0C-9BE7-E54D7B80C5AD}" destId="{AC73436A-3EE6-4AB1-8B81-F0B7414514C2}" srcOrd="0" destOrd="0" parTransId="{67F09836-65ED-439A-8E55-BF0FF6A12BA6}" sibTransId="{6C19F97B-9D99-4777-817C-1695A372D4F1}"/>
    <dgm:cxn modelId="{3EF3403C-A42B-483C-89B0-BC54F70E5592}" type="presOf" srcId="{9ED1A3B2-A381-4201-823D-E4B4F944886D}" destId="{E59436B1-B652-4794-B4F4-4850647DACEB}" srcOrd="0" destOrd="0" presId="urn:microsoft.com/office/officeart/2005/8/layout/radial6"/>
    <dgm:cxn modelId="{0F519843-417F-4196-AE51-1E900F71077B}" srcId="{9ED1A3B2-A381-4201-823D-E4B4F944886D}" destId="{4746DA87-483C-4B84-9A22-BC58F96CB23A}" srcOrd="2" destOrd="0" parTransId="{8A92D324-8EB2-4984-ADCB-62EACF9FECFF}" sibTransId="{DB95B0B9-5D2D-4D1A-A4F8-70F45A0E9738}"/>
    <dgm:cxn modelId="{D6D3D766-AAF1-452B-B7A5-DE64D7EFBDAC}" srcId="{7D1C9009-9B60-4C15-8E3B-F949FAB90776}" destId="{DC185536-47EC-480B-B419-24BC666B206E}" srcOrd="1" destOrd="0" parTransId="{43B3845C-4A8E-4186-AC01-CB23C9CE3CE4}" sibTransId="{FF327DB0-0FCC-45EC-A004-6349AB5E0A19}"/>
    <dgm:cxn modelId="{8AD44159-442C-4DEC-ACDC-2060DD6FE511}" srcId="{7D1C9009-9B60-4C15-8E3B-F949FAB90776}" destId="{BEBB7508-5593-4665-86D9-67DC9EEDFE00}" srcOrd="0" destOrd="0" parTransId="{C01D930E-241E-4B8F-9FFE-A12F23D4AE61}" sibTransId="{8C2D30BC-9728-4727-AC9C-7DD1886B66DA}"/>
    <dgm:cxn modelId="{C2BA2E7D-A4DC-497F-82AA-B05171512E7B}" srcId="{9ED1A3B2-A381-4201-823D-E4B4F944886D}" destId="{AE26BF5A-34A6-4192-8BEA-D9ECFB941642}" srcOrd="6" destOrd="0" parTransId="{053AEA0B-0F73-4DAC-9295-FCA55D0C5C5A}" sibTransId="{F67939D1-3ADF-4276-A6FA-0083CE5DA4FA}"/>
    <dgm:cxn modelId="{D5A26C81-B5CA-4FF9-85ED-60967857EFA6}" srcId="{B1BE2A8E-285E-4C69-9BFF-CE48B252AA50}" destId="{3641F520-BAF8-4BA4-A826-44FA753A5F4E}" srcOrd="3" destOrd="0" parTransId="{31D6B297-275C-4FAC-A07E-4467512471AD}" sibTransId="{53B82682-8E0C-4903-98EA-36CBB0B8A63B}"/>
    <dgm:cxn modelId="{9CBCBA83-8BC0-4D9D-8F59-4CE72862435A}" type="presOf" srcId="{91651A17-950C-49EC-8C35-2517548AE9E6}" destId="{2D6C03BD-4023-431E-84F6-C080A9961C8A}" srcOrd="0" destOrd="0" presId="urn:microsoft.com/office/officeart/2005/8/layout/radial6"/>
    <dgm:cxn modelId="{464AEB83-A961-4BF3-980D-8DBCF9264695}" srcId="{343B6168-99DB-4C0C-9BE7-E54D7B80C5AD}" destId="{352A865C-AD96-4AB1-8A5C-397B7A7D9B07}" srcOrd="1" destOrd="0" parTransId="{7EC1ADA9-9F6E-4AFC-AE86-4831D523AA38}" sibTransId="{7473CF13-22F0-41AF-BD4E-305659448BE2}"/>
    <dgm:cxn modelId="{4A16358E-6F75-4AC0-B6E5-E26F15B1A750}" srcId="{B1BE2A8E-285E-4C69-9BFF-CE48B252AA50}" destId="{3BA9396D-1753-43D3-A703-A75A7C19204B}" srcOrd="1" destOrd="0" parTransId="{FDC0F8DA-00AF-40CD-B616-B7AA7472101C}" sibTransId="{869210E2-CDFB-49E6-A3F9-D5A55D2018F0}"/>
    <dgm:cxn modelId="{BD8B088F-38DD-4C61-9C7F-39D38AF469D9}" type="presOf" srcId="{DB95B0B9-5D2D-4D1A-A4F8-70F45A0E9738}" destId="{19B05264-FBF1-4254-AA6E-8DA1048C9EC5}" srcOrd="0" destOrd="0" presId="urn:microsoft.com/office/officeart/2005/8/layout/radial6"/>
    <dgm:cxn modelId="{B6507D96-25C4-4121-9433-2A113978B784}" srcId="{B1BE2A8E-285E-4C69-9BFF-CE48B252AA50}" destId="{C64FD589-26EA-483C-BB5E-C8324A82EAF5}" srcOrd="2" destOrd="0" parTransId="{1E312D33-14E1-4B2B-A210-2A735401CE1C}" sibTransId="{46E45D53-1277-4C97-8E3B-323B4EBF62F5}"/>
    <dgm:cxn modelId="{A14346A8-4918-4300-9891-20568D283921}" srcId="{9ED1A3B2-A381-4201-823D-E4B4F944886D}" destId="{9C6F0069-43DC-402D-BD84-1006528FCE04}" srcOrd="4" destOrd="0" parTransId="{44D9A023-5F81-4677-8A1D-494A76B02F4A}" sibTransId="{9FF20664-3F6F-4415-8233-D443550F6854}"/>
    <dgm:cxn modelId="{AF333ABE-6D5B-4845-91C6-0C3A13CCB688}" type="presOf" srcId="{8329AE49-ECD5-4C13-B90F-CA83B6E6F994}" destId="{115526CD-270E-4C52-A164-15F2B6F9FE39}" srcOrd="0" destOrd="0" presId="urn:microsoft.com/office/officeart/2005/8/layout/radial6"/>
    <dgm:cxn modelId="{6AD463C1-088C-44BE-8C34-750F20CE8DA0}" type="presOf" srcId="{3FA5C700-C8EE-4CAC-8DA0-0BA7CA952C72}" destId="{A14630AA-C1BD-4A7E-B665-0A7C9B6C19C9}" srcOrd="0" destOrd="0" presId="urn:microsoft.com/office/officeart/2005/8/layout/radial6"/>
    <dgm:cxn modelId="{47BC94C2-46D4-453B-A292-6076A9F8EE3B}" srcId="{9ED1A3B2-A381-4201-823D-E4B4F944886D}" destId="{8329AE49-ECD5-4C13-B90F-CA83B6E6F994}" srcOrd="3" destOrd="0" parTransId="{6A3537F1-6C7A-4D5E-9BC9-14D14BE7BA95}" sibTransId="{9CB0C477-89B3-4058-B341-9FC9F0AB6BB2}"/>
    <dgm:cxn modelId="{DA7610CE-0D19-48FA-ADF1-4992EAE53341}" type="presOf" srcId="{9CB0C477-89B3-4058-B341-9FC9F0AB6BB2}" destId="{1EBC4AA2-7966-4002-8CE2-7479E65C1C79}" srcOrd="0" destOrd="0" presId="urn:microsoft.com/office/officeart/2005/8/layout/radial6"/>
    <dgm:cxn modelId="{3BA8FFD8-B6F3-4518-99B6-8F25F307CF52}" srcId="{9ED1A3B2-A381-4201-823D-E4B4F944886D}" destId="{3FA5C700-C8EE-4CAC-8DA0-0BA7CA952C72}" srcOrd="1" destOrd="0" parTransId="{6970CC38-AACF-4350-BF4D-BD796B05B1FA}" sibTransId="{61B610E5-4DC8-4394-A22C-5BBE6CDEE232}"/>
    <dgm:cxn modelId="{3DFE3AE5-6DA5-4440-A66F-1437FD4DC5D4}" srcId="{B1BE2A8E-285E-4C69-9BFF-CE48B252AA50}" destId="{343B6168-99DB-4C0C-9BE7-E54D7B80C5AD}" srcOrd="5" destOrd="0" parTransId="{6F98FC42-2370-4FD0-A627-0708511F7F32}" sibTransId="{95FBDDB6-4174-4619-B543-81DEF6B7716A}"/>
    <dgm:cxn modelId="{15B25BE7-B61F-4399-8DBB-F360C2BA96E5}" type="presOf" srcId="{686A1A37-AC61-4EC6-8398-59788F898E91}" destId="{44C62812-7B8C-4DB2-9C0D-14651D9AFC46}" srcOrd="0" destOrd="0" presId="urn:microsoft.com/office/officeart/2005/8/layout/radial6"/>
    <dgm:cxn modelId="{65DC7EE8-791F-4453-AEE4-351692992E5F}" type="presOf" srcId="{B1BE2A8E-285E-4C69-9BFF-CE48B252AA50}" destId="{F4B68BA8-694B-4B7F-8215-68903FFCD2D7}" srcOrd="0" destOrd="0" presId="urn:microsoft.com/office/officeart/2005/8/layout/radial6"/>
    <dgm:cxn modelId="{0BB795E9-FFF1-4A2D-878C-FAE1C6BDCC87}" type="presOf" srcId="{9C6F0069-43DC-402D-BD84-1006528FCE04}" destId="{5101AD7C-EA94-402A-A388-0FD916639D60}" srcOrd="0" destOrd="0" presId="urn:microsoft.com/office/officeart/2005/8/layout/radial6"/>
    <dgm:cxn modelId="{E14E4EEE-087E-4E8C-92C7-D48A2C2A60C4}" srcId="{9ED1A3B2-A381-4201-823D-E4B4F944886D}" destId="{91651A17-950C-49EC-8C35-2517548AE9E6}" srcOrd="7" destOrd="0" parTransId="{842A79D3-4827-4424-A76D-539154392405}" sibTransId="{8962C693-DF60-43F6-9F43-7615C2E1439A}"/>
    <dgm:cxn modelId="{3E3F65F0-4760-477C-86B5-CB390EDD29DB}" type="presOf" srcId="{8962C693-DF60-43F6-9F43-7615C2E1439A}" destId="{7C884431-F906-455C-AAF5-4FBEC1E13C27}" srcOrd="0" destOrd="0" presId="urn:microsoft.com/office/officeart/2005/8/layout/radial6"/>
    <dgm:cxn modelId="{79367CFA-29E9-494C-A699-58E7C53282C6}" type="presOf" srcId="{61B610E5-4DC8-4394-A22C-5BBE6CDEE232}" destId="{5D42F3FF-3AAD-4819-B004-ADDCB69227EB}" srcOrd="0" destOrd="0" presId="urn:microsoft.com/office/officeart/2005/8/layout/radial6"/>
    <dgm:cxn modelId="{D556896D-64B6-4407-9D72-65AD81369266}" type="presParOf" srcId="{F4B68BA8-694B-4B7F-8215-68903FFCD2D7}" destId="{E59436B1-B652-4794-B4F4-4850647DACEB}" srcOrd="0" destOrd="0" presId="urn:microsoft.com/office/officeart/2005/8/layout/radial6"/>
    <dgm:cxn modelId="{968B3330-4EC7-4038-9A79-3DB0A8717D55}" type="presParOf" srcId="{F4B68BA8-694B-4B7F-8215-68903FFCD2D7}" destId="{73F305AC-CFDC-45B1-8AB8-6FABD1C99179}" srcOrd="1" destOrd="0" presId="urn:microsoft.com/office/officeart/2005/8/layout/radial6"/>
    <dgm:cxn modelId="{083B0CD6-7D88-48FE-AFF8-2770061EF1B9}" type="presParOf" srcId="{F4B68BA8-694B-4B7F-8215-68903FFCD2D7}" destId="{DA491651-56D0-404C-82B0-25ACBF882A98}" srcOrd="2" destOrd="0" presId="urn:microsoft.com/office/officeart/2005/8/layout/radial6"/>
    <dgm:cxn modelId="{16D38BD4-C749-43E9-9B4D-823F3BABD9FB}" type="presParOf" srcId="{F4B68BA8-694B-4B7F-8215-68903FFCD2D7}" destId="{44C62812-7B8C-4DB2-9C0D-14651D9AFC46}" srcOrd="3" destOrd="0" presId="urn:microsoft.com/office/officeart/2005/8/layout/radial6"/>
    <dgm:cxn modelId="{260041D7-6D0A-428E-8B93-851C50B7B7FF}" type="presParOf" srcId="{F4B68BA8-694B-4B7F-8215-68903FFCD2D7}" destId="{A14630AA-C1BD-4A7E-B665-0A7C9B6C19C9}" srcOrd="4" destOrd="0" presId="urn:microsoft.com/office/officeart/2005/8/layout/radial6"/>
    <dgm:cxn modelId="{0CF0692D-2CC1-4A7C-9D34-EF2560B3E5F1}" type="presParOf" srcId="{F4B68BA8-694B-4B7F-8215-68903FFCD2D7}" destId="{B3474404-DEC3-43DE-B1B0-FCCBA45B0B53}" srcOrd="5" destOrd="0" presId="urn:microsoft.com/office/officeart/2005/8/layout/radial6"/>
    <dgm:cxn modelId="{AF9F521A-6219-4917-9E1D-59F3BF42F08F}" type="presParOf" srcId="{F4B68BA8-694B-4B7F-8215-68903FFCD2D7}" destId="{5D42F3FF-3AAD-4819-B004-ADDCB69227EB}" srcOrd="6" destOrd="0" presId="urn:microsoft.com/office/officeart/2005/8/layout/radial6"/>
    <dgm:cxn modelId="{FEBE1266-ACDB-43EC-B9AF-A927FC3322F9}" type="presParOf" srcId="{F4B68BA8-694B-4B7F-8215-68903FFCD2D7}" destId="{E43F7264-94BE-4E7E-8A98-A0D70BB3AF06}" srcOrd="7" destOrd="0" presId="urn:microsoft.com/office/officeart/2005/8/layout/radial6"/>
    <dgm:cxn modelId="{DF58FAA5-9051-47B7-9B31-61C6C5137AE0}" type="presParOf" srcId="{F4B68BA8-694B-4B7F-8215-68903FFCD2D7}" destId="{931EF9CE-45BC-491C-9A74-72874D860E58}" srcOrd="8" destOrd="0" presId="urn:microsoft.com/office/officeart/2005/8/layout/radial6"/>
    <dgm:cxn modelId="{8F9F5FD1-5694-48A5-BB25-459151FF677D}" type="presParOf" srcId="{F4B68BA8-694B-4B7F-8215-68903FFCD2D7}" destId="{19B05264-FBF1-4254-AA6E-8DA1048C9EC5}" srcOrd="9" destOrd="0" presId="urn:microsoft.com/office/officeart/2005/8/layout/radial6"/>
    <dgm:cxn modelId="{72A42ED5-3446-4DE8-A4D3-148A0A30BDBF}" type="presParOf" srcId="{F4B68BA8-694B-4B7F-8215-68903FFCD2D7}" destId="{115526CD-270E-4C52-A164-15F2B6F9FE39}" srcOrd="10" destOrd="0" presId="urn:microsoft.com/office/officeart/2005/8/layout/radial6"/>
    <dgm:cxn modelId="{F5160239-523C-416B-B3F0-76F9EFD3254F}" type="presParOf" srcId="{F4B68BA8-694B-4B7F-8215-68903FFCD2D7}" destId="{E442822E-2282-4D84-AEA3-97E5D7F5026E}" srcOrd="11" destOrd="0" presId="urn:microsoft.com/office/officeart/2005/8/layout/radial6"/>
    <dgm:cxn modelId="{5959F9D9-A684-41D8-BEE2-DE8852492309}" type="presParOf" srcId="{F4B68BA8-694B-4B7F-8215-68903FFCD2D7}" destId="{1EBC4AA2-7966-4002-8CE2-7479E65C1C79}" srcOrd="12" destOrd="0" presId="urn:microsoft.com/office/officeart/2005/8/layout/radial6"/>
    <dgm:cxn modelId="{0657E8C1-01D7-4CC0-B548-C8E5739E41EB}" type="presParOf" srcId="{F4B68BA8-694B-4B7F-8215-68903FFCD2D7}" destId="{5101AD7C-EA94-402A-A388-0FD916639D60}" srcOrd="13" destOrd="0" presId="urn:microsoft.com/office/officeart/2005/8/layout/radial6"/>
    <dgm:cxn modelId="{0DE83748-214B-4394-AFCC-50F73128CA7F}" type="presParOf" srcId="{F4B68BA8-694B-4B7F-8215-68903FFCD2D7}" destId="{97296767-E761-4683-B475-54E34622C9C1}" srcOrd="14" destOrd="0" presId="urn:microsoft.com/office/officeart/2005/8/layout/radial6"/>
    <dgm:cxn modelId="{6FAD0287-3642-4BC3-838C-432047BEF64F}" type="presParOf" srcId="{F4B68BA8-694B-4B7F-8215-68903FFCD2D7}" destId="{FC9B55A0-D6BC-47A3-92D9-CF0D462CBA3E}" srcOrd="15" destOrd="0" presId="urn:microsoft.com/office/officeart/2005/8/layout/radial6"/>
    <dgm:cxn modelId="{85324FF1-B5A8-42C3-9CD8-B8F3A7B41DAF}" type="presParOf" srcId="{F4B68BA8-694B-4B7F-8215-68903FFCD2D7}" destId="{D19ADD6D-9F0A-4766-B637-BB2D5495A9BB}" srcOrd="16" destOrd="0" presId="urn:microsoft.com/office/officeart/2005/8/layout/radial6"/>
    <dgm:cxn modelId="{363F0F02-6E41-404E-B2E5-4890434DECC7}" type="presParOf" srcId="{F4B68BA8-694B-4B7F-8215-68903FFCD2D7}" destId="{CB9DB137-9ACF-4A5D-915D-C6DEF62C671A}" srcOrd="17" destOrd="0" presId="urn:microsoft.com/office/officeart/2005/8/layout/radial6"/>
    <dgm:cxn modelId="{C75A112C-7212-4B80-9DA4-CA7F2DD70EB5}" type="presParOf" srcId="{F4B68BA8-694B-4B7F-8215-68903FFCD2D7}" destId="{84EFD8D8-F116-4363-8F07-0BDD118D8287}" srcOrd="18" destOrd="0" presId="urn:microsoft.com/office/officeart/2005/8/layout/radial6"/>
    <dgm:cxn modelId="{F93707E6-5B1F-4F40-A3A3-B884267CE7F5}" type="presParOf" srcId="{F4B68BA8-694B-4B7F-8215-68903FFCD2D7}" destId="{4F05B281-B6DB-45BB-A427-1BF92AADC139}" srcOrd="19" destOrd="0" presId="urn:microsoft.com/office/officeart/2005/8/layout/radial6"/>
    <dgm:cxn modelId="{3D4ADB0D-3A32-46EB-993B-C2B89385D5E3}" type="presParOf" srcId="{F4B68BA8-694B-4B7F-8215-68903FFCD2D7}" destId="{FEDFE719-4F44-4DDA-B702-82A372856A51}" srcOrd="20" destOrd="0" presId="urn:microsoft.com/office/officeart/2005/8/layout/radial6"/>
    <dgm:cxn modelId="{EBDDFBD5-050A-401C-B541-60C312E8BADC}" type="presParOf" srcId="{F4B68BA8-694B-4B7F-8215-68903FFCD2D7}" destId="{C0575E5C-DEAA-49FF-9C6A-0DF4C03D040D}" srcOrd="21" destOrd="0" presId="urn:microsoft.com/office/officeart/2005/8/layout/radial6"/>
    <dgm:cxn modelId="{FD35A212-0E1F-4819-BF1F-B29719BECB43}" type="presParOf" srcId="{F4B68BA8-694B-4B7F-8215-68903FFCD2D7}" destId="{2D6C03BD-4023-431E-84F6-C080A9961C8A}" srcOrd="22" destOrd="0" presId="urn:microsoft.com/office/officeart/2005/8/layout/radial6"/>
    <dgm:cxn modelId="{BC555FE2-565F-4CC2-844D-BACDB94E3D46}" type="presParOf" srcId="{F4B68BA8-694B-4B7F-8215-68903FFCD2D7}" destId="{2578787D-F4B0-463A-AA6F-94706894BC8C}" srcOrd="23" destOrd="0" presId="urn:microsoft.com/office/officeart/2005/8/layout/radial6"/>
    <dgm:cxn modelId="{6F30A1FC-C56F-4DA2-B79C-F00209C57B2B}" type="presParOf" srcId="{F4B68BA8-694B-4B7F-8215-68903FFCD2D7}" destId="{7C884431-F906-455C-AAF5-4FBEC1E13C27}" srcOrd="24"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A603F-EC40-41E4-BA70-D5C5F8781BC3}">
      <dsp:nvSpPr>
        <dsp:cNvPr id="0" name=""/>
        <dsp:cNvSpPr/>
      </dsp:nvSpPr>
      <dsp:spPr>
        <a:xfrm>
          <a:off x="2278630" y="2063034"/>
          <a:ext cx="2471551" cy="2346179"/>
        </a:xfrm>
        <a:prstGeom prst="ellipse">
          <a:avLst/>
        </a:prstGeom>
        <a:gradFill rotWithShape="1">
          <a:gsLst>
            <a:gs pos="0">
              <a:schemeClr val="accent5">
                <a:tint val="96000"/>
                <a:satMod val="120000"/>
                <a:lumMod val="120000"/>
              </a:schemeClr>
            </a:gs>
            <a:gs pos="100000">
              <a:schemeClr val="accent5">
                <a:shade val="89000"/>
                <a:lumMod val="90000"/>
              </a:schemeClr>
            </a:gs>
          </a:gsLst>
          <a:lin ang="5400000" scaled="0"/>
        </a:gradFill>
        <a:ln w="9525" cap="flat" cmpd="sng" algn="ctr">
          <a:solidFill>
            <a:schemeClr val="accent5"/>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hemeClr val="accent5"/>
        </a:lnRef>
        <a:fillRef idx="3">
          <a:schemeClr val="accent5"/>
        </a:fillRef>
        <a:effectRef idx="2">
          <a:schemeClr val="accent5"/>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sr-Cyrl-RS" sz="3000" kern="1200" dirty="0"/>
            <a:t>Ко учествује у изради буџета</a:t>
          </a:r>
          <a:r>
            <a:rPr lang="en-US" sz="3000" kern="1200" dirty="0"/>
            <a:t>?</a:t>
          </a:r>
        </a:p>
      </dsp:txBody>
      <dsp:txXfrm>
        <a:off x="2640580" y="2406624"/>
        <a:ext cx="1747651" cy="1658999"/>
      </dsp:txXfrm>
    </dsp:sp>
    <dsp:sp modelId="{1B17F103-9216-4974-BE9E-F576C0AB9A07}">
      <dsp:nvSpPr>
        <dsp:cNvPr id="0" name=""/>
        <dsp:cNvSpPr/>
      </dsp:nvSpPr>
      <dsp:spPr>
        <a:xfrm rot="10860210">
          <a:off x="911378" y="2931320"/>
          <a:ext cx="1292356" cy="541053"/>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DFA7ED-47C4-4DAE-BCB0-FDCE24E0A939}">
      <dsp:nvSpPr>
        <dsp:cNvPr id="0" name=""/>
        <dsp:cNvSpPr/>
      </dsp:nvSpPr>
      <dsp:spPr>
        <a:xfrm>
          <a:off x="304812" y="2819405"/>
          <a:ext cx="1213328" cy="742251"/>
        </a:xfrm>
        <a:prstGeom prst="roundRect">
          <a:avLst>
            <a:gd name="adj" fmla="val 10000"/>
          </a:avLst>
        </a:prstGeom>
        <a:gradFill rotWithShape="1">
          <a:gsLst>
            <a:gs pos="0">
              <a:schemeClr val="accent5">
                <a:tint val="96000"/>
                <a:satMod val="120000"/>
                <a:lumMod val="120000"/>
              </a:schemeClr>
            </a:gs>
            <a:gs pos="100000">
              <a:schemeClr val="accent5">
                <a:shade val="89000"/>
                <a:lumMod val="90000"/>
              </a:schemeClr>
            </a:gs>
          </a:gsLst>
          <a:lin ang="5400000" scaled="0"/>
        </a:gradFill>
        <a:ln w="9525" cap="flat" cmpd="sng" algn="ctr">
          <a:solidFill>
            <a:schemeClr val="accent5"/>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hemeClr val="accent5"/>
        </a:lnRef>
        <a:fillRef idx="3">
          <a:schemeClr val="accent5"/>
        </a:fillRef>
        <a:effectRef idx="2">
          <a:schemeClr val="accent5"/>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sr-Cyrl-RS" sz="1400" kern="1200" dirty="0"/>
            <a:t>Месне заједнице</a:t>
          </a:r>
          <a:endParaRPr lang="en-US" sz="1400" kern="1200" dirty="0"/>
        </a:p>
      </dsp:txBody>
      <dsp:txXfrm>
        <a:off x="326552" y="2841145"/>
        <a:ext cx="1169848" cy="698771"/>
      </dsp:txXfrm>
    </dsp:sp>
    <dsp:sp modelId="{FDD76D25-2A08-46FF-8C07-2877A0C9FB2D}">
      <dsp:nvSpPr>
        <dsp:cNvPr id="0" name=""/>
        <dsp:cNvSpPr/>
      </dsp:nvSpPr>
      <dsp:spPr>
        <a:xfrm rot="13081559">
          <a:off x="951026" y="1630726"/>
          <a:ext cx="1712838" cy="541053"/>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8B915FF-FAD2-4327-A8E8-FB9B137542A2}">
      <dsp:nvSpPr>
        <dsp:cNvPr id="0" name=""/>
        <dsp:cNvSpPr/>
      </dsp:nvSpPr>
      <dsp:spPr>
        <a:xfrm>
          <a:off x="0" y="598172"/>
          <a:ext cx="2265634" cy="1551021"/>
        </a:xfrm>
        <a:prstGeom prst="roundRect">
          <a:avLst>
            <a:gd name="adj" fmla="val 10000"/>
          </a:avLst>
        </a:prstGeom>
        <a:gradFill rotWithShape="1">
          <a:gsLst>
            <a:gs pos="0">
              <a:schemeClr val="accent5">
                <a:tint val="96000"/>
                <a:satMod val="120000"/>
                <a:lumMod val="120000"/>
              </a:schemeClr>
            </a:gs>
            <a:gs pos="100000">
              <a:schemeClr val="accent5">
                <a:shade val="89000"/>
                <a:lumMod val="90000"/>
              </a:schemeClr>
            </a:gs>
          </a:gsLst>
          <a:lin ang="5400000" scaled="0"/>
        </a:gradFill>
        <a:ln w="9525" cap="flat" cmpd="sng" algn="ctr">
          <a:solidFill>
            <a:schemeClr val="accent5"/>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hemeClr val="accent5"/>
        </a:lnRef>
        <a:fillRef idx="3">
          <a:schemeClr val="accent5"/>
        </a:fillRef>
        <a:effectRef idx="2">
          <a:schemeClr val="accent5"/>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sr-Cyrl-RS" sz="1400" kern="1200" dirty="0"/>
            <a:t>Установе:</a:t>
          </a:r>
        </a:p>
        <a:p>
          <a:pPr marL="0" lvl="0" indent="0" algn="l" defTabSz="622300">
            <a:lnSpc>
              <a:spcPct val="90000"/>
            </a:lnSpc>
            <a:spcBef>
              <a:spcPct val="0"/>
            </a:spcBef>
            <a:spcAft>
              <a:spcPct val="35000"/>
            </a:spcAft>
            <a:buNone/>
          </a:pPr>
          <a:r>
            <a:rPr lang="sr-Cyrl-RS" sz="1400" kern="1200" dirty="0"/>
            <a:t>-Центар за културу</a:t>
          </a:r>
        </a:p>
        <a:p>
          <a:pPr marL="0" lvl="0" indent="0" algn="l" defTabSz="622300">
            <a:lnSpc>
              <a:spcPct val="90000"/>
            </a:lnSpc>
            <a:spcBef>
              <a:spcPct val="0"/>
            </a:spcBef>
            <a:spcAft>
              <a:spcPct val="35000"/>
            </a:spcAft>
            <a:buNone/>
          </a:pPr>
          <a:r>
            <a:rPr lang="sr-Cyrl-RS" sz="1400" kern="1200" dirty="0"/>
            <a:t>-Библиотека</a:t>
          </a:r>
        </a:p>
        <a:p>
          <a:pPr marL="0" lvl="0" indent="0" algn="l" defTabSz="622300">
            <a:lnSpc>
              <a:spcPct val="90000"/>
            </a:lnSpc>
            <a:spcBef>
              <a:spcPct val="0"/>
            </a:spcBef>
            <a:spcAft>
              <a:spcPct val="35000"/>
            </a:spcAft>
            <a:buNone/>
          </a:pPr>
          <a:r>
            <a:rPr lang="sr-Cyrl-RS" sz="1400" kern="1200" dirty="0"/>
            <a:t>-Туристичка организација</a:t>
          </a:r>
        </a:p>
        <a:p>
          <a:pPr marL="0" lvl="0" indent="0" algn="l" defTabSz="622300">
            <a:lnSpc>
              <a:spcPct val="90000"/>
            </a:lnSpc>
            <a:spcBef>
              <a:spcPct val="0"/>
            </a:spcBef>
            <a:spcAft>
              <a:spcPct val="35000"/>
            </a:spcAft>
            <a:buNone/>
          </a:pPr>
          <a:r>
            <a:rPr lang="sr-Cyrl-RS" sz="1400" kern="1200" dirty="0"/>
            <a:t>-Установа за спорт</a:t>
          </a:r>
        </a:p>
        <a:p>
          <a:pPr marL="0" lvl="0" indent="0" algn="ctr" defTabSz="622300">
            <a:lnSpc>
              <a:spcPct val="90000"/>
            </a:lnSpc>
            <a:spcBef>
              <a:spcPct val="0"/>
            </a:spcBef>
            <a:spcAft>
              <a:spcPct val="35000"/>
            </a:spcAft>
            <a:buNone/>
          </a:pPr>
          <a:endParaRPr lang="en-US" sz="800" kern="1200" dirty="0"/>
        </a:p>
      </dsp:txBody>
      <dsp:txXfrm>
        <a:off x="45428" y="643600"/>
        <a:ext cx="2174778" cy="1460165"/>
      </dsp:txXfrm>
    </dsp:sp>
    <dsp:sp modelId="{EA842F94-5DAB-40BA-A137-4DDCD4A7DE5B}">
      <dsp:nvSpPr>
        <dsp:cNvPr id="0" name=""/>
        <dsp:cNvSpPr/>
      </dsp:nvSpPr>
      <dsp:spPr>
        <a:xfrm rot="15953976">
          <a:off x="2859649" y="1142335"/>
          <a:ext cx="1309137" cy="541053"/>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9EC9E4-4DCD-4C5C-B3E7-3180A7E676BC}">
      <dsp:nvSpPr>
        <dsp:cNvPr id="0" name=""/>
        <dsp:cNvSpPr/>
      </dsp:nvSpPr>
      <dsp:spPr>
        <a:xfrm>
          <a:off x="2666994" y="152395"/>
          <a:ext cx="1328903" cy="1063122"/>
        </a:xfrm>
        <a:prstGeom prst="roundRect">
          <a:avLst>
            <a:gd name="adj" fmla="val 10000"/>
          </a:avLst>
        </a:prstGeom>
        <a:gradFill rotWithShape="1">
          <a:gsLst>
            <a:gs pos="0">
              <a:schemeClr val="accent5">
                <a:tint val="96000"/>
                <a:satMod val="120000"/>
                <a:lumMod val="120000"/>
              </a:schemeClr>
            </a:gs>
            <a:gs pos="100000">
              <a:schemeClr val="accent5">
                <a:shade val="89000"/>
                <a:lumMod val="90000"/>
              </a:schemeClr>
            </a:gs>
          </a:gsLst>
          <a:lin ang="5400000" scaled="0"/>
        </a:gradFill>
        <a:ln w="9525" cap="flat" cmpd="sng" algn="ctr">
          <a:solidFill>
            <a:schemeClr val="accent5"/>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hemeClr val="accent5"/>
        </a:lnRef>
        <a:fillRef idx="3">
          <a:schemeClr val="accent5"/>
        </a:fillRef>
        <a:effectRef idx="2">
          <a:schemeClr val="accent5"/>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sr-Cyrl-RS" sz="1400" kern="1200" dirty="0"/>
            <a:t>Општинска власт и стручне службе</a:t>
          </a:r>
          <a:endParaRPr lang="en-US" sz="1400" kern="1200" dirty="0"/>
        </a:p>
      </dsp:txBody>
      <dsp:txXfrm>
        <a:off x="2698132" y="183533"/>
        <a:ext cx="1266627" cy="1000846"/>
      </dsp:txXfrm>
    </dsp:sp>
    <dsp:sp modelId="{FBD8A9BB-6C42-4425-B777-7048E4BC7509}">
      <dsp:nvSpPr>
        <dsp:cNvPr id="0" name=""/>
        <dsp:cNvSpPr/>
      </dsp:nvSpPr>
      <dsp:spPr>
        <a:xfrm rot="18217134">
          <a:off x="3847287" y="1272151"/>
          <a:ext cx="1754093" cy="541053"/>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BD46BF-6C10-4C41-9833-659933681F6E}">
      <dsp:nvSpPr>
        <dsp:cNvPr id="0" name=""/>
        <dsp:cNvSpPr/>
      </dsp:nvSpPr>
      <dsp:spPr>
        <a:xfrm>
          <a:off x="4267188" y="152407"/>
          <a:ext cx="1742803" cy="1281743"/>
        </a:xfrm>
        <a:prstGeom prst="roundRect">
          <a:avLst>
            <a:gd name="adj" fmla="val 10000"/>
          </a:avLst>
        </a:prstGeom>
        <a:gradFill rotWithShape="1">
          <a:gsLst>
            <a:gs pos="0">
              <a:schemeClr val="accent5">
                <a:tint val="96000"/>
                <a:satMod val="120000"/>
                <a:lumMod val="120000"/>
              </a:schemeClr>
            </a:gs>
            <a:gs pos="100000">
              <a:schemeClr val="accent5">
                <a:shade val="89000"/>
                <a:lumMod val="90000"/>
              </a:schemeClr>
            </a:gs>
          </a:gsLst>
          <a:lin ang="5400000" scaled="0"/>
        </a:gradFill>
        <a:ln w="9525" cap="flat" cmpd="sng" algn="ctr">
          <a:solidFill>
            <a:schemeClr val="accent5"/>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hemeClr val="accent5"/>
        </a:lnRef>
        <a:fillRef idx="3">
          <a:schemeClr val="accent5"/>
        </a:fillRef>
        <a:effectRef idx="2">
          <a:schemeClr val="accent5"/>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sr-Cyrl-RS" sz="1400" kern="1200" dirty="0"/>
            <a:t>-Предшколска установа</a:t>
          </a:r>
        </a:p>
        <a:p>
          <a:pPr marL="0" lvl="0" indent="0" algn="ctr" defTabSz="622300">
            <a:lnSpc>
              <a:spcPct val="90000"/>
            </a:lnSpc>
            <a:spcBef>
              <a:spcPct val="0"/>
            </a:spcBef>
            <a:spcAft>
              <a:spcPct val="35000"/>
            </a:spcAft>
            <a:buNone/>
          </a:pPr>
          <a:r>
            <a:rPr lang="sr-Cyrl-RS" sz="1400" kern="1200" dirty="0"/>
            <a:t>-основне школе</a:t>
          </a:r>
        </a:p>
        <a:p>
          <a:pPr marL="0" lvl="0" indent="0" algn="ctr" defTabSz="622300">
            <a:lnSpc>
              <a:spcPct val="90000"/>
            </a:lnSpc>
            <a:spcBef>
              <a:spcPct val="0"/>
            </a:spcBef>
            <a:spcAft>
              <a:spcPct val="35000"/>
            </a:spcAft>
            <a:buNone/>
          </a:pPr>
          <a:r>
            <a:rPr lang="sr-Cyrl-RS" sz="1400" kern="1200" dirty="0"/>
            <a:t>-средње школе</a:t>
          </a:r>
          <a:endParaRPr lang="en-US" sz="1400" kern="1200" dirty="0"/>
        </a:p>
      </dsp:txBody>
      <dsp:txXfrm>
        <a:off x="4304729" y="189948"/>
        <a:ext cx="1667721" cy="1206661"/>
      </dsp:txXfrm>
    </dsp:sp>
    <dsp:sp modelId="{5587016C-A0FA-4F4B-A93A-619E3C6DAE9A}">
      <dsp:nvSpPr>
        <dsp:cNvPr id="0" name=""/>
        <dsp:cNvSpPr/>
      </dsp:nvSpPr>
      <dsp:spPr>
        <a:xfrm rot="20290572">
          <a:off x="4683320" y="2164019"/>
          <a:ext cx="1665522" cy="541053"/>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A97BD5D-D88B-4BDF-9C04-9A8FDBA87F2E}">
      <dsp:nvSpPr>
        <dsp:cNvPr id="0" name=""/>
        <dsp:cNvSpPr/>
      </dsp:nvSpPr>
      <dsp:spPr>
        <a:xfrm>
          <a:off x="5638808" y="1752600"/>
          <a:ext cx="1300704" cy="744728"/>
        </a:xfrm>
        <a:prstGeom prst="roundRect">
          <a:avLst>
            <a:gd name="adj" fmla="val 10000"/>
          </a:avLst>
        </a:prstGeom>
        <a:gradFill rotWithShape="1">
          <a:gsLst>
            <a:gs pos="0">
              <a:schemeClr val="accent5">
                <a:tint val="96000"/>
                <a:satMod val="120000"/>
                <a:lumMod val="120000"/>
              </a:schemeClr>
            </a:gs>
            <a:gs pos="100000">
              <a:schemeClr val="accent5">
                <a:shade val="89000"/>
                <a:lumMod val="90000"/>
              </a:schemeClr>
            </a:gs>
          </a:gsLst>
          <a:lin ang="5400000" scaled="0"/>
        </a:gradFill>
        <a:ln w="9525" cap="flat" cmpd="sng" algn="ctr">
          <a:solidFill>
            <a:schemeClr val="accent5"/>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hemeClr val="accent5"/>
        </a:lnRef>
        <a:fillRef idx="3">
          <a:schemeClr val="accent5"/>
        </a:fillRef>
        <a:effectRef idx="2">
          <a:schemeClr val="accent5"/>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sr-Cyrl-RS" sz="1400" kern="1200" dirty="0"/>
            <a:t>Јавна предузећа</a:t>
          </a:r>
          <a:endParaRPr lang="en-US" sz="1400" kern="1200" dirty="0"/>
        </a:p>
      </dsp:txBody>
      <dsp:txXfrm>
        <a:off x="5660620" y="1774412"/>
        <a:ext cx="1257080" cy="701104"/>
      </dsp:txXfrm>
    </dsp:sp>
    <dsp:sp modelId="{284CB80C-4A81-4C68-A0A3-0C7778EF5784}">
      <dsp:nvSpPr>
        <dsp:cNvPr id="0" name=""/>
        <dsp:cNvSpPr/>
      </dsp:nvSpPr>
      <dsp:spPr>
        <a:xfrm>
          <a:off x="4840511" y="2965597"/>
          <a:ext cx="1552026" cy="541053"/>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C7C03A-703D-4B14-80CF-03DA2C962947}">
      <dsp:nvSpPr>
        <dsp:cNvPr id="0" name=""/>
        <dsp:cNvSpPr/>
      </dsp:nvSpPr>
      <dsp:spPr>
        <a:xfrm>
          <a:off x="5728086" y="2895600"/>
          <a:ext cx="1328903" cy="681047"/>
        </a:xfrm>
        <a:prstGeom prst="roundRect">
          <a:avLst>
            <a:gd name="adj" fmla="val 10000"/>
          </a:avLst>
        </a:prstGeom>
        <a:gradFill rotWithShape="1">
          <a:gsLst>
            <a:gs pos="0">
              <a:schemeClr val="accent5">
                <a:tint val="96000"/>
                <a:satMod val="120000"/>
                <a:lumMod val="120000"/>
              </a:schemeClr>
            </a:gs>
            <a:gs pos="100000">
              <a:schemeClr val="accent5">
                <a:shade val="89000"/>
                <a:lumMod val="90000"/>
              </a:schemeClr>
            </a:gs>
          </a:gsLst>
          <a:lin ang="5400000" scaled="0"/>
        </a:gradFill>
        <a:ln w="9525" cap="flat" cmpd="sng" algn="ctr">
          <a:solidFill>
            <a:schemeClr val="accent5"/>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hemeClr val="accent5"/>
        </a:lnRef>
        <a:fillRef idx="3">
          <a:schemeClr val="accent5"/>
        </a:fillRef>
        <a:effectRef idx="2">
          <a:schemeClr val="accent5"/>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sr-Cyrl-RS" sz="1400" kern="1200" dirty="0"/>
            <a:t>Невладине организације </a:t>
          </a:r>
          <a:endParaRPr lang="en-US" sz="1400" kern="1200" dirty="0"/>
        </a:p>
      </dsp:txBody>
      <dsp:txXfrm>
        <a:off x="5748033" y="2915547"/>
        <a:ext cx="1289009" cy="6411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01674-1235-4FA7-9CBC-B675F6713E38}">
      <dsp:nvSpPr>
        <dsp:cNvPr id="0" name=""/>
        <dsp:cNvSpPr/>
      </dsp:nvSpPr>
      <dsp:spPr>
        <a:xfrm>
          <a:off x="1572546" y="2171700"/>
          <a:ext cx="540304" cy="1788638"/>
        </a:xfrm>
        <a:custGeom>
          <a:avLst/>
          <a:gdLst/>
          <a:ahLst/>
          <a:cxnLst/>
          <a:rect l="0" t="0" r="0" b="0"/>
          <a:pathLst>
            <a:path>
              <a:moveTo>
                <a:pt x="0" y="0"/>
              </a:moveTo>
              <a:lnTo>
                <a:pt x="270152" y="0"/>
              </a:lnTo>
              <a:lnTo>
                <a:pt x="270152" y="1788638"/>
              </a:lnTo>
              <a:lnTo>
                <a:pt x="540304" y="178863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1795987" y="3019307"/>
        <a:ext cx="93423" cy="93423"/>
      </dsp:txXfrm>
    </dsp:sp>
    <dsp:sp modelId="{EE8B77DA-77C5-46AD-80A2-BD307CFE9F0A}">
      <dsp:nvSpPr>
        <dsp:cNvPr id="0" name=""/>
        <dsp:cNvSpPr/>
      </dsp:nvSpPr>
      <dsp:spPr>
        <a:xfrm>
          <a:off x="1572546" y="2171700"/>
          <a:ext cx="540304" cy="1179894"/>
        </a:xfrm>
        <a:custGeom>
          <a:avLst/>
          <a:gdLst/>
          <a:ahLst/>
          <a:cxnLst/>
          <a:rect l="0" t="0" r="0" b="0"/>
          <a:pathLst>
            <a:path>
              <a:moveTo>
                <a:pt x="0" y="0"/>
              </a:moveTo>
              <a:lnTo>
                <a:pt x="270152" y="0"/>
              </a:lnTo>
              <a:lnTo>
                <a:pt x="270152" y="1179894"/>
              </a:lnTo>
              <a:lnTo>
                <a:pt x="540304" y="117989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10255" y="2729204"/>
        <a:ext cx="64886" cy="64886"/>
      </dsp:txXfrm>
    </dsp:sp>
    <dsp:sp modelId="{531482B3-13DA-4E77-8EF9-7A508768A321}">
      <dsp:nvSpPr>
        <dsp:cNvPr id="0" name=""/>
        <dsp:cNvSpPr/>
      </dsp:nvSpPr>
      <dsp:spPr>
        <a:xfrm>
          <a:off x="1572546" y="2171700"/>
          <a:ext cx="540304" cy="577784"/>
        </a:xfrm>
        <a:custGeom>
          <a:avLst/>
          <a:gdLst/>
          <a:ahLst/>
          <a:cxnLst/>
          <a:rect l="0" t="0" r="0" b="0"/>
          <a:pathLst>
            <a:path>
              <a:moveTo>
                <a:pt x="0" y="0"/>
              </a:moveTo>
              <a:lnTo>
                <a:pt x="270152" y="0"/>
              </a:lnTo>
              <a:lnTo>
                <a:pt x="270152" y="577784"/>
              </a:lnTo>
              <a:lnTo>
                <a:pt x="540304" y="57778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22922" y="2440815"/>
        <a:ext cx="39552" cy="39552"/>
      </dsp:txXfrm>
    </dsp:sp>
    <dsp:sp modelId="{F1903401-CDA9-4777-A04C-F19A89F110A0}">
      <dsp:nvSpPr>
        <dsp:cNvPr id="0" name=""/>
        <dsp:cNvSpPr/>
      </dsp:nvSpPr>
      <dsp:spPr>
        <a:xfrm>
          <a:off x="1572546" y="1952473"/>
          <a:ext cx="540304" cy="219226"/>
        </a:xfrm>
        <a:custGeom>
          <a:avLst/>
          <a:gdLst/>
          <a:ahLst/>
          <a:cxnLst/>
          <a:rect l="0" t="0" r="0" b="0"/>
          <a:pathLst>
            <a:path>
              <a:moveTo>
                <a:pt x="0" y="219226"/>
              </a:moveTo>
              <a:lnTo>
                <a:pt x="270152" y="219226"/>
              </a:lnTo>
              <a:lnTo>
                <a:pt x="270152" y="0"/>
              </a:lnTo>
              <a:lnTo>
                <a:pt x="540304"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28121" y="2047509"/>
        <a:ext cx="29154" cy="29154"/>
      </dsp:txXfrm>
    </dsp:sp>
    <dsp:sp modelId="{25CF5DCC-0AE9-4D09-ABC1-8BE4D97FDFCB}">
      <dsp:nvSpPr>
        <dsp:cNvPr id="0" name=""/>
        <dsp:cNvSpPr/>
      </dsp:nvSpPr>
      <dsp:spPr>
        <a:xfrm>
          <a:off x="1572546" y="815403"/>
          <a:ext cx="565266" cy="1356296"/>
        </a:xfrm>
        <a:custGeom>
          <a:avLst/>
          <a:gdLst/>
          <a:ahLst/>
          <a:cxnLst/>
          <a:rect l="0" t="0" r="0" b="0"/>
          <a:pathLst>
            <a:path>
              <a:moveTo>
                <a:pt x="0" y="1356296"/>
              </a:moveTo>
              <a:lnTo>
                <a:pt x="282633" y="1356296"/>
              </a:lnTo>
              <a:lnTo>
                <a:pt x="282633" y="0"/>
              </a:lnTo>
              <a:lnTo>
                <a:pt x="565266"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818445" y="1456817"/>
        <a:ext cx="73468" cy="73468"/>
      </dsp:txXfrm>
    </dsp:sp>
    <dsp:sp modelId="{D1C52863-34A6-4E04-9740-6E0567681A8F}">
      <dsp:nvSpPr>
        <dsp:cNvPr id="0" name=""/>
        <dsp:cNvSpPr/>
      </dsp:nvSpPr>
      <dsp:spPr>
        <a:xfrm rot="16200000">
          <a:off x="-1130691" y="1422991"/>
          <a:ext cx="3909058" cy="1497417"/>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sr-Cyrl-RS" sz="3000" kern="1200" dirty="0"/>
            <a:t>На основу чега се доноси буџет</a:t>
          </a:r>
          <a:r>
            <a:rPr lang="en-US" sz="3000" kern="1200" dirty="0"/>
            <a:t>? </a:t>
          </a:r>
        </a:p>
      </dsp:txBody>
      <dsp:txXfrm>
        <a:off x="-1130691" y="1422991"/>
        <a:ext cx="3909058" cy="1497417"/>
      </dsp:txXfrm>
    </dsp:sp>
    <dsp:sp modelId="{AD67EDBF-32B4-495C-A262-4812FBE80932}">
      <dsp:nvSpPr>
        <dsp:cNvPr id="0" name=""/>
        <dsp:cNvSpPr/>
      </dsp:nvSpPr>
      <dsp:spPr>
        <a:xfrm>
          <a:off x="2137813" y="227587"/>
          <a:ext cx="5127219" cy="1175631"/>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t" anchorCtr="0">
          <a:noAutofit/>
        </a:bodyPr>
        <a:lstStyle/>
        <a:p>
          <a:pPr marL="0" lvl="0" indent="0" algn="l" defTabSz="622300">
            <a:lnSpc>
              <a:spcPct val="90000"/>
            </a:lnSpc>
            <a:spcBef>
              <a:spcPct val="0"/>
            </a:spcBef>
            <a:spcAft>
              <a:spcPct val="35000"/>
            </a:spcAft>
            <a:buNone/>
          </a:pPr>
          <a:r>
            <a:rPr lang="sr-Cyrl-RS" sz="1400" kern="1200" dirty="0"/>
            <a:t>Закони и прописи:</a:t>
          </a:r>
        </a:p>
        <a:p>
          <a:pPr marL="0" lvl="0" indent="0" algn="l" defTabSz="622300">
            <a:lnSpc>
              <a:spcPct val="90000"/>
            </a:lnSpc>
            <a:spcBef>
              <a:spcPct val="0"/>
            </a:spcBef>
            <a:spcAft>
              <a:spcPct val="35000"/>
            </a:spcAft>
            <a:buNone/>
          </a:pPr>
          <a:r>
            <a:rPr lang="sr-Cyrl-RS" sz="1400" kern="1200" dirty="0"/>
            <a:t>Закон о финансирању локалне самоуправе,Закон о буџетском систему,Закон о локалној самоуправи, Упутство Министарства финансија за припрему одлуке о буџету за 2018. годину и др.</a:t>
          </a:r>
        </a:p>
      </dsp:txBody>
      <dsp:txXfrm>
        <a:off x="2137813" y="227587"/>
        <a:ext cx="5127219" cy="1175631"/>
      </dsp:txXfrm>
    </dsp:sp>
    <dsp:sp modelId="{A288E7CD-845A-4B30-8D9E-0FCFF4059FF8}">
      <dsp:nvSpPr>
        <dsp:cNvPr id="0" name=""/>
        <dsp:cNvSpPr/>
      </dsp:nvSpPr>
      <dsp:spPr>
        <a:xfrm>
          <a:off x="2112851" y="1559669"/>
          <a:ext cx="5087750" cy="785607"/>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l" defTabSz="622300">
            <a:lnSpc>
              <a:spcPct val="90000"/>
            </a:lnSpc>
            <a:spcBef>
              <a:spcPct val="0"/>
            </a:spcBef>
            <a:spcAft>
              <a:spcPct val="35000"/>
            </a:spcAft>
            <a:buNone/>
          </a:pPr>
          <a:r>
            <a:rPr lang="sr-Cyrl-RS" sz="1400" kern="1200" dirty="0"/>
            <a:t>Стратешки документи:</a:t>
          </a:r>
        </a:p>
        <a:p>
          <a:pPr marL="0" lvl="0" indent="0" algn="l" defTabSz="622300">
            <a:lnSpc>
              <a:spcPct val="90000"/>
            </a:lnSpc>
            <a:spcBef>
              <a:spcPct val="0"/>
            </a:spcBef>
            <a:spcAft>
              <a:spcPct val="35000"/>
            </a:spcAft>
            <a:buNone/>
          </a:pPr>
          <a:r>
            <a:rPr lang="sr-Cyrl-RS" sz="1400" kern="1200" dirty="0"/>
            <a:t>Стратегија развоја општине Ковин, Акциони планови за поједине области</a:t>
          </a:r>
          <a:endParaRPr lang="en-US" sz="1400" kern="1200" dirty="0"/>
        </a:p>
      </dsp:txBody>
      <dsp:txXfrm>
        <a:off x="2112851" y="1559669"/>
        <a:ext cx="5087750" cy="785607"/>
      </dsp:txXfrm>
    </dsp:sp>
    <dsp:sp modelId="{573F9BF2-AC82-43FC-A361-118085DB3D65}">
      <dsp:nvSpPr>
        <dsp:cNvPr id="0" name=""/>
        <dsp:cNvSpPr/>
      </dsp:nvSpPr>
      <dsp:spPr>
        <a:xfrm>
          <a:off x="2112851" y="2551185"/>
          <a:ext cx="5096206" cy="396596"/>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l" defTabSz="622300">
            <a:lnSpc>
              <a:spcPct val="90000"/>
            </a:lnSpc>
            <a:spcBef>
              <a:spcPct val="0"/>
            </a:spcBef>
            <a:spcAft>
              <a:spcPct val="35000"/>
            </a:spcAft>
            <a:buNone/>
          </a:pPr>
          <a:r>
            <a:rPr lang="sr-Cyrl-RS" sz="1400" kern="1200" dirty="0"/>
            <a:t>Потребе буџетских корисника</a:t>
          </a:r>
          <a:endParaRPr lang="en-US" sz="1400" kern="1200" dirty="0"/>
        </a:p>
      </dsp:txBody>
      <dsp:txXfrm>
        <a:off x="2112851" y="2551185"/>
        <a:ext cx="5096206" cy="396596"/>
      </dsp:txXfrm>
    </dsp:sp>
    <dsp:sp modelId="{B2DE3A8A-BA09-499F-9C72-0630724E4538}">
      <dsp:nvSpPr>
        <dsp:cNvPr id="0" name=""/>
        <dsp:cNvSpPr/>
      </dsp:nvSpPr>
      <dsp:spPr>
        <a:xfrm>
          <a:off x="2112851" y="3153691"/>
          <a:ext cx="5097125" cy="395806"/>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l" defTabSz="622300">
            <a:lnSpc>
              <a:spcPct val="90000"/>
            </a:lnSpc>
            <a:spcBef>
              <a:spcPct val="0"/>
            </a:spcBef>
            <a:spcAft>
              <a:spcPct val="35000"/>
            </a:spcAft>
            <a:buNone/>
          </a:pPr>
          <a:r>
            <a:rPr lang="sr-Cyrl-RS" sz="1400" kern="1200" dirty="0"/>
            <a:t>Започети пројекти из ранијих година</a:t>
          </a:r>
          <a:endParaRPr lang="en-US" sz="1400" kern="1200" dirty="0"/>
        </a:p>
      </dsp:txBody>
      <dsp:txXfrm>
        <a:off x="2112851" y="3153691"/>
        <a:ext cx="5097125" cy="395806"/>
      </dsp:txXfrm>
    </dsp:sp>
    <dsp:sp modelId="{94F14A6F-3CD0-4A17-88D3-6F4D0EB2D4E6}">
      <dsp:nvSpPr>
        <dsp:cNvPr id="0" name=""/>
        <dsp:cNvSpPr/>
      </dsp:nvSpPr>
      <dsp:spPr>
        <a:xfrm>
          <a:off x="2112851" y="3755405"/>
          <a:ext cx="5122708" cy="409865"/>
        </a:xfrm>
        <a:prstGeom prst="rect">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l" defTabSz="622300">
            <a:lnSpc>
              <a:spcPct val="90000"/>
            </a:lnSpc>
            <a:spcBef>
              <a:spcPct val="0"/>
            </a:spcBef>
            <a:spcAft>
              <a:spcPct val="35000"/>
            </a:spcAft>
            <a:buNone/>
          </a:pPr>
          <a:r>
            <a:rPr lang="sr-Cyrl-RS" sz="1400" kern="1200" dirty="0"/>
            <a:t>Остварење прошлогодишњег буџета</a:t>
          </a:r>
          <a:endParaRPr lang="en-US" sz="1400" kern="1200" dirty="0"/>
        </a:p>
      </dsp:txBody>
      <dsp:txXfrm>
        <a:off x="2112851" y="3755405"/>
        <a:ext cx="5122708" cy="4098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385AAC-C8C9-4E04-BCA6-9ECAD8740E2B}">
      <dsp:nvSpPr>
        <dsp:cNvPr id="0" name=""/>
        <dsp:cNvSpPr/>
      </dsp:nvSpPr>
      <dsp:spPr>
        <a:xfrm>
          <a:off x="90734" y="0"/>
          <a:ext cx="1142694" cy="1142694"/>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sr-Cyrl-RS" sz="1200" kern="1200" dirty="0">
              <a:solidFill>
                <a:schemeClr val="bg1"/>
              </a:solidFill>
            </a:rPr>
            <a:t>953.796.000</a:t>
          </a:r>
          <a:endParaRPr lang="en-US" sz="1200" kern="1200" dirty="0">
            <a:solidFill>
              <a:schemeClr val="bg1"/>
            </a:solidFill>
          </a:endParaRPr>
        </a:p>
      </dsp:txBody>
      <dsp:txXfrm>
        <a:off x="258078" y="167344"/>
        <a:ext cx="808006" cy="808006"/>
      </dsp:txXfrm>
    </dsp:sp>
    <dsp:sp modelId="{5B467B34-6A8F-4BEA-9157-03C08ED68D0A}">
      <dsp:nvSpPr>
        <dsp:cNvPr id="0" name=""/>
        <dsp:cNvSpPr/>
      </dsp:nvSpPr>
      <dsp:spPr>
        <a:xfrm>
          <a:off x="1428703" y="240122"/>
          <a:ext cx="662762" cy="662762"/>
        </a:xfrm>
        <a:prstGeom prst="mathPlus">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516552" y="493562"/>
        <a:ext cx="487064" cy="155882"/>
      </dsp:txXfrm>
    </dsp:sp>
    <dsp:sp modelId="{768881D9-6F89-4595-8648-410FE79C4991}">
      <dsp:nvSpPr>
        <dsp:cNvPr id="0" name=""/>
        <dsp:cNvSpPr/>
      </dsp:nvSpPr>
      <dsp:spPr>
        <a:xfrm>
          <a:off x="2184252" y="156"/>
          <a:ext cx="1142694" cy="1142694"/>
        </a:xfrm>
        <a:prstGeom prst="ellipse">
          <a:avLst/>
        </a:prstGeom>
        <a:solidFill>
          <a:schemeClr val="accent4">
            <a:hueOff val="-3015570"/>
            <a:satOff val="21052"/>
            <a:lumOff val="225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sr-Cyrl-RS" sz="1200" kern="1200" dirty="0">
              <a:solidFill>
                <a:schemeClr val="bg1"/>
              </a:solidFill>
            </a:rPr>
            <a:t>260.000.000</a:t>
          </a:r>
          <a:endParaRPr lang="en-US" sz="1200" kern="1200" dirty="0">
            <a:solidFill>
              <a:schemeClr val="bg1"/>
            </a:solidFill>
          </a:endParaRPr>
        </a:p>
      </dsp:txBody>
      <dsp:txXfrm>
        <a:off x="2351596" y="167500"/>
        <a:ext cx="808006" cy="808006"/>
      </dsp:txXfrm>
    </dsp:sp>
    <dsp:sp modelId="{B134A1D0-A89D-4946-8DE6-6C9D6A6F7F0F}">
      <dsp:nvSpPr>
        <dsp:cNvPr id="0" name=""/>
        <dsp:cNvSpPr/>
      </dsp:nvSpPr>
      <dsp:spPr>
        <a:xfrm>
          <a:off x="3419733" y="240122"/>
          <a:ext cx="662762" cy="662762"/>
        </a:xfrm>
        <a:prstGeom prst="mathEqual">
          <a:avLst/>
        </a:prstGeom>
        <a:solidFill>
          <a:schemeClr val="accent4">
            <a:hueOff val="-6031141"/>
            <a:satOff val="42105"/>
            <a:lumOff val="45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3507582" y="376651"/>
        <a:ext cx="487064" cy="389704"/>
      </dsp:txXfrm>
    </dsp:sp>
    <dsp:sp modelId="{6C1FFF0F-B1A4-4C41-B9D3-30452A0DFA4B}">
      <dsp:nvSpPr>
        <dsp:cNvPr id="0" name=""/>
        <dsp:cNvSpPr/>
      </dsp:nvSpPr>
      <dsp:spPr>
        <a:xfrm>
          <a:off x="4175282" y="88041"/>
          <a:ext cx="1489410" cy="966924"/>
        </a:xfrm>
        <a:prstGeom prst="ellipse">
          <a:avLst/>
        </a:prstGeom>
        <a:solidFill>
          <a:schemeClr val="accent4">
            <a:hueOff val="-6031141"/>
            <a:satOff val="42105"/>
            <a:lumOff val="450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sr-Cyrl-RS" sz="1300" kern="1200" dirty="0">
              <a:solidFill>
                <a:schemeClr val="bg1"/>
              </a:solidFill>
            </a:rPr>
            <a:t>1.213.796.000</a:t>
          </a:r>
          <a:endParaRPr lang="en-US" sz="1300" kern="1200" dirty="0">
            <a:solidFill>
              <a:schemeClr val="bg1"/>
            </a:solidFill>
          </a:endParaRPr>
        </a:p>
      </dsp:txBody>
      <dsp:txXfrm>
        <a:off x="4393401" y="229644"/>
        <a:ext cx="1053172" cy="6837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BC9C78-4E8A-498B-ACC1-DC2EFA6E3D36}">
      <dsp:nvSpPr>
        <dsp:cNvPr id="0" name=""/>
        <dsp:cNvSpPr/>
      </dsp:nvSpPr>
      <dsp:spPr>
        <a:xfrm>
          <a:off x="1410900" y="1017991"/>
          <a:ext cx="2536049" cy="2536049"/>
        </a:xfrm>
        <a:prstGeom prst="ellipse">
          <a:avLst/>
        </a:prstGeom>
        <a:gradFill rotWithShape="0">
          <a:gsLst>
            <a:gs pos="0">
              <a:schemeClr val="accent4">
                <a:shade val="80000"/>
                <a:alpha val="50000"/>
                <a:hueOff val="0"/>
                <a:satOff val="0"/>
                <a:lumOff val="0"/>
                <a:alphaOff val="0"/>
                <a:tint val="96000"/>
                <a:satMod val="120000"/>
                <a:lumMod val="120000"/>
              </a:schemeClr>
            </a:gs>
            <a:gs pos="100000">
              <a:schemeClr val="accent4">
                <a:shade val="80000"/>
                <a:alpha val="5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shade val="80000"/>
              <a:alpha val="50000"/>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sr-Cyrl-RS" sz="2100" kern="1200" dirty="0"/>
            <a:t>Укупни буџетски приходи и примања  1.213.796.000 динара</a:t>
          </a:r>
          <a:endParaRPr lang="en-US" sz="2100" kern="1200" dirty="0"/>
        </a:p>
      </dsp:txBody>
      <dsp:txXfrm>
        <a:off x="1782296" y="1389387"/>
        <a:ext cx="1793257" cy="1793257"/>
      </dsp:txXfrm>
    </dsp:sp>
    <dsp:sp modelId="{63432802-399F-407F-AC10-7219543A0326}">
      <dsp:nvSpPr>
        <dsp:cNvPr id="0" name=""/>
        <dsp:cNvSpPr/>
      </dsp:nvSpPr>
      <dsp:spPr>
        <a:xfrm>
          <a:off x="2044912" y="452"/>
          <a:ext cx="1268024" cy="1268024"/>
        </a:xfrm>
        <a:prstGeom prst="ellipse">
          <a:avLst/>
        </a:prstGeom>
        <a:gradFill rotWithShape="0">
          <a:gsLst>
            <a:gs pos="0">
              <a:schemeClr val="accent4">
                <a:shade val="80000"/>
                <a:alpha val="50000"/>
                <a:hueOff val="0"/>
                <a:satOff val="1108"/>
                <a:lumOff val="923"/>
                <a:alphaOff val="5000"/>
                <a:tint val="96000"/>
                <a:satMod val="120000"/>
                <a:lumMod val="120000"/>
              </a:schemeClr>
            </a:gs>
            <a:gs pos="100000">
              <a:schemeClr val="accent4">
                <a:shade val="80000"/>
                <a:alpha val="50000"/>
                <a:hueOff val="0"/>
                <a:satOff val="1108"/>
                <a:lumOff val="923"/>
                <a:alphaOff val="5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shade val="80000"/>
              <a:alpha val="50000"/>
              <a:hueOff val="0"/>
              <a:satOff val="1108"/>
              <a:lumOff val="923"/>
              <a:alphaOff val="5000"/>
              <a:shade val="25000"/>
              <a:satMod val="18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Приходи од  пореза  486.161.000        динара</a:t>
          </a:r>
          <a:endParaRPr lang="en-US" sz="1000" kern="1200" dirty="0"/>
        </a:p>
      </dsp:txBody>
      <dsp:txXfrm>
        <a:off x="2230610" y="186150"/>
        <a:ext cx="896628" cy="896628"/>
      </dsp:txXfrm>
    </dsp:sp>
    <dsp:sp modelId="{449BFEB2-6844-4A2C-8DC2-780280CBA079}">
      <dsp:nvSpPr>
        <dsp:cNvPr id="0" name=""/>
        <dsp:cNvSpPr/>
      </dsp:nvSpPr>
      <dsp:spPr>
        <a:xfrm>
          <a:off x="3475197" y="826228"/>
          <a:ext cx="1268024" cy="1268024"/>
        </a:xfrm>
        <a:prstGeom prst="ellipse">
          <a:avLst/>
        </a:prstGeom>
        <a:gradFill rotWithShape="0">
          <a:gsLst>
            <a:gs pos="0">
              <a:schemeClr val="accent4">
                <a:shade val="80000"/>
                <a:alpha val="50000"/>
                <a:hueOff val="0"/>
                <a:satOff val="2216"/>
                <a:lumOff val="1846"/>
                <a:alphaOff val="10000"/>
                <a:tint val="96000"/>
                <a:satMod val="120000"/>
                <a:lumMod val="120000"/>
              </a:schemeClr>
            </a:gs>
            <a:gs pos="100000">
              <a:schemeClr val="accent4">
                <a:shade val="80000"/>
                <a:alpha val="50000"/>
                <a:hueOff val="0"/>
                <a:satOff val="2216"/>
                <a:lumOff val="1846"/>
                <a:alphaOff val="1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shade val="80000"/>
              <a:alpha val="50000"/>
              <a:hueOff val="0"/>
              <a:satOff val="2216"/>
              <a:lumOff val="1846"/>
              <a:alphaOff val="10000"/>
              <a:shade val="25000"/>
              <a:satMod val="18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Трансфери 311.069.790  динара</a:t>
          </a:r>
          <a:endParaRPr lang="en-US" sz="1000" kern="1200" dirty="0"/>
        </a:p>
      </dsp:txBody>
      <dsp:txXfrm>
        <a:off x="3660895" y="1011926"/>
        <a:ext cx="896628" cy="896628"/>
      </dsp:txXfrm>
    </dsp:sp>
    <dsp:sp modelId="{9DDE88A7-5745-4E4F-A7A8-F71A4DA0D5F2}">
      <dsp:nvSpPr>
        <dsp:cNvPr id="0" name=""/>
        <dsp:cNvSpPr/>
      </dsp:nvSpPr>
      <dsp:spPr>
        <a:xfrm>
          <a:off x="3487120" y="2464407"/>
          <a:ext cx="1268024" cy="1268024"/>
        </a:xfrm>
        <a:prstGeom prst="ellipse">
          <a:avLst/>
        </a:prstGeom>
        <a:gradFill rotWithShape="0">
          <a:gsLst>
            <a:gs pos="0">
              <a:schemeClr val="accent4">
                <a:shade val="80000"/>
                <a:alpha val="50000"/>
                <a:hueOff val="0"/>
                <a:satOff val="3324"/>
                <a:lumOff val="2768"/>
                <a:alphaOff val="15000"/>
                <a:tint val="96000"/>
                <a:satMod val="120000"/>
                <a:lumMod val="120000"/>
              </a:schemeClr>
            </a:gs>
            <a:gs pos="100000">
              <a:schemeClr val="accent4">
                <a:shade val="80000"/>
                <a:alpha val="50000"/>
                <a:hueOff val="0"/>
                <a:satOff val="3324"/>
                <a:lumOff val="2768"/>
                <a:alphaOff val="15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shade val="80000"/>
              <a:alpha val="50000"/>
              <a:hueOff val="0"/>
              <a:satOff val="3324"/>
              <a:lumOff val="2768"/>
              <a:alphaOff val="15000"/>
              <a:shade val="25000"/>
              <a:satMod val="18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Други приходи  134.305.210  динара</a:t>
          </a:r>
          <a:endParaRPr lang="en-US" sz="1000" kern="1200" dirty="0"/>
        </a:p>
      </dsp:txBody>
      <dsp:txXfrm>
        <a:off x="3672818" y="2650105"/>
        <a:ext cx="896628" cy="896628"/>
      </dsp:txXfrm>
    </dsp:sp>
    <dsp:sp modelId="{72DE4213-15E1-4436-8045-C055E8A54EDE}">
      <dsp:nvSpPr>
        <dsp:cNvPr id="0" name=""/>
        <dsp:cNvSpPr/>
      </dsp:nvSpPr>
      <dsp:spPr>
        <a:xfrm>
          <a:off x="2044912" y="3303554"/>
          <a:ext cx="1268024" cy="1268024"/>
        </a:xfrm>
        <a:prstGeom prst="ellipse">
          <a:avLst/>
        </a:prstGeom>
        <a:gradFill rotWithShape="0">
          <a:gsLst>
            <a:gs pos="0">
              <a:schemeClr val="accent4">
                <a:shade val="80000"/>
                <a:alpha val="50000"/>
                <a:hueOff val="0"/>
                <a:satOff val="4432"/>
                <a:lumOff val="3691"/>
                <a:alphaOff val="20000"/>
                <a:tint val="96000"/>
                <a:satMod val="120000"/>
                <a:lumMod val="120000"/>
              </a:schemeClr>
            </a:gs>
            <a:gs pos="100000">
              <a:schemeClr val="accent4">
                <a:shade val="80000"/>
                <a:alpha val="50000"/>
                <a:hueOff val="0"/>
                <a:satOff val="4432"/>
                <a:lumOff val="3691"/>
                <a:alphaOff val="2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shade val="80000"/>
              <a:alpha val="50000"/>
              <a:hueOff val="0"/>
              <a:satOff val="4432"/>
              <a:lumOff val="3691"/>
              <a:alphaOff val="20000"/>
              <a:shade val="25000"/>
              <a:satMod val="18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Примња од продаје нефинансијске имовине  20.160.000 динара</a:t>
          </a:r>
          <a:endParaRPr lang="en-US" sz="1000" kern="1200" dirty="0"/>
        </a:p>
      </dsp:txBody>
      <dsp:txXfrm>
        <a:off x="2230610" y="3489252"/>
        <a:ext cx="896628" cy="896628"/>
      </dsp:txXfrm>
    </dsp:sp>
    <dsp:sp modelId="{91CFC9CD-FF79-40EF-A271-A8DBB0423AC2}">
      <dsp:nvSpPr>
        <dsp:cNvPr id="0" name=""/>
        <dsp:cNvSpPr/>
      </dsp:nvSpPr>
      <dsp:spPr>
        <a:xfrm>
          <a:off x="614627" y="2477779"/>
          <a:ext cx="1268024" cy="1268024"/>
        </a:xfrm>
        <a:prstGeom prst="ellipse">
          <a:avLst/>
        </a:prstGeom>
        <a:gradFill rotWithShape="0">
          <a:gsLst>
            <a:gs pos="0">
              <a:schemeClr val="accent4">
                <a:shade val="80000"/>
                <a:alpha val="50000"/>
                <a:hueOff val="0"/>
                <a:satOff val="5540"/>
                <a:lumOff val="4614"/>
                <a:alphaOff val="25000"/>
                <a:tint val="96000"/>
                <a:satMod val="120000"/>
                <a:lumMod val="120000"/>
              </a:schemeClr>
            </a:gs>
            <a:gs pos="100000">
              <a:schemeClr val="accent4">
                <a:shade val="80000"/>
                <a:alpha val="50000"/>
                <a:hueOff val="0"/>
                <a:satOff val="5540"/>
                <a:lumOff val="4614"/>
                <a:alphaOff val="25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shade val="80000"/>
              <a:alpha val="50000"/>
              <a:hueOff val="0"/>
              <a:satOff val="5540"/>
              <a:lumOff val="4614"/>
              <a:alphaOff val="25000"/>
              <a:shade val="25000"/>
              <a:satMod val="18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Примања од продаје финансијске имовине  2.100.000 динара</a:t>
          </a:r>
          <a:endParaRPr lang="en-US" sz="1000" kern="1200" dirty="0"/>
        </a:p>
      </dsp:txBody>
      <dsp:txXfrm>
        <a:off x="800325" y="2663477"/>
        <a:ext cx="896628" cy="896628"/>
      </dsp:txXfrm>
    </dsp:sp>
    <dsp:sp modelId="{FC69A2CE-A671-47B5-8CD8-544465E52E9C}">
      <dsp:nvSpPr>
        <dsp:cNvPr id="0" name=""/>
        <dsp:cNvSpPr/>
      </dsp:nvSpPr>
      <dsp:spPr>
        <a:xfrm>
          <a:off x="614627" y="826228"/>
          <a:ext cx="1268024" cy="1268024"/>
        </a:xfrm>
        <a:prstGeom prst="ellipse">
          <a:avLst/>
        </a:prstGeom>
        <a:gradFill rotWithShape="0">
          <a:gsLst>
            <a:gs pos="0">
              <a:schemeClr val="accent4">
                <a:shade val="80000"/>
                <a:alpha val="50000"/>
                <a:hueOff val="0"/>
                <a:satOff val="6648"/>
                <a:lumOff val="5537"/>
                <a:alphaOff val="30000"/>
                <a:tint val="96000"/>
                <a:satMod val="120000"/>
                <a:lumMod val="120000"/>
              </a:schemeClr>
            </a:gs>
            <a:gs pos="100000">
              <a:schemeClr val="accent4">
                <a:shade val="80000"/>
                <a:alpha val="50000"/>
                <a:hueOff val="0"/>
                <a:satOff val="6648"/>
                <a:lumOff val="5537"/>
                <a:alphaOff val="3000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4">
              <a:shade val="80000"/>
              <a:alpha val="50000"/>
              <a:hueOff val="0"/>
              <a:satOff val="6648"/>
              <a:lumOff val="5537"/>
              <a:alphaOff val="30000"/>
              <a:shade val="25000"/>
              <a:satMod val="18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sr-Cyrl-RS" sz="1000" kern="1200" dirty="0"/>
            <a:t>Пренета средства из ранијих година  260.000.000 динара</a:t>
          </a:r>
          <a:endParaRPr lang="en-US" sz="1000" kern="1200" dirty="0"/>
        </a:p>
      </dsp:txBody>
      <dsp:txXfrm>
        <a:off x="800325" y="1011926"/>
        <a:ext cx="896628" cy="8966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84431-F906-455C-AAF5-4FBEC1E13C27}">
      <dsp:nvSpPr>
        <dsp:cNvPr id="0" name=""/>
        <dsp:cNvSpPr/>
      </dsp:nvSpPr>
      <dsp:spPr>
        <a:xfrm>
          <a:off x="2338127" y="471422"/>
          <a:ext cx="3851381" cy="3851381"/>
        </a:xfrm>
        <a:prstGeom prst="blockArc">
          <a:avLst>
            <a:gd name="adj1" fmla="val 13069771"/>
            <a:gd name="adj2" fmla="val 15892869"/>
            <a:gd name="adj3" fmla="val 3434"/>
          </a:avLst>
        </a:prstGeom>
        <a:solidFill>
          <a:schemeClr val="accent3">
            <a:hueOff val="-13803598"/>
            <a:satOff val="-36385"/>
            <a:lumOff val="-941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0575E5C-DEAA-49FF-9C6A-0DF4C03D040D}">
      <dsp:nvSpPr>
        <dsp:cNvPr id="0" name=""/>
        <dsp:cNvSpPr/>
      </dsp:nvSpPr>
      <dsp:spPr>
        <a:xfrm>
          <a:off x="2159537" y="670589"/>
          <a:ext cx="3851381" cy="3851381"/>
        </a:xfrm>
        <a:prstGeom prst="blockArc">
          <a:avLst>
            <a:gd name="adj1" fmla="val 11148650"/>
            <a:gd name="adj2" fmla="val 13556078"/>
            <a:gd name="adj3" fmla="val 3434"/>
          </a:avLst>
        </a:prstGeom>
        <a:solidFill>
          <a:schemeClr val="accent3">
            <a:hueOff val="-11831656"/>
            <a:satOff val="-31187"/>
            <a:lumOff val="-806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4EFD8D8-F116-4363-8F07-0BDD118D8287}">
      <dsp:nvSpPr>
        <dsp:cNvPr id="0" name=""/>
        <dsp:cNvSpPr/>
      </dsp:nvSpPr>
      <dsp:spPr>
        <a:xfrm>
          <a:off x="2169262" y="478971"/>
          <a:ext cx="3851381" cy="3851381"/>
        </a:xfrm>
        <a:prstGeom prst="blockArc">
          <a:avLst>
            <a:gd name="adj1" fmla="val 8100000"/>
            <a:gd name="adj2" fmla="val 10800000"/>
            <a:gd name="adj3" fmla="val 3434"/>
          </a:avLst>
        </a:prstGeom>
        <a:solidFill>
          <a:schemeClr val="accent3">
            <a:hueOff val="-9859713"/>
            <a:satOff val="-25989"/>
            <a:lumOff val="-672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9B55A0-D6BC-47A3-92D9-CF0D462CBA3E}">
      <dsp:nvSpPr>
        <dsp:cNvPr id="0" name=""/>
        <dsp:cNvSpPr/>
      </dsp:nvSpPr>
      <dsp:spPr>
        <a:xfrm>
          <a:off x="2148057" y="458096"/>
          <a:ext cx="3851381" cy="3851381"/>
        </a:xfrm>
        <a:prstGeom prst="blockArc">
          <a:avLst>
            <a:gd name="adj1" fmla="val 5309683"/>
            <a:gd name="adj2" fmla="val 8045950"/>
            <a:gd name="adj3" fmla="val 3434"/>
          </a:avLst>
        </a:prstGeom>
        <a:solidFill>
          <a:schemeClr val="accent3">
            <a:hueOff val="-7887771"/>
            <a:satOff val="-20791"/>
            <a:lumOff val="-53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EBC4AA2-7966-4002-8CE2-7479E65C1C79}">
      <dsp:nvSpPr>
        <dsp:cNvPr id="0" name=""/>
        <dsp:cNvSpPr/>
      </dsp:nvSpPr>
      <dsp:spPr>
        <a:xfrm>
          <a:off x="2191131" y="457454"/>
          <a:ext cx="3851381" cy="3851381"/>
        </a:xfrm>
        <a:prstGeom prst="blockArc">
          <a:avLst>
            <a:gd name="adj1" fmla="val 2755725"/>
            <a:gd name="adj2" fmla="val 5387933"/>
            <a:gd name="adj3" fmla="val 3434"/>
          </a:avLst>
        </a:prstGeom>
        <a:solidFill>
          <a:schemeClr val="accent3">
            <a:hueOff val="-5915828"/>
            <a:satOff val="-15594"/>
            <a:lumOff val="-403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9B05264-FBF1-4254-AA6E-8DA1048C9EC5}">
      <dsp:nvSpPr>
        <dsp:cNvPr id="0" name=""/>
        <dsp:cNvSpPr/>
      </dsp:nvSpPr>
      <dsp:spPr>
        <a:xfrm>
          <a:off x="2169262" y="478971"/>
          <a:ext cx="3851381" cy="3851381"/>
        </a:xfrm>
        <a:prstGeom prst="blockArc">
          <a:avLst>
            <a:gd name="adj1" fmla="val 0"/>
            <a:gd name="adj2" fmla="val 2700000"/>
            <a:gd name="adj3" fmla="val 3434"/>
          </a:avLst>
        </a:prstGeom>
        <a:solidFill>
          <a:schemeClr val="accent3">
            <a:hueOff val="-3943885"/>
            <a:satOff val="-10396"/>
            <a:lumOff val="-268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42F3FF-3AAD-4819-B004-ADDCB69227EB}">
      <dsp:nvSpPr>
        <dsp:cNvPr id="0" name=""/>
        <dsp:cNvSpPr/>
      </dsp:nvSpPr>
      <dsp:spPr>
        <a:xfrm>
          <a:off x="2169262" y="478971"/>
          <a:ext cx="3851381" cy="3851381"/>
        </a:xfrm>
        <a:prstGeom prst="blockArc">
          <a:avLst>
            <a:gd name="adj1" fmla="val 18900000"/>
            <a:gd name="adj2" fmla="val 0"/>
            <a:gd name="adj3" fmla="val 3434"/>
          </a:avLst>
        </a:prstGeom>
        <a:solidFill>
          <a:schemeClr val="accent3">
            <a:hueOff val="-1971943"/>
            <a:satOff val="-5198"/>
            <a:lumOff val="-13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4C62812-7B8C-4DB2-9C0D-14651D9AFC46}">
      <dsp:nvSpPr>
        <dsp:cNvPr id="0" name=""/>
        <dsp:cNvSpPr/>
      </dsp:nvSpPr>
      <dsp:spPr>
        <a:xfrm>
          <a:off x="2169262" y="478971"/>
          <a:ext cx="3851381" cy="3851381"/>
        </a:xfrm>
        <a:prstGeom prst="blockArc">
          <a:avLst>
            <a:gd name="adj1" fmla="val 16200000"/>
            <a:gd name="adj2" fmla="val 18900000"/>
            <a:gd name="adj3" fmla="val 3434"/>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59436B1-B652-4794-B4F4-4850647DACEB}">
      <dsp:nvSpPr>
        <dsp:cNvPr id="0" name=""/>
        <dsp:cNvSpPr/>
      </dsp:nvSpPr>
      <dsp:spPr>
        <a:xfrm>
          <a:off x="3230854" y="1519157"/>
          <a:ext cx="1728198" cy="1771008"/>
        </a:xfrm>
        <a:prstGeom prst="ellips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sr-Cyrl-RS" sz="1600" kern="1200" dirty="0">
              <a:solidFill>
                <a:schemeClr val="bg1"/>
              </a:solidFill>
            </a:rPr>
            <a:t>Укупни расходи и издаци 1.213.796.000</a:t>
          </a:r>
          <a:endParaRPr lang="en-US" sz="1600" kern="1200" dirty="0">
            <a:solidFill>
              <a:schemeClr val="bg1"/>
            </a:solidFill>
          </a:endParaRPr>
        </a:p>
      </dsp:txBody>
      <dsp:txXfrm>
        <a:off x="3483943" y="1778515"/>
        <a:ext cx="1222020" cy="1252292"/>
      </dsp:txXfrm>
    </dsp:sp>
    <dsp:sp modelId="{73F305AC-CFDC-45B1-8AB8-6FABD1C99179}">
      <dsp:nvSpPr>
        <dsp:cNvPr id="0" name=""/>
        <dsp:cNvSpPr/>
      </dsp:nvSpPr>
      <dsp:spPr>
        <a:xfrm>
          <a:off x="3446882" y="-135054"/>
          <a:ext cx="1296141" cy="1294176"/>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ru-RU" sz="1100" kern="1200" dirty="0">
              <a:solidFill>
                <a:schemeClr val="bg1"/>
              </a:solidFill>
            </a:rPr>
            <a:t>Коришћење роба и услуга 378.124.908 динара</a:t>
          </a:r>
          <a:endParaRPr lang="en-US" sz="1100" kern="1200" dirty="0">
            <a:solidFill>
              <a:schemeClr val="bg1"/>
            </a:solidFill>
          </a:endParaRPr>
        </a:p>
      </dsp:txBody>
      <dsp:txXfrm>
        <a:off x="3636697" y="54474"/>
        <a:ext cx="916511" cy="915120"/>
      </dsp:txXfrm>
    </dsp:sp>
    <dsp:sp modelId="{A14630AA-C1BD-4A7E-B665-0A7C9B6C19C9}">
      <dsp:nvSpPr>
        <dsp:cNvPr id="0" name=""/>
        <dsp:cNvSpPr/>
      </dsp:nvSpPr>
      <dsp:spPr>
        <a:xfrm>
          <a:off x="4827318" y="469565"/>
          <a:ext cx="1211851" cy="1193611"/>
        </a:xfrm>
        <a:prstGeom prst="ellipse">
          <a:avLst/>
        </a:prstGeom>
        <a:solidFill>
          <a:schemeClr val="accent3">
            <a:hueOff val="-1971943"/>
            <a:satOff val="-5198"/>
            <a:lumOff val="-13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sr-Cyrl-RS" sz="1100" kern="1200" dirty="0">
              <a:solidFill>
                <a:schemeClr val="bg1"/>
              </a:solidFill>
            </a:rPr>
            <a:t>Дотације и трансфери 179.097.458 динара</a:t>
          </a:r>
          <a:endParaRPr lang="en-US" sz="1100" kern="1200" dirty="0">
            <a:solidFill>
              <a:schemeClr val="bg1"/>
            </a:solidFill>
          </a:endParaRPr>
        </a:p>
      </dsp:txBody>
      <dsp:txXfrm>
        <a:off x="5004789" y="644365"/>
        <a:ext cx="856909" cy="844011"/>
      </dsp:txXfrm>
    </dsp:sp>
    <dsp:sp modelId="{E43F7264-94BE-4E7E-8A98-A0D70BB3AF06}">
      <dsp:nvSpPr>
        <dsp:cNvPr id="0" name=""/>
        <dsp:cNvSpPr/>
      </dsp:nvSpPr>
      <dsp:spPr>
        <a:xfrm>
          <a:off x="5431938" y="1857261"/>
          <a:ext cx="1111286" cy="1094801"/>
        </a:xfrm>
        <a:prstGeom prst="ellipse">
          <a:avLst/>
        </a:prstGeom>
        <a:solidFill>
          <a:schemeClr val="accent3">
            <a:hueOff val="-3943885"/>
            <a:satOff val="-10396"/>
            <a:lumOff val="-268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sr-Cyrl-RS" sz="1100" kern="1200" dirty="0">
              <a:solidFill>
                <a:schemeClr val="bg1"/>
              </a:solidFill>
            </a:rPr>
            <a:t>Расходи за запослене 164.769.076 динара</a:t>
          </a:r>
          <a:endParaRPr lang="en-US" sz="1100" kern="1200" dirty="0">
            <a:solidFill>
              <a:schemeClr val="bg1"/>
            </a:solidFill>
          </a:endParaRPr>
        </a:p>
      </dsp:txBody>
      <dsp:txXfrm>
        <a:off x="5594682" y="2017591"/>
        <a:ext cx="785798" cy="774141"/>
      </dsp:txXfrm>
    </dsp:sp>
    <dsp:sp modelId="{115526CD-270E-4C52-A164-15F2B6F9FE39}">
      <dsp:nvSpPr>
        <dsp:cNvPr id="0" name=""/>
        <dsp:cNvSpPr/>
      </dsp:nvSpPr>
      <dsp:spPr>
        <a:xfrm>
          <a:off x="4879478" y="3208831"/>
          <a:ext cx="1107530" cy="1068241"/>
        </a:xfrm>
        <a:prstGeom prst="ellipse">
          <a:avLst/>
        </a:prstGeom>
        <a:solidFill>
          <a:schemeClr val="accent3">
            <a:hueOff val="-5915828"/>
            <a:satOff val="-15594"/>
            <a:lumOff val="-403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sr-Cyrl-RS" sz="1100" kern="1200" dirty="0">
              <a:solidFill>
                <a:schemeClr val="bg1"/>
              </a:solidFill>
            </a:rPr>
            <a:t>Социјална помоћ 81.585.977 динара</a:t>
          </a:r>
          <a:endParaRPr lang="en-US" sz="1100" kern="1200" dirty="0">
            <a:solidFill>
              <a:schemeClr val="bg1"/>
            </a:solidFill>
          </a:endParaRPr>
        </a:p>
      </dsp:txBody>
      <dsp:txXfrm>
        <a:off x="5041672" y="3365271"/>
        <a:ext cx="783142" cy="755361"/>
      </dsp:txXfrm>
    </dsp:sp>
    <dsp:sp modelId="{5101AD7C-EA94-402A-A388-0FD916639D60}">
      <dsp:nvSpPr>
        <dsp:cNvPr id="0" name=""/>
        <dsp:cNvSpPr/>
      </dsp:nvSpPr>
      <dsp:spPr>
        <a:xfrm>
          <a:off x="3584440" y="3729472"/>
          <a:ext cx="1078050" cy="1092579"/>
        </a:xfrm>
        <a:prstGeom prst="ellipse">
          <a:avLst/>
        </a:prstGeom>
        <a:solidFill>
          <a:schemeClr val="accent3">
            <a:hueOff val="-7887771"/>
            <a:satOff val="-20791"/>
            <a:lumOff val="-537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sr-Cyrl-RS" sz="1100" kern="1200" dirty="0">
              <a:solidFill>
                <a:schemeClr val="bg1"/>
              </a:solidFill>
            </a:rPr>
            <a:t>Субвенције 12.480.000 динара</a:t>
          </a:r>
          <a:endParaRPr lang="en-US" sz="1100" kern="1200" dirty="0">
            <a:solidFill>
              <a:schemeClr val="bg1"/>
            </a:solidFill>
          </a:endParaRPr>
        </a:p>
      </dsp:txBody>
      <dsp:txXfrm>
        <a:off x="3742317" y="3889476"/>
        <a:ext cx="762296" cy="772571"/>
      </dsp:txXfrm>
    </dsp:sp>
    <dsp:sp modelId="{D19ADD6D-9F0A-4766-B637-BB2D5495A9BB}">
      <dsp:nvSpPr>
        <dsp:cNvPr id="0" name=""/>
        <dsp:cNvSpPr/>
      </dsp:nvSpPr>
      <dsp:spPr>
        <a:xfrm>
          <a:off x="2234247" y="3208831"/>
          <a:ext cx="1044831" cy="1068241"/>
        </a:xfrm>
        <a:prstGeom prst="ellipse">
          <a:avLst/>
        </a:prstGeom>
        <a:solidFill>
          <a:schemeClr val="accent3">
            <a:hueOff val="-9859713"/>
            <a:satOff val="-25989"/>
            <a:lumOff val="-672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sr-Cyrl-RS" sz="1100" kern="1200" dirty="0">
              <a:solidFill>
                <a:schemeClr val="bg1"/>
              </a:solidFill>
            </a:rPr>
            <a:t>Остали расходи 51.921.870 динара</a:t>
          </a:r>
          <a:endParaRPr lang="en-US" sz="1100" kern="1200" dirty="0">
            <a:solidFill>
              <a:schemeClr val="bg1"/>
            </a:solidFill>
          </a:endParaRPr>
        </a:p>
      </dsp:txBody>
      <dsp:txXfrm>
        <a:off x="2387259" y="3365271"/>
        <a:ext cx="738807" cy="755361"/>
      </dsp:txXfrm>
    </dsp:sp>
    <dsp:sp modelId="{4F05B281-B6DB-45BB-A427-1BF92AADC139}">
      <dsp:nvSpPr>
        <dsp:cNvPr id="0" name=""/>
        <dsp:cNvSpPr/>
      </dsp:nvSpPr>
      <dsp:spPr>
        <a:xfrm>
          <a:off x="1686374" y="1828395"/>
          <a:ext cx="1031900" cy="1152531"/>
        </a:xfrm>
        <a:prstGeom prst="ellipse">
          <a:avLst/>
        </a:prstGeom>
        <a:solidFill>
          <a:schemeClr val="accent3">
            <a:hueOff val="-11831656"/>
            <a:satOff val="-31187"/>
            <a:lumOff val="-806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sr-Cyrl-RS" sz="1100" kern="1200" dirty="0">
              <a:solidFill>
                <a:schemeClr val="bg1"/>
              </a:solidFill>
            </a:rPr>
            <a:t>Средства резерве 22.000.</a:t>
          </a:r>
          <a:r>
            <a:rPr lang="en-US" sz="1100" kern="1200" dirty="0">
              <a:solidFill>
                <a:schemeClr val="bg1"/>
              </a:solidFill>
            </a:rPr>
            <a:t>000</a:t>
          </a:r>
        </a:p>
      </dsp:txBody>
      <dsp:txXfrm>
        <a:off x="1837492" y="1997179"/>
        <a:ext cx="729664" cy="814963"/>
      </dsp:txXfrm>
    </dsp:sp>
    <dsp:sp modelId="{2D6C03BD-4023-431E-84F6-C080A9961C8A}">
      <dsp:nvSpPr>
        <dsp:cNvPr id="0" name=""/>
        <dsp:cNvSpPr/>
      </dsp:nvSpPr>
      <dsp:spPr>
        <a:xfrm>
          <a:off x="2150736" y="633126"/>
          <a:ext cx="1236418" cy="1206423"/>
        </a:xfrm>
        <a:prstGeom prst="ellipse">
          <a:avLst/>
        </a:prstGeom>
        <a:solidFill>
          <a:schemeClr val="accent3">
            <a:hueOff val="-13803598"/>
            <a:satOff val="-36385"/>
            <a:lumOff val="-9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sr-Cyrl-RS" sz="1100" kern="1200" dirty="0">
              <a:solidFill>
                <a:schemeClr val="bg1"/>
              </a:solidFill>
            </a:rPr>
            <a:t>Капитални издаци 323.815.711 динара</a:t>
          </a:r>
          <a:endParaRPr lang="en-US" sz="1100" kern="1200" dirty="0">
            <a:solidFill>
              <a:schemeClr val="bg1"/>
            </a:solidFill>
          </a:endParaRPr>
        </a:p>
      </dsp:txBody>
      <dsp:txXfrm>
        <a:off x="2331805" y="809803"/>
        <a:ext cx="874280" cy="853069"/>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0.42125</cdr:x>
      <cdr:y>0.26606</cdr:y>
    </cdr:from>
    <cdr:to>
      <cdr:x>0.47375</cdr:x>
      <cdr:y>0.32723</cdr:y>
    </cdr:to>
    <cdr:sp macro="" textlink="">
      <cdr:nvSpPr>
        <cdr:cNvPr id="2" name="TextBox 1"/>
        <cdr:cNvSpPr txBox="1"/>
      </cdr:nvSpPr>
      <cdr:spPr>
        <a:xfrm xmlns:a="http://schemas.openxmlformats.org/drawingml/2006/main">
          <a:off x="3466728" y="1252736"/>
          <a:ext cx="432048" cy="28803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200638-5DF4-4430-A5FC-8138B5BDD0B3}" type="datetimeFigureOut">
              <a:rPr lang="en-US" smtClean="0"/>
              <a:pPr/>
              <a:t>12/18/2017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CEC979-1A5F-46ED-8288-2BF6E691AD6F}" type="slidenum">
              <a:rPr lang="en-US" smtClean="0"/>
              <a:pPr/>
              <a:t>‹#›</a:t>
            </a:fld>
            <a:endParaRPr lang="en-US"/>
          </a:p>
        </p:txBody>
      </p:sp>
    </p:spTree>
    <p:extLst>
      <p:ext uri="{BB962C8B-B14F-4D97-AF65-F5344CB8AC3E}">
        <p14:creationId xmlns:p14="http://schemas.microsoft.com/office/powerpoint/2010/main" val="7208908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43283B-6AD6-429E-9A6B-CD6015251173}" type="datetimeFigureOut">
              <a:rPr lang="en-US" smtClean="0"/>
              <a:pPr/>
              <a:t>12/18/2017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DD3E29-5E3C-4E2A-B6D2-72A9CD53ABC5}" type="slidenum">
              <a:rPr lang="en-US" smtClean="0"/>
              <a:pPr/>
              <a:t>‹#›</a:t>
            </a:fld>
            <a:endParaRPr lang="en-US"/>
          </a:p>
        </p:txBody>
      </p:sp>
    </p:spTree>
    <p:extLst>
      <p:ext uri="{BB962C8B-B14F-4D97-AF65-F5344CB8AC3E}">
        <p14:creationId xmlns:p14="http://schemas.microsoft.com/office/powerpoint/2010/main" val="374777055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DD3E29-5E3C-4E2A-B6D2-72A9CD53ABC5}" type="slidenum">
              <a:rPr lang="en-US" smtClean="0"/>
              <a:pPr/>
              <a:t>2</a:t>
            </a:fld>
            <a:endParaRPr lang="en-US"/>
          </a:p>
        </p:txBody>
      </p:sp>
    </p:spTree>
    <p:extLst>
      <p:ext uri="{BB962C8B-B14F-4D97-AF65-F5344CB8AC3E}">
        <p14:creationId xmlns:p14="http://schemas.microsoft.com/office/powerpoint/2010/main" val="17378887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3.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B8165B9C-7A95-41AD-9FFB-FC1E07FE7195}" type="datetime1">
              <a:rPr lang="en-US" smtClean="0"/>
              <a:pPr/>
              <a:t>12/18/2017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6814CF9A-AEA3-445C-98A1-9B613BFA7683}" type="datetime1">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B06EE02-9CFA-4AFC-BF2E-BAAFE78439F1}"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FC66F7E-F224-4D99-AF4B-1B1D70082590}"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E82FF92-70A9-488B-8AE6-D1F0E23CB467}"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4105216666"/>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68AEBD7-C39A-4F63-A90D-4005374900B3}"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1153174445"/>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F54A96-D064-4AFF-A71C-DF531333C489}"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1971558860"/>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DE93F04-719C-40AF-BF42-E554C59E70C9}" type="datetime1">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168074530"/>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92BFFE-D3D3-4D21-9AE1-9AA379B7F937}" type="datetime1">
              <a:rPr lang="en-US" smtClean="0"/>
              <a:pPr/>
              <a:t>12/18/2017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3142548523"/>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8DB3A2-9D3F-4296-B221-53650796160C}" type="datetime1">
              <a:rPr lang="en-US" smtClean="0"/>
              <a:pPr/>
              <a:t>12/18/2017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3419489381"/>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6FC3CB-7489-4014-B007-2A46CFFD54EB}" type="datetime1">
              <a:rPr lang="en-US" smtClean="0"/>
              <a:pPr/>
              <a:t>12/18/2017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2143434121"/>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9CC6484-495E-498A-A3DC-42A7DF35C773}"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3F24F0A-6046-415E-9B14-2F1BD0DECB72}" type="datetime1">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1292943820"/>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3427A4-455A-4AE6-A106-995A3F60C496}" type="datetime1">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407142647"/>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E99281-ECB5-46F8-A0CB-CC498EFE741A}"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2128587718"/>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AF207F-3B2B-483E-88C7-F93B5EB4B862}"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B0A07-249F-4345-993B-6AB4700608B8}" type="slidenum">
              <a:rPr lang="en-US" smtClean="0"/>
              <a:pPr/>
              <a:t>‹#›</a:t>
            </a:fld>
            <a:endParaRPr lang="en-US"/>
          </a:p>
        </p:txBody>
      </p:sp>
    </p:spTree>
    <p:extLst>
      <p:ext uri="{BB962C8B-B14F-4D97-AF65-F5344CB8AC3E}">
        <p14:creationId xmlns:p14="http://schemas.microsoft.com/office/powerpoint/2010/main" val="4206048535"/>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A73F8B3C-DF41-4FC1-B6B3-A21D6EF85E46}" type="datetime1">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DB4F6B9C-17C1-41A5-B024-845E955A305F}" type="datetime1">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D41DE978-1A3B-4633-9619-F7528C893F02}" type="datetime1">
              <a:rPr lang="en-US" smtClean="0"/>
              <a:pPr/>
              <a:t>12/18/2017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8B67EC28-C7AC-4100-BFA5-54A0168D3A8B}" type="datetime1">
              <a:rPr lang="en-US" smtClean="0"/>
              <a:pPr/>
              <a:t>12/18/2017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AC3F3-7F21-440F-84E3-40B2E2F47716}" type="datetime1">
              <a:rPr lang="en-US" smtClean="0"/>
              <a:pPr/>
              <a:t>12/18/2017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1A2C1B-20F4-4548-BE3B-77AAEB5BFC1F}" type="datetime1">
              <a:rPr lang="en-US" smtClean="0"/>
              <a:pPr/>
              <a:t>12/18/2017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5404414"/>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920F186-39E1-4B57-ADD6-5BD3242AD19D}" type="datetime1">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1" name="arrow.wav"/>
          </p:stSnd>
        </p:sndAc>
      </p:transition>
    </mc:Choice>
    <mc:Fallback xmlns="">
      <p:transition spd="slow" advTm="3800">
        <p:sndAc>
          <p:stSnd loop="1">
            <p:snd r:embed="rId3" name="arrow.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0.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audio" Target="../media/audio1.wav"/><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audio" Target="../media/audio10.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9F44A1E-1B2B-49A3-9BBC-7B05082DFEE7}" type="datetime1">
              <a:rPr lang="en-US" smtClean="0"/>
              <a:pPr/>
              <a:t>12/18/2017</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8" r:id="rId8"/>
    <p:sldLayoutId id="2147483704" r:id="rId9"/>
    <p:sldLayoutId id="2147483705" r:id="rId10"/>
    <p:sldLayoutId id="2147483706" r:id="rId11"/>
    <p:sldLayoutId id="2147483707" r:id="rId12"/>
  </p:sldLayoutIdLst>
  <mc:AlternateContent xmlns:mc="http://schemas.openxmlformats.org/markup-compatibility/2006" xmlns:p14="http://schemas.microsoft.com/office/powerpoint/2010/main">
    <mc:Choice Requires="p14">
      <p:transition spd="slow" p14:dur="2750" advTm="3800">
        <p:sndAc>
          <p:stSnd loop="1">
            <p:snd r:embed="rId14" name="arrow.wav"/>
          </p:stSnd>
        </p:sndAc>
      </p:transition>
    </mc:Choice>
    <mc:Fallback xmlns="">
      <p:transition spd="slow" advTm="3800">
        <p:sndAc>
          <p:stSnd loop="1">
            <p:snd r:embed="rId15" name="arrow.wav"/>
          </p:stSnd>
        </p:sndAc>
      </p:transition>
    </mc:Fallback>
  </mc:AlternateConten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4DD648-16F8-494C-A297-22170B6EA65A}" type="datetime1">
              <a:rPr lang="en-US" smtClean="0"/>
              <a:pPr/>
              <a:t>12/18/2017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B0A07-249F-4345-993B-6AB4700608B8}" type="slidenum">
              <a:rPr lang="en-US" smtClean="0"/>
              <a:pPr/>
              <a:t>‹#›</a:t>
            </a:fld>
            <a:endParaRPr lang="en-US"/>
          </a:p>
        </p:txBody>
      </p:sp>
    </p:spTree>
    <p:extLst>
      <p:ext uri="{BB962C8B-B14F-4D97-AF65-F5344CB8AC3E}">
        <p14:creationId xmlns:p14="http://schemas.microsoft.com/office/powerpoint/2010/main" val="79081676"/>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mc:AlternateContent xmlns:mc="http://schemas.openxmlformats.org/markup-compatibility/2006" xmlns:p14="http://schemas.microsoft.com/office/powerpoint/2010/main">
    <mc:Choice Requires="p14">
      <p:transition spd="slow" p14:dur="2750" advTm="3800">
        <p:sndAc>
          <p:stSnd loop="1">
            <p:snd r:embed="rId13" name="arrow.wav"/>
          </p:stSnd>
        </p:sndAc>
      </p:transition>
    </mc:Choice>
    <mc:Fallback xmlns="">
      <p:transition spd="slow" advTm="3800">
        <p:sndAc>
          <p:stSnd loop="1">
            <p:snd r:embed="rId14" name="arrow.wav"/>
          </p:stSnd>
        </p:sndAc>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1.xml"/><Relationship Id="rId5" Type="http://schemas.openxmlformats.org/officeDocument/2006/relationships/audio" Target="../media/audio10.wav"/><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2.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audio" Target="../media/audio10.wav"/></Relationships>
</file>

<file path=ppt/slides/_rels/slide1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8.png"/><Relationship Id="rId7" Type="http://schemas.openxmlformats.org/officeDocument/2006/relationships/image" Target="../media/image20.gif"/><Relationship Id="rId2" Type="http://schemas.openxmlformats.org/officeDocument/2006/relationships/audio" Target="../media/audio1.wav"/><Relationship Id="rId1" Type="http://schemas.openxmlformats.org/officeDocument/2006/relationships/slideLayout" Target="../slideLayouts/slideLayout4.xml"/><Relationship Id="rId6" Type="http://schemas.microsoft.com/office/2007/relationships/hdphoto" Target="../media/hdphoto3.wdp"/><Relationship Id="rId11" Type="http://schemas.openxmlformats.org/officeDocument/2006/relationships/audio" Target="../media/audio10.wav"/><Relationship Id="rId5" Type="http://schemas.openxmlformats.org/officeDocument/2006/relationships/image" Target="../media/image19.png"/><Relationship Id="rId10" Type="http://schemas.openxmlformats.org/officeDocument/2006/relationships/image" Target="../media/image23.jpeg"/><Relationship Id="rId4" Type="http://schemas.microsoft.com/office/2007/relationships/hdphoto" Target="../media/hdphoto2.wdp"/><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8.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notesSlide" Target="../notesSlides/notesSlide1.xml"/><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audio" Target="../media/audio10.wav"/><Relationship Id="rId10" Type="http://schemas.openxmlformats.org/officeDocument/2006/relationships/image" Target="../media/image8.jpeg"/><Relationship Id="rId4" Type="http://schemas.openxmlformats.org/officeDocument/2006/relationships/audio" Target="../media/audio1.wav"/><Relationship Id="rId9" Type="http://schemas.openxmlformats.org/officeDocument/2006/relationships/image" Target="../media/image7.jpeg"/><Relationship Id="rId1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audio" Target="../media/audio10.wav"/></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audio" Target="../media/audio10.wav"/><Relationship Id="rId4" Type="http://schemas.openxmlformats.org/officeDocument/2006/relationships/diagramLayout" Target="../diagrams/layout1.xml"/><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audio" Target="../media/audio10.wav"/><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audio" Target="../media/audio1.wav"/><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openxmlformats.org/officeDocument/2006/relationships/audio" Target="../media/audio10.wav"/><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dirty="0"/>
              <a:t>ОПШТИНА КОВИН</a:t>
            </a:r>
            <a:endParaRPr lang="en-US" dirty="0"/>
          </a:p>
        </p:txBody>
      </p:sp>
      <p:sp>
        <p:nvSpPr>
          <p:cNvPr id="3" name="Subtitle 2"/>
          <p:cNvSpPr>
            <a:spLocks noGrp="1"/>
          </p:cNvSpPr>
          <p:nvPr>
            <p:ph type="subTitle" idx="1"/>
          </p:nvPr>
        </p:nvSpPr>
        <p:spPr>
          <a:xfrm>
            <a:off x="1371600" y="3352800"/>
            <a:ext cx="6400800" cy="1600200"/>
          </a:xfrm>
        </p:spPr>
        <p:txBody>
          <a:bodyPr/>
          <a:lstStyle/>
          <a:p>
            <a:r>
              <a:rPr lang="sr-Cyrl-RS" dirty="0"/>
              <a:t>ГРАЂАНСКИ ВОДИЧ КРОЗ БУЏЕТ    за 2018. годину</a:t>
            </a:r>
            <a:endParaRPr lang="en-US" dirty="0"/>
          </a:p>
        </p:txBody>
      </p:sp>
      <p:pic>
        <p:nvPicPr>
          <p:cNvPr id="1026"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0" b="90000" l="1875" r="90000">
                        <a14:foregroundMark x1="40000" y1="0" x2="40000" y2="0"/>
                      </a14:backgroundRemoval>
                    </a14:imgEffect>
                    <a14:imgEffect>
                      <a14:sharpenSoften amount="25000"/>
                    </a14:imgEffect>
                  </a14:imgLayer>
                </a14:imgProps>
              </a:ext>
              <a:ext uri="{28A0092B-C50C-407E-A947-70E740481C1C}">
                <a14:useLocalDpi xmlns:a14="http://schemas.microsoft.com/office/drawing/2010/main" val="0"/>
              </a:ext>
            </a:extLst>
          </a:blip>
          <a:srcRect/>
          <a:stretch/>
        </p:blipFill>
        <p:spPr bwMode="auto">
          <a:xfrm>
            <a:off x="6934200" y="304800"/>
            <a:ext cx="1905000" cy="1905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2642155704"/>
      </p:ext>
    </p:extLst>
  </p:cSld>
  <p:clrMapOvr>
    <a:masterClrMapping/>
  </p:clrMapOvr>
  <mc:AlternateContent xmlns:mc="http://schemas.openxmlformats.org/markup-compatibility/2006" xmlns:p14="http://schemas.microsoft.com/office/powerpoint/2010/main">
    <mc:Choice Requires="p14">
      <p:transition spd="slow" p14:dur="2750" advTm="6233">
        <p:sndAc>
          <p:stSnd loop="1">
            <p:snd r:embed="rId2" name="arrow.wav"/>
          </p:stSnd>
        </p:sndAc>
      </p:transition>
    </mc:Choice>
    <mc:Fallback xmlns="">
      <p:transition spd="slow" advTm="6233">
        <p:sndAc>
          <p:stSnd loop="1">
            <p:snd r:embed="rId5" name="arrow.wav"/>
          </p:stSnd>
        </p:sndAc>
      </p:transition>
    </mc:Fallback>
  </mc:AlternateContent>
  <p:extLst mod="1">
    <p:ext uri="{E180D4A7-C9FB-4DFB-919C-405C955672EB}">
      <p14:showEvtLst xmlns:p14="http://schemas.microsoft.com/office/powerpoint/2010/main">
        <p14:playEvt time="0" objId="11"/>
        <p14:stopEvt time="6233" objId="11"/>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100" dirty="0"/>
              <a:t>ПРИХОДИ БУЏЕТА</a:t>
            </a:r>
            <a:br>
              <a:rPr lang="en-US" sz="3100" dirty="0"/>
            </a:br>
            <a:r>
              <a:rPr lang="en-US" sz="2200" dirty="0"/>
              <a:t>-</a:t>
            </a:r>
            <a:r>
              <a:rPr lang="sr-Cyrl-RS" sz="2200" dirty="0"/>
              <a:t>Како се пуни буџет</a:t>
            </a:r>
            <a:r>
              <a:rPr lang="en-US" sz="2200" dirty="0"/>
              <a:t>?</a:t>
            </a:r>
          </a:p>
        </p:txBody>
      </p:sp>
      <p:sp>
        <p:nvSpPr>
          <p:cNvPr id="3" name="Content Placeholder 2"/>
          <p:cNvSpPr>
            <a:spLocks noGrp="1"/>
          </p:cNvSpPr>
          <p:nvPr>
            <p:ph idx="1"/>
          </p:nvPr>
        </p:nvSpPr>
        <p:spPr/>
        <p:txBody>
          <a:bodyPr>
            <a:normAutofit/>
          </a:bodyPr>
          <a:lstStyle/>
          <a:p>
            <a:pPr lvl="0" algn="just">
              <a:buFont typeface="Wingdings" pitchFamily="2" charset="2"/>
              <a:buChar char="ü"/>
            </a:pPr>
            <a:r>
              <a:rPr lang="sr-Cyrl-RS" sz="1300" b="1" dirty="0"/>
              <a:t>ПОРЕСКИ ПРИХОДИ </a:t>
            </a:r>
            <a:r>
              <a:rPr lang="sr-Cyrl-RS" sz="1300" dirty="0"/>
              <a:t>обухватају 74% пореза на зараде, порезе на приходе од самосталних делатности, </a:t>
            </a:r>
            <a:r>
              <a:rPr lang="sr-Cyrl-CS" sz="1300" dirty="0"/>
              <a:t>на приходе од пољопривреде и шумарства, непокретности, давања у закуп покретних ствари,порез на наслеђе и поклон, порез на пренос апсолутних права, које наплаћује пореска управа. Затим порези на имовину и порези на добра и услуге које наплаћује локална пореска администрација.</a:t>
            </a:r>
          </a:p>
          <a:p>
            <a:pPr algn="just">
              <a:buFont typeface="Wingdings" pitchFamily="2" charset="2"/>
              <a:buChar char="ü"/>
            </a:pPr>
            <a:r>
              <a:rPr lang="sr-Cyrl-CS" sz="1300" b="1" dirty="0"/>
              <a:t>ДОНАЦИЈЕ И ТРАНСФЕРИ . </a:t>
            </a:r>
            <a:r>
              <a:rPr lang="sr-Cyrl-CS" sz="1300" b="1" i="1" dirty="0"/>
              <a:t>Донације</a:t>
            </a:r>
            <a:r>
              <a:rPr lang="sr-Cyrl-CS" sz="1300" b="1" dirty="0"/>
              <a:t> </a:t>
            </a:r>
            <a:r>
              <a:rPr lang="sr-Cyrl-CS" sz="1300" dirty="0"/>
              <a:t>се добијају од домаћих и страних инвеститора за различите пројекте. </a:t>
            </a:r>
            <a:r>
              <a:rPr lang="sr-Cyrl-CS" sz="1300" b="1" i="1" dirty="0"/>
              <a:t>Трансфери </a:t>
            </a:r>
            <a:r>
              <a:rPr lang="sr-Cyrl-CS" sz="1300" b="1" dirty="0"/>
              <a:t> </a:t>
            </a:r>
            <a:r>
              <a:rPr lang="sr-Cyrl-CS" sz="1300" dirty="0"/>
              <a:t>представљају пренос  новчаних средстава из буџета Пепублике или АП Војводине. Општина сваке године добија одређени износ ненаменских средстава из буџета Републике, док се наменски трансфери добијају на основу учешћа на конкурсима за поједине пројекте од значаја за општину (као што је комасација, превоз ученика и студената, изградња вртића и сл.).</a:t>
            </a:r>
          </a:p>
          <a:p>
            <a:pPr algn="just">
              <a:buFont typeface="Wingdings" pitchFamily="2" charset="2"/>
              <a:buChar char="ü"/>
            </a:pPr>
            <a:r>
              <a:rPr lang="sr-Cyrl-RS" sz="1300" b="1" dirty="0"/>
              <a:t>НЕПОРЕСКИ ПРИХОДИ </a:t>
            </a:r>
            <a:r>
              <a:rPr lang="sr-Cyrl-RS" sz="1300" dirty="0"/>
              <a:t>прикупљају се од правних и физичких лица за коришћење јавних добара (накнаде), за пружање одређених јавних услуга (таксе), за кршењ</a:t>
            </a:r>
            <a:r>
              <a:rPr lang="en-US" sz="1300" dirty="0"/>
              <a:t>e </a:t>
            </a:r>
            <a:r>
              <a:rPr lang="sr-Cyrl-RS" sz="1300" dirty="0"/>
              <a:t>уговорених или законских одредби ( пенали и казне), као и приходе који се остварују употребом јавне имовине (нпр. накнада за коришћење шумског и пољопривредног земљишта, минералних сировина, закуп пословног простора у јавној својини, накнада за коришћење грађевинског земљишта и сл.).</a:t>
            </a:r>
          </a:p>
          <a:p>
            <a:pPr algn="just">
              <a:buFont typeface="Wingdings" pitchFamily="2" charset="2"/>
              <a:buChar char="ü"/>
            </a:pPr>
            <a:r>
              <a:rPr lang="sr-Cyrl-RS" sz="1300" b="1" dirty="0"/>
              <a:t>ПРИМАЊА ОД ПРОДАЈЕ НЕФИНАНСИЈСКЕ ИМОВИНЕ </a:t>
            </a:r>
            <a:r>
              <a:rPr lang="sr-Cyrl-RS" sz="1300" dirty="0"/>
              <a:t>се остварују продајом непокретности и покретних ствари у власништву општине.</a:t>
            </a:r>
          </a:p>
          <a:p>
            <a:pPr algn="just">
              <a:buFont typeface="Wingdings" pitchFamily="2" charset="2"/>
              <a:buChar char="ü"/>
            </a:pPr>
            <a:r>
              <a:rPr lang="ru-RU" sz="1300" b="1" dirty="0"/>
              <a:t>ПРИМАЊА ОД ПРОДАЈЕ ФИНАНСИЈСКЕ ИМОВИНЕ </a:t>
            </a:r>
            <a:r>
              <a:rPr lang="ru-RU" sz="1300" dirty="0"/>
              <a:t>се остварују на основу повраћаја кредита које је општина дала ранијих година преко Фонда за развој општине.</a:t>
            </a:r>
          </a:p>
          <a:p>
            <a:pPr algn="just">
              <a:buFont typeface="Wingdings" pitchFamily="2" charset="2"/>
              <a:buChar char="ü"/>
            </a:pPr>
            <a:r>
              <a:rPr lang="ru-RU" sz="1300" b="1" dirty="0"/>
              <a:t>ПРЕНЕТА СРЕДСТВА ИЗ РАНИЈИХ ГОДИНА представљају вишак прихода који није потрошен у претходној буџетској години.</a:t>
            </a:r>
          </a:p>
          <a:p>
            <a:pPr algn="just">
              <a:buFont typeface="Wingdings" pitchFamily="2" charset="2"/>
              <a:buChar char="ü"/>
            </a:pPr>
            <a:r>
              <a:rPr lang="ru-RU" sz="1300" b="1" dirty="0"/>
              <a:t>ОСТАЛИ ПРИХОДИ обухватају трансфере од физичких и правних лица у корист општине, као и све неодређене и мешовите приходе.</a:t>
            </a:r>
            <a:endParaRPr lang="en-US" sz="1300" b="1" dirty="0"/>
          </a:p>
          <a:p>
            <a:pPr lvl="0">
              <a:buFont typeface="Wingdings" pitchFamily="2" charset="2"/>
              <a:buChar char="ü"/>
            </a:pPr>
            <a:endParaRPr lang="sr-Cyrl-CS" sz="1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pic>
        <p:nvPicPr>
          <p:cNvPr id="1027" name="Picture 3" descr="C:\Users\Korisnik\AppData\Local\Microsoft\Windows\Temporary Internet Files\Content.IE5\KJA1MPE7\tax_day[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1" y="260649"/>
            <a:ext cx="1728192" cy="12990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4"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ПРИХОДИ БУЏЕТА</a:t>
            </a:r>
            <a:br>
              <a:rPr lang="en-US" sz="2800" dirty="0"/>
            </a:br>
            <a:r>
              <a:rPr lang="en-US" sz="2000" dirty="0"/>
              <a:t>-</a:t>
            </a:r>
            <a:r>
              <a:rPr lang="sr-Cyrl-RS" sz="2000" dirty="0"/>
              <a:t>Структура прихода и примања</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graphicFrame>
        <p:nvGraphicFramePr>
          <p:cNvPr id="8" name="Content Placeholder 7"/>
          <p:cNvGraphicFramePr>
            <a:graphicFrameLocks noGrp="1"/>
          </p:cNvGraphicFramePr>
          <p:nvPr>
            <p:ph idx="1"/>
          </p:nvPr>
        </p:nvGraphicFramePr>
        <p:xfrm>
          <a:off x="457200" y="1600200"/>
          <a:ext cx="8229600" cy="47085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4" name="arrow.wav"/>
          </p:stSnd>
        </p:sndAc>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387574"/>
            <a:ext cx="8229600" cy="4921786"/>
          </a:xfrm>
        </p:spPr>
        <p:txBody>
          <a:bodyPr>
            <a:normAutofit lnSpcReduction="10000"/>
          </a:bodyPr>
          <a:lstStyle/>
          <a:p>
            <a:pPr marL="137160" indent="0" algn="just">
              <a:buNone/>
            </a:pPr>
            <a:r>
              <a:rPr lang="sr-Cyrl-RS" sz="1600" dirty="0"/>
              <a:t>	Буџет мора бити у равнотежи, што значи да расходи морају одговарати приходима. Укупни планирани расходи и издаци у 2018. години из буџета износе: </a:t>
            </a:r>
          </a:p>
          <a:p>
            <a:endParaRPr lang="sr-Cyrl-RS" sz="1600" dirty="0"/>
          </a:p>
          <a:p>
            <a:endParaRPr lang="sr-Cyrl-RS" sz="1600" dirty="0"/>
          </a:p>
          <a:p>
            <a:endParaRPr lang="sr-Cyrl-RS" sz="1600" dirty="0"/>
          </a:p>
          <a:p>
            <a:pPr marL="137160" indent="0" algn="just">
              <a:buNone/>
            </a:pPr>
            <a:endParaRPr lang="ru-RU" sz="1600" dirty="0"/>
          </a:p>
          <a:p>
            <a:pPr marL="137160" indent="0" algn="just">
              <a:buNone/>
            </a:pPr>
            <a:r>
              <a:rPr lang="ru-RU" sz="1600" dirty="0"/>
              <a:t>	Поред расхода и издатака из буџетских средстава приказани су и расходи и издаци који се финансирају из осталих извора и који износе укупно  30.278.710 динара.</a:t>
            </a:r>
          </a:p>
          <a:p>
            <a:pPr marL="137160" indent="0" algn="just">
              <a:buNone/>
            </a:pPr>
            <a:r>
              <a:rPr lang="sr-Cyrl-RS" sz="1600" dirty="0"/>
              <a:t>	Расходи представљају све трошкове општине за плате буџетских корисника, набавку роба и услуга, субвенције, дотације и трансфере, социјалну помоћ и остале трошкове које општина обезбеђује без директне и непосредне накнаде. </a:t>
            </a:r>
            <a:endParaRPr lang="vi-VN" sz="1600" dirty="0"/>
          </a:p>
          <a:p>
            <a:pPr marL="137160" indent="0" algn="just">
              <a:buNone/>
            </a:pPr>
            <a:r>
              <a:rPr lang="sr-Cyrl-RS" sz="1600" dirty="0"/>
              <a:t>	Издаци представљају трошкове изградње или инвестиционог одржавања већ постојећих објеката, набавку земљишта, машина и опр</a:t>
            </a:r>
            <a:r>
              <a:rPr lang="sr-Latn-RS" sz="1600"/>
              <a:t>e</a:t>
            </a:r>
            <a:r>
              <a:rPr lang="sr-Cyrl-RS" sz="1600"/>
              <a:t>ме </a:t>
            </a:r>
            <a:r>
              <a:rPr lang="sr-Cyrl-RS" sz="1600" dirty="0"/>
              <a:t>неопходне за рад буџетских корисника.</a:t>
            </a:r>
          </a:p>
          <a:p>
            <a:pPr marL="137160" indent="0" algn="just">
              <a:buNone/>
            </a:pPr>
            <a:r>
              <a:rPr lang="sr-Cyrl-RS" sz="1600" dirty="0"/>
              <a:t>	Расходи и издаци морају се исказивати на законом прописан начин, односно морају се исказивати: по </a:t>
            </a:r>
            <a:r>
              <a:rPr lang="sr-Cyrl-RS" sz="1600" i="1" dirty="0"/>
              <a:t>програмима</a:t>
            </a:r>
            <a:r>
              <a:rPr lang="sr-Cyrl-RS" sz="1600" dirty="0"/>
              <a:t> који показују колико се троши за извршавање основних надлежности и стратешких циљева општине; по </a:t>
            </a:r>
            <a:r>
              <a:rPr lang="sr-Cyrl-RS" sz="1600" i="1" dirty="0"/>
              <a:t>основној намени </a:t>
            </a:r>
            <a:r>
              <a:rPr lang="sr-Cyrl-RS" sz="1600" dirty="0"/>
              <a:t>која показује за коју врсту трошка се средства издвајају; по </a:t>
            </a:r>
            <a:r>
              <a:rPr lang="sr-Cyrl-RS" sz="1600" i="1" dirty="0"/>
              <a:t>функцији</a:t>
            </a:r>
            <a:r>
              <a:rPr lang="sr-Cyrl-RS" sz="1600" dirty="0"/>
              <a:t> која показује функционалну намену за одређену област и по </a:t>
            </a:r>
            <a:r>
              <a:rPr lang="sr-Cyrl-RS" sz="1600" i="1" dirty="0"/>
              <a:t>корисницима буџета </a:t>
            </a:r>
            <a:r>
              <a:rPr lang="sr-Cyrl-RS" sz="1600" dirty="0"/>
              <a:t>што показује организацију рада општине.</a:t>
            </a:r>
          </a:p>
          <a:p>
            <a:pPr marL="137160" indent="0" algn="just">
              <a:buNone/>
            </a:pPr>
            <a:endParaRPr lang="en-US" sz="1600" dirty="0"/>
          </a:p>
        </p:txBody>
      </p:sp>
      <p:sp>
        <p:nvSpPr>
          <p:cNvPr id="6" name="Title 5"/>
          <p:cNvSpPr>
            <a:spLocks noGrp="1"/>
          </p:cNvSpPr>
          <p:nvPr>
            <p:ph type="title"/>
          </p:nvPr>
        </p:nvSpPr>
        <p:spPr/>
        <p:txBody>
          <a:bodyPr>
            <a:normAutofit/>
          </a:bodyPr>
          <a:lstStyle/>
          <a:p>
            <a:r>
              <a:rPr lang="sr-Cyrl-RS" sz="2800" dirty="0"/>
              <a:t>РАСХОДИ БУЏЕТА</a:t>
            </a:r>
            <a:endParaRPr lang="en-US" sz="28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12</a:t>
            </a:fld>
            <a:endParaRPr lang="en-US"/>
          </a:p>
        </p:txBody>
      </p:sp>
      <p:sp>
        <p:nvSpPr>
          <p:cNvPr id="8" name="Scroll: Vertical 4">
            <a:extLst>
              <a:ext uri="{FF2B5EF4-FFF2-40B4-BE49-F238E27FC236}">
                <a16:creationId xmlns:a16="http://schemas.microsoft.com/office/drawing/2014/main" id="{35A2D7B9-0663-4F42-9A27-213801E35B27}"/>
              </a:ext>
            </a:extLst>
          </p:cNvPr>
          <p:cNvSpPr/>
          <p:nvPr/>
        </p:nvSpPr>
        <p:spPr>
          <a:xfrm>
            <a:off x="2267744" y="1988840"/>
            <a:ext cx="4104456" cy="864096"/>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r"/>
            <a:r>
              <a:rPr lang="sr-Cyrl-RS" sz="5400" b="1" dirty="0"/>
              <a:t>1,2 </a:t>
            </a:r>
            <a:r>
              <a:rPr lang="sr-Cyrl-RS" b="1" dirty="0"/>
              <a:t>МИЛИЈАРДЕ  ДИНАРА</a:t>
            </a:r>
            <a:endParaRPr lang="sr-Latn-RS" b="1" dirty="0"/>
          </a:p>
        </p:txBody>
      </p:sp>
    </p:spTree>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3" name="arrow.wav"/>
          </p:stSnd>
        </p:sndAc>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РАСХОДИ БУЏЕТА</a:t>
            </a:r>
            <a:br>
              <a:rPr lang="sr-Cyrl-RS" sz="2800" dirty="0"/>
            </a:br>
            <a:r>
              <a:rPr lang="sr-Cyrl-RS" sz="2000" dirty="0"/>
              <a:t>-На шта се троши ваш новац</a:t>
            </a:r>
            <a:r>
              <a:rPr lang="en-US" sz="2000" dirty="0"/>
              <a: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21236844"/>
              </p:ext>
            </p:extLst>
          </p:nvPr>
        </p:nvGraphicFramePr>
        <p:xfrm>
          <a:off x="457200" y="1600200"/>
          <a:ext cx="8229600" cy="4708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pic>
        <p:nvPicPr>
          <p:cNvPr id="3080"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60232" y="260648"/>
            <a:ext cx="2232248" cy="2008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1549958"/>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9" name="arrow.wav"/>
          </p:stSnd>
        </p:sndAc>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3100" dirty="0"/>
              <a:t>РАСХОДИ БУЏЕТА</a:t>
            </a:r>
            <a:br>
              <a:rPr lang="ru-RU" sz="3100" dirty="0"/>
            </a:br>
            <a:r>
              <a:rPr lang="ru-RU" sz="2200" dirty="0"/>
              <a:t>-На шта се троши ваш новац?</a:t>
            </a:r>
            <a:endParaRPr lang="en-US" sz="2200" dirty="0"/>
          </a:p>
        </p:txBody>
      </p:sp>
      <p:sp>
        <p:nvSpPr>
          <p:cNvPr id="6" name="Content Placeholder 5"/>
          <p:cNvSpPr>
            <a:spLocks noGrp="1"/>
          </p:cNvSpPr>
          <p:nvPr>
            <p:ph sz="half" idx="1"/>
          </p:nvPr>
        </p:nvSpPr>
        <p:spPr>
          <a:xfrm>
            <a:off x="637004" y="1628800"/>
            <a:ext cx="4038600" cy="4399302"/>
          </a:xfrm>
        </p:spPr>
        <p:txBody>
          <a:bodyPr>
            <a:normAutofit/>
          </a:bodyPr>
          <a:lstStyle/>
          <a:p>
            <a:pPr algn="just"/>
            <a:r>
              <a:rPr lang="sr-Cyrl-RS" sz="1500" b="1" dirty="0"/>
              <a:t>Расходи за запослене </a:t>
            </a:r>
            <a:r>
              <a:rPr lang="sr-Cyrl-RS" sz="1500" dirty="0"/>
              <a:t>представљају све трошкове за запослене, како у управи тако и код буџетских корисника</a:t>
            </a:r>
          </a:p>
          <a:p>
            <a:pPr algn="just"/>
            <a:r>
              <a:rPr lang="sr-Cyrl-RS" sz="1500" b="1" dirty="0"/>
              <a:t>Коришћење роба и услуга </a:t>
            </a:r>
            <a:r>
              <a:rPr lang="sr-Cyrl-RS" sz="1500" dirty="0"/>
              <a:t>обухватају сталне трошкове, путне трошкове, услуге по уговору, специјализоване услуге, трошкове материјала и текуће поправке и одржавање.</a:t>
            </a:r>
          </a:p>
          <a:p>
            <a:pPr algn="just"/>
            <a:r>
              <a:rPr lang="sr-Cyrl-RS" sz="1500" b="1" dirty="0"/>
              <a:t>Дотације и трансфери </a:t>
            </a:r>
            <a:r>
              <a:rPr lang="sr-Cyrl-RS" sz="1500" dirty="0"/>
              <a:t>су трошкови које општина има за исплату осталим нивоима власти као што су школе, центар за социјални рад, дом здравља.</a:t>
            </a:r>
            <a:r>
              <a:rPr lang="en-US" sz="1500" dirty="0"/>
              <a:t> </a:t>
            </a:r>
            <a:endParaRPr lang="sr-Cyrl-RS" sz="1500" dirty="0"/>
          </a:p>
          <a:p>
            <a:pPr algn="just"/>
            <a:r>
              <a:rPr lang="sr-Cyrl-RS" sz="1500" b="1" dirty="0"/>
              <a:t>Остали расходи </a:t>
            </a:r>
            <a:r>
              <a:rPr lang="sr-Cyrl-RS" sz="1500" dirty="0"/>
              <a:t>обухватају дотације невладиним организацијама, порезе, таксе, новчане казне.</a:t>
            </a:r>
          </a:p>
        </p:txBody>
      </p:sp>
      <p:sp>
        <p:nvSpPr>
          <p:cNvPr id="11" name="Content Placeholder 10"/>
          <p:cNvSpPr>
            <a:spLocks noGrp="1"/>
          </p:cNvSpPr>
          <p:nvPr>
            <p:ph sz="half" idx="2"/>
          </p:nvPr>
        </p:nvSpPr>
        <p:spPr/>
        <p:txBody>
          <a:bodyPr>
            <a:normAutofit/>
          </a:bodyPr>
          <a:lstStyle/>
          <a:p>
            <a:pPr algn="just"/>
            <a:r>
              <a:rPr lang="ru-RU" sz="1500" b="1" dirty="0"/>
              <a:t>Субвенције</a:t>
            </a:r>
            <a:r>
              <a:rPr lang="ru-RU" sz="1500" dirty="0"/>
              <a:t> сe одобравају за функционисање међумесног превоза и  пољопривредним произвођачима. </a:t>
            </a:r>
            <a:endParaRPr lang="en-US" sz="1500" dirty="0"/>
          </a:p>
          <a:p>
            <a:pPr algn="just"/>
            <a:r>
              <a:rPr lang="sr-Cyrl-RS" sz="1500" b="1" dirty="0"/>
              <a:t>Социјална заштита </a:t>
            </a:r>
            <a:r>
              <a:rPr lang="sr-Cyrl-RS" sz="1500" dirty="0"/>
              <a:t>обухвата све трошкове исплате социјалне помоћи за различите категорије грађана.</a:t>
            </a:r>
          </a:p>
          <a:p>
            <a:pPr algn="just"/>
            <a:r>
              <a:rPr lang="sr-Cyrl-RS" sz="1500" b="1" dirty="0"/>
              <a:t>Буџетска резерва </a:t>
            </a:r>
            <a:r>
              <a:rPr lang="sr-Cyrl-RS" sz="1500" dirty="0"/>
              <a:t>представља новац који се користи за непланиране или недовољно планиране сврхе, као и у случају ванредних околности.</a:t>
            </a:r>
          </a:p>
          <a:p>
            <a:pPr algn="just"/>
            <a:r>
              <a:rPr lang="sr-Cyrl-RS" sz="1500" b="1" dirty="0"/>
              <a:t>Капитални издаци </a:t>
            </a:r>
            <a:r>
              <a:rPr lang="sr-Cyrl-RS" sz="1500" dirty="0"/>
              <a:t>су трошкови за изградњу нових, или инвестиционо одржавање постојећих објеката, набавку опреме, машина земљишта и слично.</a:t>
            </a:r>
          </a:p>
          <a:p>
            <a:endParaRPr lang="ru-RU" sz="1500"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pic>
        <p:nvPicPr>
          <p:cNvPr id="4108" name="Picture 12" descr="C:\Users\Korisnik\AppData\Local\Microsoft\Windows\Temporary Internet Files\Content.IE5\KJA1MPE7\dinero015234[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08520" y="2852936"/>
            <a:ext cx="1216247" cy="912185"/>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13" descr="C:\Users\Korisnik\AppData\Local\Microsoft\Windows\Temporary Internet Files\Content.IE5\KJA1MPE7\REVOLUCIÃ“N_INDUSTRIAL2[1].png"/>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6943329" y="4887419"/>
            <a:ext cx="2140507" cy="1498355"/>
          </a:xfrm>
          <a:prstGeom prst="rect">
            <a:avLst/>
          </a:prstGeom>
          <a:noFill/>
          <a:extLst>
            <a:ext uri="{909E8E84-426E-40DD-AFC4-6F175D3DCCD1}">
              <a14:hiddenFill xmlns:a14="http://schemas.microsoft.com/office/drawing/2010/main">
                <a:solidFill>
                  <a:srgbClr val="FFFFFF"/>
                </a:solidFill>
              </a14:hiddenFill>
            </a:ext>
          </a:extLst>
        </p:spPr>
      </p:pic>
      <p:pic>
        <p:nvPicPr>
          <p:cNvPr id="4118" name="Picture 22" descr="C:\Users\Korisnik\AppData\Local\Microsoft\Windows\Temporary Internet Files\Content.IE5\KJA1MPE7\bus_cartoon[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78028" y="310207"/>
            <a:ext cx="1080977" cy="9361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119" name="Picture 23" descr="C:\Users\Korisnik\AppData\Local\Microsoft\Windows\Temporary Internet Files\Content.IE5\WS3JGRRR\social-worker[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5576" y="5636597"/>
            <a:ext cx="1461939" cy="616365"/>
          </a:xfrm>
          <a:prstGeom prst="rect">
            <a:avLst/>
          </a:prstGeom>
          <a:noFill/>
          <a:extLst>
            <a:ext uri="{909E8E84-426E-40DD-AFC4-6F175D3DCCD1}">
              <a14:hiddenFill xmlns:a14="http://schemas.microsoft.com/office/drawing/2010/main">
                <a:solidFill>
                  <a:srgbClr val="FFFFFF"/>
                </a:solidFill>
              </a14:hiddenFill>
            </a:ext>
          </a:extLst>
        </p:spPr>
      </p:pic>
      <p:pic>
        <p:nvPicPr>
          <p:cNvPr id="4123" name="Picture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528" y="463734"/>
            <a:ext cx="2123728" cy="782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25" name="Picture 29" descr="C:\Users\Korisnik\AppData\Local\Microsoft\Windows\Temporary Internet Files\Content.IE5\WS3JGRRR\agriculture5[1].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67944" y="5506534"/>
            <a:ext cx="1287423" cy="749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539323"/>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11" name="arrow.wav"/>
          </p:stSnd>
        </p:sndAc>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sr-Cyrl-RS" sz="3100" dirty="0"/>
            </a:br>
            <a:r>
              <a:rPr lang="sr-Cyrl-RS" sz="3100" dirty="0"/>
              <a:t>РАСХОДИ БУЏЕТА</a:t>
            </a:r>
            <a:br>
              <a:rPr lang="sr-Cyrl-RS" sz="3100" dirty="0"/>
            </a:br>
            <a:r>
              <a:rPr lang="sr-Cyrl-RS" sz="2200" dirty="0"/>
              <a:t>-Структура расхода и издатака</a:t>
            </a:r>
            <a:br>
              <a:rPr lang="sr-Cyrl-RS" dirty="0"/>
            </a:b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37459385"/>
              </p:ext>
            </p:extLst>
          </p:nvPr>
        </p:nvGraphicFramePr>
        <p:xfrm>
          <a:off x="467544" y="1628800"/>
          <a:ext cx="7920880" cy="45365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01855056"/>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4" name="arrow.wav"/>
          </p:stSnd>
        </p:sndAc>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РАСХОДИ БУЏЕТА</a:t>
            </a:r>
            <a:br>
              <a:rPr lang="sr-Cyrl-RS" sz="2800" dirty="0"/>
            </a:br>
            <a:r>
              <a:rPr lang="sr-Cyrl-RS" sz="2000" dirty="0"/>
              <a:t>-Програмско трошење</a:t>
            </a:r>
            <a:endParaRPr lang="en-US" sz="2000" dirty="0"/>
          </a:p>
        </p:txBody>
      </p:sp>
      <p:sp>
        <p:nvSpPr>
          <p:cNvPr id="3" name="Content Placeholder 2"/>
          <p:cNvSpPr>
            <a:spLocks noGrp="1"/>
          </p:cNvSpPr>
          <p:nvPr>
            <p:ph idx="1"/>
          </p:nvPr>
        </p:nvSpPr>
        <p:spPr/>
        <p:txBody>
          <a:bodyPr>
            <a:normAutofit/>
          </a:bodyPr>
          <a:lstStyle/>
          <a:p>
            <a:pPr marL="137160" indent="0" algn="just">
              <a:buNone/>
            </a:pPr>
            <a:r>
              <a:rPr lang="sr-Cyrl-RS" sz="1400" dirty="0"/>
              <a:t>	Програмско трошење говори о средствима која се издвајају за финансирање основних надлежности и стратешких циљева општине.</a:t>
            </a:r>
          </a:p>
          <a:p>
            <a:pPr marL="137160" indent="0" algn="just">
              <a:buNone/>
            </a:pPr>
            <a:endParaRPr lang="en-US" sz="1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pic>
        <p:nvPicPr>
          <p:cNvPr id="6148" name="Picture 4"/>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38484" y="2281997"/>
            <a:ext cx="6827576" cy="4211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2740462"/>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4" name="arrow.wav"/>
          </p:stSnd>
        </p:sndAc>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100" dirty="0"/>
              <a:t>РАСХОДИ БУЏЕТА</a:t>
            </a:r>
            <a:br>
              <a:rPr lang="sr-Cyrl-RS" sz="3100" dirty="0"/>
            </a:br>
            <a:r>
              <a:rPr lang="sr-Cyrl-RS" sz="2200" dirty="0"/>
              <a:t>-Програмско трошење</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pic>
        <p:nvPicPr>
          <p:cNvPr id="717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15616" y="1916832"/>
            <a:ext cx="6984776"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5339407"/>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4" name="arrow.wav"/>
          </p:stSnd>
        </p:sndAc>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100" dirty="0"/>
              <a:t>РАСХОДИ БУЏЕТА</a:t>
            </a:r>
            <a:br>
              <a:rPr lang="sr-Cyrl-RS" dirty="0"/>
            </a:br>
            <a:r>
              <a:rPr lang="sr-Cyrl-RS" sz="2200" dirty="0"/>
              <a:t>-Како су средства расподељена по корисницима</a:t>
            </a:r>
            <a:endParaRPr lang="en-US" sz="2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71216262"/>
              </p:ext>
            </p:extLst>
          </p:nvPr>
        </p:nvGraphicFramePr>
        <p:xfrm>
          <a:off x="1403647" y="2128202"/>
          <a:ext cx="6408714" cy="3893085"/>
        </p:xfrm>
        <a:graphic>
          <a:graphicData uri="http://schemas.openxmlformats.org/drawingml/2006/table">
            <a:tbl>
              <a:tblPr firstRow="1" firstCol="1" bandRow="1">
                <a:tableStyleId>{284E427A-3D55-4303-BF80-6455036E1DE7}</a:tableStyleId>
              </a:tblPr>
              <a:tblGrid>
                <a:gridCol w="494245">
                  <a:extLst>
                    <a:ext uri="{9D8B030D-6E8A-4147-A177-3AD203B41FA5}">
                      <a16:colId xmlns:a16="http://schemas.microsoft.com/office/drawing/2014/main" val="20000"/>
                    </a:ext>
                  </a:extLst>
                </a:gridCol>
                <a:gridCol w="3789213">
                  <a:extLst>
                    <a:ext uri="{9D8B030D-6E8A-4147-A177-3AD203B41FA5}">
                      <a16:colId xmlns:a16="http://schemas.microsoft.com/office/drawing/2014/main" val="20001"/>
                    </a:ext>
                  </a:extLst>
                </a:gridCol>
                <a:gridCol w="1136765">
                  <a:extLst>
                    <a:ext uri="{9D8B030D-6E8A-4147-A177-3AD203B41FA5}">
                      <a16:colId xmlns:a16="http://schemas.microsoft.com/office/drawing/2014/main" val="20002"/>
                    </a:ext>
                  </a:extLst>
                </a:gridCol>
                <a:gridCol w="988491">
                  <a:extLst>
                    <a:ext uri="{9D8B030D-6E8A-4147-A177-3AD203B41FA5}">
                      <a16:colId xmlns:a16="http://schemas.microsoft.com/office/drawing/2014/main" val="20003"/>
                    </a:ext>
                  </a:extLst>
                </a:gridCol>
              </a:tblGrid>
              <a:tr h="444005">
                <a:tc>
                  <a:txBody>
                    <a:bodyPr/>
                    <a:lstStyle/>
                    <a:p>
                      <a:pPr marL="0" marR="0">
                        <a:spcBef>
                          <a:spcPts val="0"/>
                        </a:spcBef>
                        <a:spcAft>
                          <a:spcPts val="0"/>
                        </a:spcAft>
                      </a:pPr>
                      <a:r>
                        <a:rPr lang="en-US" sz="900" dirty="0">
                          <a:effectLst/>
                        </a:rPr>
                        <a:t>Р. </a:t>
                      </a:r>
                      <a:r>
                        <a:rPr lang="en-US" sz="900" dirty="0" err="1">
                          <a:effectLst/>
                        </a:rPr>
                        <a:t>бр</a:t>
                      </a:r>
                      <a:r>
                        <a:rPr lang="en-US" sz="900" dirty="0">
                          <a:effectLst/>
                        </a:rPr>
                        <a:t>.</a:t>
                      </a:r>
                      <a:endParaRPr lang="en-US" sz="1200" dirty="0">
                        <a:effectLst/>
                        <a:latin typeface="Times New Roman"/>
                        <a:ea typeface="Times New Roman"/>
                      </a:endParaRPr>
                    </a:p>
                  </a:txBody>
                  <a:tcPr marL="68580" marR="68580" marT="0" marB="0" anchor="ctr"/>
                </a:tc>
                <a:tc>
                  <a:txBody>
                    <a:bodyPr/>
                    <a:lstStyle/>
                    <a:p>
                      <a:pPr marL="0" marR="0">
                        <a:spcBef>
                          <a:spcPts val="0"/>
                        </a:spcBef>
                        <a:spcAft>
                          <a:spcPts val="0"/>
                        </a:spcAft>
                      </a:pPr>
                      <a:r>
                        <a:rPr lang="en-US" sz="900">
                          <a:effectLst/>
                        </a:rPr>
                        <a:t>Назив корисника</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900">
                          <a:effectLst/>
                        </a:rPr>
                        <a:t>Одлука о  буџету за 2018. годину</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900">
                          <a:effectLst/>
                        </a:rPr>
                        <a:t>Структура</a:t>
                      </a:r>
                      <a:br>
                        <a:rPr lang="en-US" sz="900">
                          <a:effectLst/>
                        </a:rPr>
                      </a:br>
                      <a:r>
                        <a:rPr lang="en-US" sz="900">
                          <a:effectLst/>
                        </a:rPr>
                        <a:t>%</a:t>
                      </a:r>
                      <a:endParaRPr lang="en-US" sz="120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172454">
                <a:tc>
                  <a:txBody>
                    <a:bodyPr/>
                    <a:lstStyle/>
                    <a:p>
                      <a:pPr marL="0" marR="0" algn="ctr">
                        <a:spcBef>
                          <a:spcPts val="0"/>
                        </a:spcBef>
                        <a:spcAft>
                          <a:spcPts val="0"/>
                        </a:spcAft>
                      </a:pPr>
                      <a:r>
                        <a:rPr lang="en-US" sz="1000">
                          <a:effectLst/>
                        </a:rPr>
                        <a:t>1.</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dirty="0" err="1">
                          <a:effectLst/>
                        </a:rPr>
                        <a:t>Општинска</a:t>
                      </a:r>
                      <a:r>
                        <a:rPr lang="en-US" sz="1000" dirty="0">
                          <a:effectLst/>
                        </a:rPr>
                        <a:t> </a:t>
                      </a:r>
                      <a:r>
                        <a:rPr lang="en-US" sz="1000" dirty="0" err="1">
                          <a:effectLst/>
                        </a:rPr>
                        <a:t>управа</a:t>
                      </a:r>
                      <a:r>
                        <a:rPr lang="en-US" sz="1000" dirty="0">
                          <a:effectLst/>
                        </a:rPr>
                        <a:t> </a:t>
                      </a:r>
                      <a:r>
                        <a:rPr lang="en-US" sz="1000" dirty="0" err="1">
                          <a:effectLst/>
                        </a:rPr>
                        <a:t>Ковин</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757.478.758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62,41</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1"/>
                  </a:ext>
                </a:extLst>
              </a:tr>
              <a:tr h="172454">
                <a:tc>
                  <a:txBody>
                    <a:bodyPr/>
                    <a:lstStyle/>
                    <a:p>
                      <a:pPr marL="0" marR="0" algn="ctr">
                        <a:spcBef>
                          <a:spcPts val="0"/>
                        </a:spcBef>
                        <a:spcAft>
                          <a:spcPts val="0"/>
                        </a:spcAft>
                      </a:pPr>
                      <a:r>
                        <a:rPr lang="en-US" sz="1000">
                          <a:effectLst/>
                        </a:rPr>
                        <a:t>2.</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Скупштина општине Ковин</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23.631.500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1,95</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2"/>
                  </a:ext>
                </a:extLst>
              </a:tr>
              <a:tr h="172454">
                <a:tc>
                  <a:txBody>
                    <a:bodyPr/>
                    <a:lstStyle/>
                    <a:p>
                      <a:pPr marL="0" marR="0" algn="ctr">
                        <a:spcBef>
                          <a:spcPts val="0"/>
                        </a:spcBef>
                        <a:spcAft>
                          <a:spcPts val="0"/>
                        </a:spcAft>
                      </a:pPr>
                      <a:r>
                        <a:rPr lang="en-US" sz="1000">
                          <a:effectLst/>
                        </a:rPr>
                        <a:t>3.</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Председник општине </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11.270.000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0,93</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3"/>
                  </a:ext>
                </a:extLst>
              </a:tr>
              <a:tr h="172454">
                <a:tc>
                  <a:txBody>
                    <a:bodyPr/>
                    <a:lstStyle/>
                    <a:p>
                      <a:pPr marL="0" marR="0" algn="ctr">
                        <a:spcBef>
                          <a:spcPts val="0"/>
                        </a:spcBef>
                        <a:spcAft>
                          <a:spcPts val="0"/>
                        </a:spcAft>
                      </a:pPr>
                      <a:r>
                        <a:rPr lang="en-US" sz="1000">
                          <a:effectLst/>
                        </a:rPr>
                        <a:t>4.</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Општинско веће</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3.000.000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0,25</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4"/>
                  </a:ext>
                </a:extLst>
              </a:tr>
              <a:tr h="172454">
                <a:tc>
                  <a:txBody>
                    <a:bodyPr/>
                    <a:lstStyle/>
                    <a:p>
                      <a:pPr marL="0" marR="0" algn="ctr">
                        <a:spcBef>
                          <a:spcPts val="0"/>
                        </a:spcBef>
                        <a:spcAft>
                          <a:spcPts val="0"/>
                        </a:spcAft>
                      </a:pPr>
                      <a:r>
                        <a:rPr lang="en-US" sz="1000">
                          <a:effectLst/>
                        </a:rPr>
                        <a:t>5.</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Општинско јавно правобранилаштво</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3.185.000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0,26</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5"/>
                  </a:ext>
                </a:extLst>
              </a:tr>
              <a:tr h="172454">
                <a:tc>
                  <a:txBody>
                    <a:bodyPr/>
                    <a:lstStyle/>
                    <a:p>
                      <a:pPr marL="0" marR="0" algn="ctr">
                        <a:spcBef>
                          <a:spcPts val="0"/>
                        </a:spcBef>
                        <a:spcAft>
                          <a:spcPts val="0"/>
                        </a:spcAft>
                      </a:pPr>
                      <a:r>
                        <a:rPr lang="en-US" sz="1000">
                          <a:effectLst/>
                        </a:rPr>
                        <a:t>6.</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Месне заједнице</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25.848.394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2,13</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6"/>
                  </a:ext>
                </a:extLst>
              </a:tr>
              <a:tr h="172454">
                <a:tc>
                  <a:txBody>
                    <a:bodyPr/>
                    <a:lstStyle/>
                    <a:p>
                      <a:pPr marL="0" marR="0" algn="ctr">
                        <a:spcBef>
                          <a:spcPts val="0"/>
                        </a:spcBef>
                        <a:spcAft>
                          <a:spcPts val="0"/>
                        </a:spcAft>
                      </a:pPr>
                      <a:r>
                        <a:rPr lang="en-US" sz="1000">
                          <a:effectLst/>
                        </a:rPr>
                        <a:t>7.</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Основне школе</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94.497.000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7,79</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7"/>
                  </a:ext>
                </a:extLst>
              </a:tr>
              <a:tr h="172454">
                <a:tc>
                  <a:txBody>
                    <a:bodyPr/>
                    <a:lstStyle/>
                    <a:p>
                      <a:pPr marL="0" marR="0" algn="ctr">
                        <a:spcBef>
                          <a:spcPts val="0"/>
                        </a:spcBef>
                        <a:spcAft>
                          <a:spcPts val="0"/>
                        </a:spcAft>
                      </a:pPr>
                      <a:r>
                        <a:rPr lang="en-US" sz="1000">
                          <a:effectLst/>
                        </a:rPr>
                        <a:t>8.</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Средње школе</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21.912.214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1,81</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8"/>
                  </a:ext>
                </a:extLst>
              </a:tr>
              <a:tr h="172454">
                <a:tc>
                  <a:txBody>
                    <a:bodyPr/>
                    <a:lstStyle/>
                    <a:p>
                      <a:pPr marL="0" marR="0" algn="ctr">
                        <a:spcBef>
                          <a:spcPts val="0"/>
                        </a:spcBef>
                        <a:spcAft>
                          <a:spcPts val="0"/>
                        </a:spcAft>
                      </a:pPr>
                      <a:r>
                        <a:rPr lang="en-US" sz="1000">
                          <a:effectLst/>
                        </a:rPr>
                        <a:t>9.</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Центар за културу Ковин</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29.452.084</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2,43</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09"/>
                  </a:ext>
                </a:extLst>
              </a:tr>
              <a:tr h="172454">
                <a:tc>
                  <a:txBody>
                    <a:bodyPr/>
                    <a:lstStyle/>
                    <a:p>
                      <a:pPr marL="0" marR="0" algn="ctr">
                        <a:spcBef>
                          <a:spcPts val="0"/>
                        </a:spcBef>
                        <a:spcAft>
                          <a:spcPts val="0"/>
                        </a:spcAft>
                      </a:pPr>
                      <a:r>
                        <a:rPr lang="en-US" sz="1000">
                          <a:effectLst/>
                        </a:rPr>
                        <a:t>10.</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Библиотека “Вук Караџић” Ковин</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dirty="0">
                          <a:effectLst/>
                        </a:rPr>
                        <a:t>17.659.300</a:t>
                      </a:r>
                      <a:endParaRPr lang="en-US" sz="1200" dirty="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1,45</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0"/>
                  </a:ext>
                </a:extLst>
              </a:tr>
              <a:tr h="172454">
                <a:tc>
                  <a:txBody>
                    <a:bodyPr/>
                    <a:lstStyle/>
                    <a:p>
                      <a:pPr marL="0" marR="0" algn="ctr">
                        <a:spcBef>
                          <a:spcPts val="0"/>
                        </a:spcBef>
                        <a:spcAft>
                          <a:spcPts val="0"/>
                        </a:spcAft>
                      </a:pPr>
                      <a:r>
                        <a:rPr lang="en-US" sz="1000">
                          <a:effectLst/>
                        </a:rPr>
                        <a:t>11.</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Центар за социјални рад Ковин</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76.522.238</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6,30</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1"/>
                  </a:ext>
                </a:extLst>
              </a:tr>
              <a:tr h="172454">
                <a:tc>
                  <a:txBody>
                    <a:bodyPr/>
                    <a:lstStyle/>
                    <a:p>
                      <a:pPr marL="0" marR="0" algn="ctr">
                        <a:spcBef>
                          <a:spcPts val="0"/>
                        </a:spcBef>
                        <a:spcAft>
                          <a:spcPts val="0"/>
                        </a:spcAft>
                      </a:pPr>
                      <a:r>
                        <a:rPr lang="en-US" sz="1000">
                          <a:effectLst/>
                        </a:rPr>
                        <a:t>12.</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ПУ “Наша радост” Ковин</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43.371.950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3,57</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2"/>
                  </a:ext>
                </a:extLst>
              </a:tr>
              <a:tr h="172454">
                <a:tc>
                  <a:txBody>
                    <a:bodyPr/>
                    <a:lstStyle/>
                    <a:p>
                      <a:pPr marL="0" marR="0" algn="ctr">
                        <a:spcBef>
                          <a:spcPts val="0"/>
                        </a:spcBef>
                        <a:spcAft>
                          <a:spcPts val="0"/>
                        </a:spcAft>
                      </a:pPr>
                      <a:r>
                        <a:rPr lang="en-US" sz="1000">
                          <a:effectLst/>
                        </a:rPr>
                        <a:t>13.</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Установа за спорт</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24.043.200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1,98</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3"/>
                  </a:ext>
                </a:extLst>
              </a:tr>
              <a:tr h="172454">
                <a:tc>
                  <a:txBody>
                    <a:bodyPr/>
                    <a:lstStyle/>
                    <a:p>
                      <a:pPr marL="0" marR="0" algn="ctr">
                        <a:spcBef>
                          <a:spcPts val="0"/>
                        </a:spcBef>
                        <a:spcAft>
                          <a:spcPts val="0"/>
                        </a:spcAft>
                      </a:pPr>
                      <a:r>
                        <a:rPr lang="en-US" sz="1000">
                          <a:effectLst/>
                        </a:rPr>
                        <a:t>14.</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Савет за младе</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425.000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0,04</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4"/>
                  </a:ext>
                </a:extLst>
              </a:tr>
              <a:tr h="172454">
                <a:tc>
                  <a:txBody>
                    <a:bodyPr/>
                    <a:lstStyle/>
                    <a:p>
                      <a:pPr marL="0" marR="0" algn="ctr">
                        <a:spcBef>
                          <a:spcPts val="0"/>
                        </a:spcBef>
                        <a:spcAft>
                          <a:spcPts val="0"/>
                        </a:spcAft>
                      </a:pPr>
                      <a:r>
                        <a:rPr lang="en-US" sz="1000">
                          <a:effectLst/>
                        </a:rPr>
                        <a:t>15.</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Туристичка организација општине Ковин</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15.979.000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1,32</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5"/>
                  </a:ext>
                </a:extLst>
              </a:tr>
              <a:tr h="172454">
                <a:tc>
                  <a:txBody>
                    <a:bodyPr/>
                    <a:lstStyle/>
                    <a:p>
                      <a:pPr marL="0" marR="0" algn="ctr">
                        <a:spcBef>
                          <a:spcPts val="0"/>
                        </a:spcBef>
                        <a:spcAft>
                          <a:spcPts val="0"/>
                        </a:spcAft>
                      </a:pPr>
                      <a:r>
                        <a:rPr lang="en-US" sz="1000">
                          <a:effectLst/>
                        </a:rPr>
                        <a:t>16.</a:t>
                      </a:r>
                      <a:endParaRPr lang="en-US" sz="1200">
                        <a:effectLst/>
                        <a:latin typeface="Times New Roman"/>
                        <a:ea typeface="Times New Roman"/>
                      </a:endParaRPr>
                    </a:p>
                  </a:txBody>
                  <a:tcPr marL="68580" marR="68580" marT="0" marB="0" anchor="b"/>
                </a:tc>
                <a:tc>
                  <a:txBody>
                    <a:bodyPr/>
                    <a:lstStyle/>
                    <a:p>
                      <a:pPr marL="0" marR="0">
                        <a:spcBef>
                          <a:spcPts val="0"/>
                        </a:spcBef>
                        <a:spcAft>
                          <a:spcPts val="0"/>
                        </a:spcAft>
                      </a:pPr>
                      <a:r>
                        <a:rPr lang="en-US" sz="1000">
                          <a:effectLst/>
                        </a:rPr>
                        <a:t>Дом здравља</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18.520.362</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1,53</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6"/>
                  </a:ext>
                </a:extLst>
              </a:tr>
              <a:tr h="172454">
                <a:tc>
                  <a:txBody>
                    <a:bodyPr/>
                    <a:lstStyle/>
                    <a:p>
                      <a:pPr marL="0" marR="0" algn="ctr">
                        <a:spcBef>
                          <a:spcPts val="0"/>
                        </a:spcBef>
                        <a:spcAft>
                          <a:spcPts val="0"/>
                        </a:spcAft>
                      </a:pPr>
                      <a:r>
                        <a:rPr lang="en-US" sz="1000">
                          <a:effectLst/>
                        </a:rPr>
                        <a:t>17.</a:t>
                      </a:r>
                      <a:endParaRPr lang="en-US" sz="1200">
                        <a:effectLst/>
                        <a:latin typeface="Times New Roman"/>
                        <a:ea typeface="Times New Roman"/>
                      </a:endParaRPr>
                    </a:p>
                  </a:txBody>
                  <a:tcPr marL="68580" marR="68580" marT="0" marB="0" anchor="b"/>
                </a:tc>
                <a:tc>
                  <a:txBody>
                    <a:bodyPr/>
                    <a:lstStyle/>
                    <a:p>
                      <a:pPr marL="0" marR="0" algn="just">
                        <a:spcBef>
                          <a:spcPts val="0"/>
                        </a:spcBef>
                        <a:spcAft>
                          <a:spcPts val="0"/>
                        </a:spcAft>
                      </a:pPr>
                      <a:r>
                        <a:rPr lang="en-US" sz="1000">
                          <a:effectLst/>
                        </a:rPr>
                        <a:t>Фонд за заштиту животне средине</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900">
                          <a:effectLst/>
                        </a:rPr>
                        <a:t>36.000.000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2,97</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7"/>
                  </a:ext>
                </a:extLst>
              </a:tr>
              <a:tr h="172454">
                <a:tc>
                  <a:txBody>
                    <a:bodyPr/>
                    <a:lstStyle/>
                    <a:p>
                      <a:pPr marL="0" marR="0" algn="ctr">
                        <a:spcBef>
                          <a:spcPts val="0"/>
                        </a:spcBef>
                        <a:spcAft>
                          <a:spcPts val="0"/>
                        </a:spcAft>
                      </a:pPr>
                      <a:r>
                        <a:rPr lang="en-US" sz="1000">
                          <a:effectLst/>
                        </a:rPr>
                        <a:t>18.</a:t>
                      </a:r>
                      <a:endParaRPr lang="en-US" sz="1200">
                        <a:effectLst/>
                        <a:latin typeface="Times New Roman"/>
                        <a:ea typeface="Times New Roman"/>
                      </a:endParaRPr>
                    </a:p>
                  </a:txBody>
                  <a:tcPr marL="68580" marR="68580" marT="0" marB="0" anchor="b"/>
                </a:tc>
                <a:tc>
                  <a:txBody>
                    <a:bodyPr/>
                    <a:lstStyle/>
                    <a:p>
                      <a:pPr marL="0" marR="0" algn="just">
                        <a:spcBef>
                          <a:spcPts val="0"/>
                        </a:spcBef>
                        <a:spcAft>
                          <a:spcPts val="0"/>
                        </a:spcAft>
                      </a:pPr>
                      <a:r>
                        <a:rPr lang="en-US" sz="1000">
                          <a:effectLst/>
                        </a:rPr>
                        <a:t>Фонд за запошљавање општине Ковин</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900">
                          <a:effectLst/>
                        </a:rPr>
                        <a:t>5.000.000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0,41</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8"/>
                  </a:ext>
                </a:extLst>
              </a:tr>
              <a:tr h="172454">
                <a:tc>
                  <a:txBody>
                    <a:bodyPr/>
                    <a:lstStyle/>
                    <a:p>
                      <a:pPr marL="0" marR="0" algn="ctr">
                        <a:spcBef>
                          <a:spcPts val="0"/>
                        </a:spcBef>
                        <a:spcAft>
                          <a:spcPts val="0"/>
                        </a:spcAft>
                      </a:pPr>
                      <a:r>
                        <a:rPr lang="en-US" sz="1000">
                          <a:effectLst/>
                        </a:rPr>
                        <a:t>19.</a:t>
                      </a:r>
                      <a:endParaRPr lang="en-US" sz="1200">
                        <a:effectLst/>
                        <a:latin typeface="Times New Roman"/>
                        <a:ea typeface="Times New Roman"/>
                      </a:endParaRPr>
                    </a:p>
                  </a:txBody>
                  <a:tcPr marL="68580" marR="68580" marT="0" marB="0" anchor="b"/>
                </a:tc>
                <a:tc>
                  <a:txBody>
                    <a:bodyPr/>
                    <a:lstStyle/>
                    <a:p>
                      <a:pPr marL="0" marR="0" algn="just">
                        <a:spcBef>
                          <a:spcPts val="0"/>
                        </a:spcBef>
                        <a:spcAft>
                          <a:spcPts val="0"/>
                        </a:spcAft>
                      </a:pPr>
                      <a:r>
                        <a:rPr lang="en-US" sz="1000">
                          <a:effectLst/>
                        </a:rPr>
                        <a:t>Фонд за пољопривреду</a:t>
                      </a:r>
                      <a:endParaRPr lang="en-US" sz="1200">
                        <a:effectLst/>
                        <a:latin typeface="Times New Roman"/>
                        <a:ea typeface="Times New Roman"/>
                      </a:endParaRPr>
                    </a:p>
                  </a:txBody>
                  <a:tcPr marL="68580" marR="68580" marT="0" marB="0"/>
                </a:tc>
                <a:tc>
                  <a:txBody>
                    <a:bodyPr/>
                    <a:lstStyle/>
                    <a:p>
                      <a:pPr marL="0" marR="0" algn="r">
                        <a:spcBef>
                          <a:spcPts val="0"/>
                        </a:spcBef>
                        <a:spcAft>
                          <a:spcPts val="0"/>
                        </a:spcAft>
                      </a:pPr>
                      <a:r>
                        <a:rPr lang="en-US" sz="900">
                          <a:effectLst/>
                        </a:rPr>
                        <a:t>6.000.000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0,49</a:t>
                      </a:r>
                      <a:endParaRPr lang="en-US" sz="1200">
                        <a:effectLst/>
                        <a:latin typeface="Times New Roman"/>
                        <a:ea typeface="Times New Roman"/>
                      </a:endParaRPr>
                    </a:p>
                  </a:txBody>
                  <a:tcPr marL="68580" marR="68580" marT="0" marB="0" anchor="b"/>
                </a:tc>
                <a:extLst>
                  <a:ext uri="{0D108BD9-81ED-4DB2-BD59-A6C34878D82A}">
                    <a16:rowId xmlns:a16="http://schemas.microsoft.com/office/drawing/2014/main" val="10019"/>
                  </a:ext>
                </a:extLst>
              </a:tr>
              <a:tr h="172454">
                <a:tc>
                  <a:txBody>
                    <a:bodyPr/>
                    <a:lstStyle/>
                    <a:p>
                      <a:pPr marL="0" marR="0" algn="ctr">
                        <a:spcBef>
                          <a:spcPts val="0"/>
                        </a:spcBef>
                        <a:spcAft>
                          <a:spcPts val="0"/>
                        </a:spcAft>
                      </a:pPr>
                      <a:r>
                        <a:rPr lang="en-US" sz="1000">
                          <a:effectLst/>
                        </a:rPr>
                        <a:t> </a:t>
                      </a:r>
                      <a:endParaRPr lang="en-US" sz="1200">
                        <a:effectLst/>
                        <a:latin typeface="Times New Roman"/>
                        <a:ea typeface="Times New Roman"/>
                      </a:endParaRPr>
                    </a:p>
                  </a:txBody>
                  <a:tcPr marL="68580" marR="68580" marT="0" marB="0" anchor="b"/>
                </a:tc>
                <a:tc>
                  <a:txBody>
                    <a:bodyPr/>
                    <a:lstStyle/>
                    <a:p>
                      <a:pPr marL="0" marR="0" algn="ctr">
                        <a:spcBef>
                          <a:spcPts val="0"/>
                        </a:spcBef>
                        <a:spcAft>
                          <a:spcPts val="0"/>
                        </a:spcAft>
                      </a:pPr>
                      <a:r>
                        <a:rPr lang="en-US" sz="1000">
                          <a:effectLst/>
                        </a:rPr>
                        <a:t>У К У П Н О:</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a:effectLst/>
                        </a:rPr>
                        <a:t>1.213.796.000</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900" dirty="0">
                          <a:effectLst/>
                        </a:rPr>
                        <a:t>100,00</a:t>
                      </a:r>
                      <a:endParaRPr lang="en-US" sz="1200" dirty="0">
                        <a:effectLst/>
                        <a:latin typeface="Times New Roman"/>
                        <a:ea typeface="Times New Roman"/>
                      </a:endParaRPr>
                    </a:p>
                  </a:txBody>
                  <a:tcPr marL="68580" marR="68580" marT="0" marB="0" anchor="b"/>
                </a:tc>
                <a:extLst>
                  <a:ext uri="{0D108BD9-81ED-4DB2-BD59-A6C34878D82A}">
                    <a16:rowId xmlns:a16="http://schemas.microsoft.com/office/drawing/2014/main" val="10020"/>
                  </a:ext>
                </a:extLst>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847613725"/>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3" name="arrow.wav"/>
          </p:stSnd>
        </p:sndAc>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100" dirty="0">
                <a:gradFill>
                  <a:gsLst>
                    <a:gs pos="0">
                      <a:srgbClr val="F0AD00">
                        <a:tint val="73000"/>
                        <a:satMod val="145000"/>
                      </a:srgbClr>
                    </a:gs>
                    <a:gs pos="73000">
                      <a:srgbClr val="F0AD00">
                        <a:tint val="73000"/>
                        <a:satMod val="145000"/>
                      </a:srgbClr>
                    </a:gs>
                    <a:gs pos="100000">
                      <a:srgbClr val="F0AD00">
                        <a:tint val="83000"/>
                        <a:satMod val="143000"/>
                      </a:srgbClr>
                    </a:gs>
                  </a:gsLst>
                  <a:lin ang="4800000" scaled="1"/>
                </a:gradFill>
              </a:rPr>
              <a:t>РАСХОДИ БУЏЕТА</a:t>
            </a:r>
            <a:br>
              <a:rPr lang="sr-Cyrl-RS" sz="3100" dirty="0">
                <a:gradFill>
                  <a:gsLst>
                    <a:gs pos="0">
                      <a:srgbClr val="F0AD00">
                        <a:tint val="73000"/>
                        <a:satMod val="145000"/>
                      </a:srgbClr>
                    </a:gs>
                    <a:gs pos="73000">
                      <a:srgbClr val="F0AD00">
                        <a:tint val="73000"/>
                        <a:satMod val="145000"/>
                      </a:srgbClr>
                    </a:gs>
                    <a:gs pos="100000">
                      <a:srgbClr val="F0AD00">
                        <a:tint val="83000"/>
                        <a:satMod val="143000"/>
                      </a:srgbClr>
                    </a:gs>
                  </a:gsLst>
                  <a:lin ang="4800000" scaled="1"/>
                </a:gradFill>
              </a:rPr>
            </a:br>
            <a:r>
              <a:rPr lang="sr-Cyrl-RS" sz="3100" dirty="0">
                <a:gradFill>
                  <a:gsLst>
                    <a:gs pos="0">
                      <a:srgbClr val="F0AD00">
                        <a:tint val="73000"/>
                        <a:satMod val="145000"/>
                      </a:srgbClr>
                    </a:gs>
                    <a:gs pos="73000">
                      <a:srgbClr val="F0AD00">
                        <a:tint val="73000"/>
                        <a:satMod val="145000"/>
                      </a:srgbClr>
                    </a:gs>
                    <a:gs pos="100000">
                      <a:srgbClr val="F0AD00">
                        <a:tint val="83000"/>
                        <a:satMod val="143000"/>
                      </a:srgbClr>
                    </a:gs>
                  </a:gsLst>
                  <a:lin ang="4800000" scaled="1"/>
                </a:gradFill>
              </a:rPr>
              <a:t>-Најважнији капитални пројекти </a:t>
            </a:r>
            <a:br>
              <a:rPr lang="sr-Cyrl-RS" dirty="0">
                <a:gradFill>
                  <a:gsLst>
                    <a:gs pos="0">
                      <a:srgbClr val="F0AD00">
                        <a:tint val="73000"/>
                        <a:satMod val="145000"/>
                      </a:srgbClr>
                    </a:gs>
                    <a:gs pos="73000">
                      <a:srgbClr val="F0AD00">
                        <a:tint val="73000"/>
                        <a:satMod val="145000"/>
                      </a:srgbClr>
                    </a:gs>
                    <a:gs pos="100000">
                      <a:srgbClr val="F0AD00">
                        <a:tint val="83000"/>
                        <a:satMod val="143000"/>
                      </a:srgbClr>
                    </a:gs>
                  </a:gsLst>
                  <a:lin ang="4800000" scaled="1"/>
                </a:gradFill>
              </a:rPr>
            </a:b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126489047"/>
              </p:ext>
            </p:extLst>
          </p:nvPr>
        </p:nvGraphicFramePr>
        <p:xfrm>
          <a:off x="899592" y="1340769"/>
          <a:ext cx="7560841" cy="4824532"/>
        </p:xfrm>
        <a:graphic>
          <a:graphicData uri="http://schemas.openxmlformats.org/drawingml/2006/table">
            <a:tbl>
              <a:tblPr firstRow="1" firstCol="1" bandRow="1">
                <a:tableStyleId>{08FB837D-C827-4EFA-A057-4D05807E0F7C}</a:tableStyleId>
              </a:tblPr>
              <a:tblGrid>
                <a:gridCol w="4189050">
                  <a:extLst>
                    <a:ext uri="{9D8B030D-6E8A-4147-A177-3AD203B41FA5}">
                      <a16:colId xmlns:a16="http://schemas.microsoft.com/office/drawing/2014/main" val="20000"/>
                    </a:ext>
                  </a:extLst>
                </a:gridCol>
                <a:gridCol w="991931">
                  <a:extLst>
                    <a:ext uri="{9D8B030D-6E8A-4147-A177-3AD203B41FA5}">
                      <a16:colId xmlns:a16="http://schemas.microsoft.com/office/drawing/2014/main" val="20001"/>
                    </a:ext>
                  </a:extLst>
                </a:gridCol>
                <a:gridCol w="1189930">
                  <a:extLst>
                    <a:ext uri="{9D8B030D-6E8A-4147-A177-3AD203B41FA5}">
                      <a16:colId xmlns:a16="http://schemas.microsoft.com/office/drawing/2014/main" val="20002"/>
                    </a:ext>
                  </a:extLst>
                </a:gridCol>
                <a:gridCol w="1189930">
                  <a:extLst>
                    <a:ext uri="{9D8B030D-6E8A-4147-A177-3AD203B41FA5}">
                      <a16:colId xmlns:a16="http://schemas.microsoft.com/office/drawing/2014/main" val="20003"/>
                    </a:ext>
                  </a:extLst>
                </a:gridCol>
              </a:tblGrid>
              <a:tr h="197745">
                <a:tc rowSpan="2">
                  <a:txBody>
                    <a:bodyPr/>
                    <a:lstStyle/>
                    <a:p>
                      <a:pPr marL="0" marR="0" algn="ctr">
                        <a:spcBef>
                          <a:spcPts val="0"/>
                        </a:spcBef>
                        <a:spcAft>
                          <a:spcPts val="0"/>
                        </a:spcAft>
                      </a:pPr>
                      <a:r>
                        <a:rPr lang="en-US" sz="1100" dirty="0" err="1">
                          <a:effectLst/>
                        </a:rPr>
                        <a:t>Опис</a:t>
                      </a:r>
                      <a:endParaRPr lang="en-US" sz="1100" dirty="0">
                        <a:effectLst/>
                        <a:latin typeface="Times New Roman"/>
                        <a:ea typeface="Times New Roman"/>
                      </a:endParaRPr>
                    </a:p>
                  </a:txBody>
                  <a:tcPr marL="68580" marR="68580" marT="0" marB="0" anchor="b"/>
                </a:tc>
                <a:tc gridSpan="3">
                  <a:txBody>
                    <a:bodyPr/>
                    <a:lstStyle/>
                    <a:p>
                      <a:pPr marL="0" marR="0" algn="ctr">
                        <a:spcBef>
                          <a:spcPts val="0"/>
                        </a:spcBef>
                        <a:spcAft>
                          <a:spcPts val="0"/>
                        </a:spcAft>
                      </a:pPr>
                      <a:r>
                        <a:rPr lang="en-US" sz="1100" dirty="0">
                          <a:effectLst/>
                        </a:rPr>
                        <a:t> </a:t>
                      </a:r>
                      <a:r>
                        <a:rPr lang="en-US" sz="1100" dirty="0" err="1">
                          <a:effectLst/>
                        </a:rPr>
                        <a:t>Износ</a:t>
                      </a:r>
                      <a:r>
                        <a:rPr lang="en-US" sz="1100" dirty="0">
                          <a:effectLst/>
                        </a:rPr>
                        <a:t> у </a:t>
                      </a:r>
                      <a:r>
                        <a:rPr lang="en-US" sz="1100" dirty="0" err="1">
                          <a:effectLst/>
                        </a:rPr>
                        <a:t>динарима</a:t>
                      </a:r>
                      <a:r>
                        <a:rPr lang="en-US" sz="1100" dirty="0">
                          <a:effectLst/>
                        </a:rPr>
                        <a:t> </a:t>
                      </a:r>
                      <a:endParaRPr lang="en-US" sz="1100" dirty="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88931">
                <a:tc vMerge="1">
                  <a:txBody>
                    <a:bodyPr/>
                    <a:lstStyle/>
                    <a:p>
                      <a:endParaRPr lang="en-US"/>
                    </a:p>
                  </a:txBody>
                  <a:tcPr/>
                </a:tc>
                <a:tc>
                  <a:txBody>
                    <a:bodyPr/>
                    <a:lstStyle/>
                    <a:p>
                      <a:pPr marL="0" marR="0" algn="ctr">
                        <a:spcBef>
                          <a:spcPts val="0"/>
                        </a:spcBef>
                        <a:spcAft>
                          <a:spcPts val="0"/>
                        </a:spcAft>
                      </a:pPr>
                      <a:r>
                        <a:rPr lang="en-US" sz="1100" dirty="0">
                          <a:effectLst/>
                        </a:rPr>
                        <a:t>2018</a:t>
                      </a:r>
                      <a:endParaRPr lang="en-US" sz="1100" dirty="0">
                        <a:effectLst/>
                        <a:latin typeface="Times New Roman"/>
                        <a:ea typeface="Times New Roman"/>
                      </a:endParaRPr>
                    </a:p>
                  </a:txBody>
                  <a:tcPr marL="68580" marR="68580" marT="0" marB="0" anchor="b"/>
                </a:tc>
                <a:tc>
                  <a:txBody>
                    <a:bodyPr/>
                    <a:lstStyle/>
                    <a:p>
                      <a:pPr marL="0" marR="0" algn="ctr">
                        <a:spcBef>
                          <a:spcPts val="0"/>
                        </a:spcBef>
                        <a:spcAft>
                          <a:spcPts val="0"/>
                        </a:spcAft>
                      </a:pPr>
                      <a:r>
                        <a:rPr lang="en-US" sz="1100" dirty="0">
                          <a:effectLst/>
                        </a:rPr>
                        <a:t>2019</a:t>
                      </a:r>
                      <a:endParaRPr lang="en-US" sz="1100" dirty="0">
                        <a:effectLst/>
                        <a:latin typeface="Times New Roman"/>
                        <a:ea typeface="Times New Roman"/>
                      </a:endParaRPr>
                    </a:p>
                  </a:txBody>
                  <a:tcPr marL="68580" marR="68580" marT="0" marB="0" anchor="b"/>
                </a:tc>
                <a:tc>
                  <a:txBody>
                    <a:bodyPr/>
                    <a:lstStyle/>
                    <a:p>
                      <a:pPr marL="0" marR="0" algn="ctr">
                        <a:spcBef>
                          <a:spcPts val="0"/>
                        </a:spcBef>
                        <a:spcAft>
                          <a:spcPts val="0"/>
                        </a:spcAft>
                      </a:pPr>
                      <a:r>
                        <a:rPr lang="en-US" sz="1100">
                          <a:effectLst/>
                        </a:rPr>
                        <a:t>2020</a:t>
                      </a:r>
                      <a:endParaRPr lang="en-US" sz="1100">
                        <a:effectLst/>
                        <a:latin typeface="Times New Roman"/>
                        <a:ea typeface="Times New Roman"/>
                      </a:endParaRPr>
                    </a:p>
                  </a:txBody>
                  <a:tcPr marL="68580" marR="68580" marT="0" marB="0" anchor="b"/>
                </a:tc>
                <a:extLst>
                  <a:ext uri="{0D108BD9-81ED-4DB2-BD59-A6C34878D82A}">
                    <a16:rowId xmlns:a16="http://schemas.microsoft.com/office/drawing/2014/main" val="10001"/>
                  </a:ext>
                </a:extLst>
              </a:tr>
              <a:tr h="328182">
                <a:tc>
                  <a:txBody>
                    <a:bodyPr/>
                    <a:lstStyle/>
                    <a:p>
                      <a:pPr marL="0" marR="0">
                        <a:spcBef>
                          <a:spcPts val="0"/>
                        </a:spcBef>
                        <a:spcAft>
                          <a:spcPts val="0"/>
                        </a:spcAft>
                      </a:pPr>
                      <a:r>
                        <a:rPr lang="en-US" sz="1100" dirty="0">
                          <a:effectLst/>
                          <a:latin typeface="Arial Narrow" pitchFamily="34" charset="0"/>
                          <a:cs typeface="Rod" pitchFamily="49" charset="-79"/>
                        </a:rPr>
                        <a:t>КАПИТАЛНИ ПРОЈЕКТИ</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dirty="0">
                          <a:effectLst/>
                        </a:rPr>
                        <a:t>    223.319.435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274.000.000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a:effectLst/>
                        </a:rPr>
                        <a:t>  110.000.000      </a:t>
                      </a:r>
                      <a:endParaRPr lang="en-US" sz="1100">
                        <a:effectLst/>
                        <a:latin typeface="Times New Roman"/>
                        <a:ea typeface="Times New Roman"/>
                      </a:endParaRPr>
                    </a:p>
                  </a:txBody>
                  <a:tcPr marL="68580" marR="68580" marT="0" marB="0" anchor="ctr"/>
                </a:tc>
                <a:extLst>
                  <a:ext uri="{0D108BD9-81ED-4DB2-BD59-A6C34878D82A}">
                    <a16:rowId xmlns:a16="http://schemas.microsoft.com/office/drawing/2014/main" val="10002"/>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Изградња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базена</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77.171.328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250.000.000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100.000.000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03"/>
                  </a:ext>
                </a:extLst>
              </a:tr>
              <a:tr h="395491">
                <a:tc>
                  <a:txBody>
                    <a:bodyPr/>
                    <a:lstStyle/>
                    <a:p>
                      <a:pPr marL="0" marR="0">
                        <a:spcBef>
                          <a:spcPts val="0"/>
                        </a:spcBef>
                        <a:spcAft>
                          <a:spcPts val="0"/>
                        </a:spcAft>
                      </a:pPr>
                      <a:r>
                        <a:rPr lang="en-US" sz="1100" dirty="0" err="1">
                          <a:effectLst/>
                          <a:latin typeface="Arial Narrow" pitchFamily="34" charset="0"/>
                          <a:cs typeface="Rod" pitchFamily="49" charset="-79"/>
                        </a:rPr>
                        <a:t>Радови</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на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изградњи</a:t>
                      </a:r>
                      <a:r>
                        <a:rPr lang="en-US" sz="1100" dirty="0">
                          <a:effectLst/>
                          <a:latin typeface="Arial Narrow" pitchFamily="34" charset="0"/>
                          <a:cs typeface="Rod" pitchFamily="49" charset="-79"/>
                        </a:rPr>
                        <a:t> и </a:t>
                      </a:r>
                      <a:r>
                        <a:rPr lang="en-US" sz="1100" dirty="0" err="1">
                          <a:effectLst/>
                          <a:latin typeface="Arial Narrow" pitchFamily="34" charset="0"/>
                          <a:cs typeface="Rod" pitchFamily="49" charset="-79"/>
                        </a:rPr>
                        <a:t>опремању</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хале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мале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спортове</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Ковину</a:t>
                      </a:r>
                      <a:r>
                        <a:rPr lang="en-US" sz="1100" dirty="0">
                          <a:effectLst/>
                          <a:latin typeface="Arial Narrow" pitchFamily="34" charset="0"/>
                          <a:cs typeface="Rod" pitchFamily="49" charset="-79"/>
                        </a:rPr>
                        <a:t> - </a:t>
                      </a:r>
                      <a:r>
                        <a:rPr lang="en-US" sz="1100" dirty="0" err="1">
                          <a:effectLst/>
                          <a:latin typeface="Arial Narrow" pitchFamily="34" charset="0"/>
                          <a:cs typeface="Rod" pitchFamily="49" charset="-79"/>
                        </a:rPr>
                        <a:t>друга</a:t>
                      </a:r>
                      <a:r>
                        <a:rPr lang="en-US" sz="1100" dirty="0">
                          <a:effectLst/>
                          <a:latin typeface="Arial Narrow" pitchFamily="34" charset="0"/>
                          <a:cs typeface="Rod" pitchFamily="49" charset="-79"/>
                        </a:rPr>
                        <a:t> и </a:t>
                      </a:r>
                      <a:r>
                        <a:rPr lang="en-US" sz="1100" dirty="0" err="1">
                          <a:effectLst/>
                          <a:latin typeface="Arial Narrow" pitchFamily="34" charset="0"/>
                          <a:cs typeface="Rod" pitchFamily="49" charset="-79"/>
                        </a:rPr>
                        <a:t>трећа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фаза</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31.850.000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04"/>
                  </a:ext>
                </a:extLst>
              </a:tr>
              <a:tr h="197745">
                <a:tc>
                  <a:txBody>
                    <a:bodyPr/>
                    <a:lstStyle/>
                    <a:p>
                      <a:pPr marL="0" marR="0">
                        <a:spcBef>
                          <a:spcPts val="0"/>
                        </a:spcBef>
                        <a:spcAft>
                          <a:spcPts val="0"/>
                        </a:spcAft>
                      </a:pPr>
                      <a:r>
                        <a:rPr lang="en-US" sz="1100" dirty="0" err="1">
                          <a:effectLst/>
                          <a:latin typeface="Arial Narrow" pitchFamily="34" charset="0"/>
                          <a:cs typeface="Rod" pitchFamily="49" charset="-79"/>
                        </a:rPr>
                        <a:t>Санација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главне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црпне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станице</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Ковину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15.522.060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05"/>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Изградња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капеле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на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гробљу</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Плочици</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9.500.000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06"/>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Наставак</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изградње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капеле</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Гају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4.240.000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2.000.000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07"/>
                  </a:ext>
                </a:extLst>
              </a:tr>
              <a:tr h="395491">
                <a:tc>
                  <a:txBody>
                    <a:bodyPr/>
                    <a:lstStyle/>
                    <a:p>
                      <a:pPr marL="0" marR="0">
                        <a:spcBef>
                          <a:spcPts val="0"/>
                        </a:spcBef>
                        <a:spcAft>
                          <a:spcPts val="0"/>
                        </a:spcAft>
                      </a:pPr>
                      <a:r>
                        <a:rPr lang="en-US" sz="1100" dirty="0" err="1">
                          <a:effectLst/>
                          <a:latin typeface="Arial Narrow" pitchFamily="34" charset="0"/>
                          <a:cs typeface="Rod" pitchFamily="49" charset="-79"/>
                        </a:rPr>
                        <a:t>Извођење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радова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на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изградњи</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канализације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водовода</a:t>
                      </a:r>
                      <a:r>
                        <a:rPr lang="en-US" sz="1100" dirty="0">
                          <a:effectLst/>
                          <a:latin typeface="Arial Narrow" pitchFamily="34" charset="0"/>
                          <a:cs typeface="Rod" pitchFamily="49" charset="-79"/>
                        </a:rPr>
                        <a:t> и </a:t>
                      </a:r>
                      <a:r>
                        <a:rPr lang="en-US" sz="1100" dirty="0" err="1">
                          <a:effectLst/>
                          <a:latin typeface="Arial Narrow" pitchFamily="34" charset="0"/>
                          <a:cs typeface="Rod" pitchFamily="49" charset="-79"/>
                        </a:rPr>
                        <a:t>јавне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расвете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прилаз</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делу</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Блока</a:t>
                      </a:r>
                      <a:r>
                        <a:rPr lang="en-US" sz="1100" dirty="0">
                          <a:effectLst/>
                          <a:latin typeface="Arial Narrow" pitchFamily="34" charset="0"/>
                          <a:cs typeface="Rod" pitchFamily="49" charset="-79"/>
                        </a:rPr>
                        <a:t> 117 у </a:t>
                      </a:r>
                      <a:r>
                        <a:rPr lang="en-US" sz="1100" dirty="0" err="1">
                          <a:effectLst/>
                          <a:latin typeface="Arial Narrow" pitchFamily="34" charset="0"/>
                          <a:cs typeface="Rod" pitchFamily="49" charset="-79"/>
                        </a:rPr>
                        <a:t>Ковину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8.000.000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08"/>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Изградња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вртића</a:t>
                      </a:r>
                      <a:r>
                        <a:rPr lang="en-US" sz="1100" dirty="0">
                          <a:effectLst/>
                          <a:latin typeface="Arial Narrow" pitchFamily="34" charset="0"/>
                          <a:cs typeface="Rod" pitchFamily="49" charset="-79"/>
                        </a:rPr>
                        <a:t> - </a:t>
                      </a:r>
                      <a:r>
                        <a:rPr lang="en-US" sz="1100" dirty="0" err="1">
                          <a:effectLst/>
                          <a:latin typeface="Arial Narrow" pitchFamily="34" charset="0"/>
                          <a:cs typeface="Rod" pitchFamily="49" charset="-79"/>
                        </a:rPr>
                        <a:t>прва</a:t>
                      </a:r>
                      <a:r>
                        <a:rPr lang="en-US" sz="1100" dirty="0">
                          <a:effectLst/>
                          <a:latin typeface="Arial Narrow" pitchFamily="34" charset="0"/>
                          <a:cs typeface="Rod" pitchFamily="49" charset="-79"/>
                        </a:rPr>
                        <a:t> и </a:t>
                      </a:r>
                      <a:r>
                        <a:rPr lang="en-US" sz="1100" dirty="0" err="1">
                          <a:effectLst/>
                          <a:latin typeface="Arial Narrow" pitchFamily="34" charset="0"/>
                          <a:cs typeface="Rod" pitchFamily="49" charset="-79"/>
                        </a:rPr>
                        <a:t>друга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фаза</a:t>
                      </a:r>
                      <a:r>
                        <a:rPr lang="en-US" sz="1100" dirty="0">
                          <a:effectLst/>
                          <a:latin typeface="Arial Narrow" pitchFamily="34" charset="0"/>
                          <a:cs typeface="Rod" pitchFamily="49" charset="-79"/>
                        </a:rPr>
                        <a:t> и </a:t>
                      </a:r>
                      <a:r>
                        <a:rPr lang="en-US" sz="1100" dirty="0" err="1">
                          <a:effectLst/>
                          <a:latin typeface="Arial Narrow" pitchFamily="34" charset="0"/>
                          <a:cs typeface="Rod" pitchFamily="49" charset="-79"/>
                        </a:rPr>
                        <a:t>опремање</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52.316.047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15.000.000      </a:t>
                      </a:r>
                      <a:endParaRPr lang="en-US" sz="11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09"/>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Наставак</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радова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на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Задружном</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дому</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Делиблату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10.850.000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a:effectLst/>
                        </a:rPr>
                        <a:t>                       -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10"/>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Реконструкција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крова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на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згради</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месне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заједнице</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Мраморку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4.120.000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a:effectLst/>
                        </a:rPr>
                        <a:t>                       -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11"/>
                  </a:ext>
                </a:extLst>
              </a:tr>
              <a:tr h="395491">
                <a:tc>
                  <a:txBody>
                    <a:bodyPr/>
                    <a:lstStyle/>
                    <a:p>
                      <a:pPr marL="0" marR="0">
                        <a:spcBef>
                          <a:spcPts val="0"/>
                        </a:spcBef>
                        <a:spcAft>
                          <a:spcPts val="0"/>
                        </a:spcAft>
                      </a:pPr>
                      <a:r>
                        <a:rPr lang="en-US" sz="1100" dirty="0" err="1">
                          <a:effectLst/>
                          <a:latin typeface="Arial Narrow" pitchFamily="34" charset="0"/>
                          <a:cs typeface="Rod" pitchFamily="49" charset="-79"/>
                        </a:rPr>
                        <a:t>Инвестиционо</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одржавање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крова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на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згради</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Дома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културе</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Ковину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3.400.000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a:effectLst/>
                        </a:rPr>
                        <a:t>        5.000.000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7.000.000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12"/>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Инвестиционо</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одржавање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зграде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биоскопа</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Дубовцу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4.350.000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a:effectLst/>
                        </a:rPr>
                        <a:t>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13"/>
                  </a:ext>
                </a:extLst>
              </a:tr>
              <a:tr h="328182">
                <a:tc>
                  <a:txBody>
                    <a:bodyPr/>
                    <a:lstStyle/>
                    <a:p>
                      <a:pPr marL="0" marR="0">
                        <a:spcBef>
                          <a:spcPts val="0"/>
                        </a:spcBef>
                        <a:spcAft>
                          <a:spcPts val="0"/>
                        </a:spcAft>
                      </a:pPr>
                      <a:r>
                        <a:rPr lang="en-US" sz="1100" dirty="0" err="1">
                          <a:effectLst/>
                          <a:latin typeface="Arial Narrow" pitchFamily="34" charset="0"/>
                          <a:cs typeface="Rod" pitchFamily="49" charset="-79"/>
                        </a:rPr>
                        <a:t>Реконструкција</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зграде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Библиотеке</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Вук</a:t>
                      </a:r>
                      <a:r>
                        <a:rPr lang="en-US" sz="1100" dirty="0">
                          <a:effectLst/>
                          <a:latin typeface="Arial Narrow" pitchFamily="34" charset="0"/>
                          <a:cs typeface="Rod" pitchFamily="49" charset="-79"/>
                        </a:rPr>
                        <a:t> </a:t>
                      </a:r>
                      <a:r>
                        <a:rPr lang="en-US" sz="1100" dirty="0" err="1">
                          <a:effectLst/>
                          <a:latin typeface="Arial Narrow" pitchFamily="34" charset="0"/>
                          <a:cs typeface="Rod" pitchFamily="49" charset="-79"/>
                        </a:rPr>
                        <a:t>Караџић</a:t>
                      </a:r>
                      <a:r>
                        <a:rPr lang="en-US" sz="1100" dirty="0">
                          <a:effectLst/>
                          <a:latin typeface="Arial Narrow" pitchFamily="34" charset="0"/>
                          <a:cs typeface="Rod" pitchFamily="49" charset="-79"/>
                        </a:rPr>
                        <a:t>" у </a:t>
                      </a:r>
                      <a:r>
                        <a:rPr lang="en-US" sz="1100" dirty="0" err="1">
                          <a:effectLst/>
                          <a:latin typeface="Arial Narrow" pitchFamily="34" charset="0"/>
                          <a:cs typeface="Rod" pitchFamily="49" charset="-79"/>
                        </a:rPr>
                        <a:t>Ковину</a:t>
                      </a:r>
                      <a:endParaRPr lang="en-US" sz="1100" dirty="0">
                        <a:effectLst/>
                        <a:latin typeface="Arial Narrow" pitchFamily="34" charset="0"/>
                        <a:ea typeface="Times New Roman"/>
                        <a:cs typeface="Rod" pitchFamily="49" charset="-79"/>
                      </a:endParaRPr>
                    </a:p>
                  </a:txBody>
                  <a:tcPr marL="68580" marR="68580" marT="0" marB="0" anchor="ctr"/>
                </a:tc>
                <a:tc>
                  <a:txBody>
                    <a:bodyPr/>
                    <a:lstStyle/>
                    <a:p>
                      <a:pPr marL="0" marR="0" algn="r">
                        <a:spcBef>
                          <a:spcPts val="0"/>
                        </a:spcBef>
                        <a:spcAft>
                          <a:spcPts val="0"/>
                        </a:spcAft>
                      </a:pPr>
                      <a:r>
                        <a:rPr lang="en-US" sz="1100">
                          <a:effectLst/>
                        </a:rPr>
                        <a:t>        2.000.000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a:effectLst/>
                        </a:rPr>
                        <a:t>        2.000.000      </a:t>
                      </a:r>
                      <a:endParaRPr lang="en-US" sz="11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100" dirty="0">
                          <a:effectLst/>
                        </a:rPr>
                        <a:t>      3.000.000      </a:t>
                      </a:r>
                      <a:endParaRPr lang="en-US" sz="1100" dirty="0">
                        <a:effectLst/>
                        <a:latin typeface="Times New Roman"/>
                        <a:ea typeface="Times New Roman"/>
                      </a:endParaRPr>
                    </a:p>
                  </a:txBody>
                  <a:tcPr marL="68580" marR="68580" marT="0" marB="0" anchor="ctr"/>
                </a:tc>
                <a:extLst>
                  <a:ext uri="{0D108BD9-81ED-4DB2-BD59-A6C34878D82A}">
                    <a16:rowId xmlns:a16="http://schemas.microsoft.com/office/drawing/2014/main" val="10014"/>
                  </a:ext>
                </a:extLst>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21742725"/>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3" name="arrow.wav"/>
          </p:stSnd>
        </p:sndAc>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5" cstate="print">
            <a:extLst>
              <a:ext uri="{28A0092B-C50C-407E-A947-70E740481C1C}">
                <a14:useLocalDpi xmlns:a14="http://schemas.microsoft.com/office/drawing/2010/main" val="0"/>
              </a:ext>
            </a:extLst>
          </a:blip>
          <a:stretch>
            <a:fillRect/>
          </a:stretch>
        </p:blipFill>
        <p:spPr>
          <a:xfrm>
            <a:off x="3114675" y="2617801"/>
            <a:ext cx="2000250" cy="152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8171" y="2270435"/>
            <a:ext cx="2099346" cy="1398197"/>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00400" y="858788"/>
            <a:ext cx="2014979" cy="1267233"/>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7221" y="4380443"/>
            <a:ext cx="1905000" cy="1315641"/>
          </a:xfrm>
          <a:prstGeom prst="rect">
            <a:avLst/>
          </a:prstGeom>
        </p:spPr>
      </p:pic>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7200" y="331642"/>
            <a:ext cx="2021893" cy="1281375"/>
          </a:xfrm>
          <a:prstGeom prst="rect">
            <a:avLst/>
          </a:prstGeom>
        </p:spPr>
      </p:pic>
      <p:pic>
        <p:nvPicPr>
          <p:cNvPr id="9" name="Pictur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334801" y="454268"/>
            <a:ext cx="2061254" cy="1158749"/>
          </a:xfrm>
          <a:prstGeom prst="rect">
            <a:avLst/>
          </a:prstGeom>
        </p:spPr>
      </p:pic>
      <p:pic>
        <p:nvPicPr>
          <p:cNvPr id="10" name="Picture 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43954" y="5207794"/>
            <a:ext cx="1746251" cy="1309688"/>
          </a:xfrm>
          <a:prstGeom prst="rect">
            <a:avLst/>
          </a:prstGeom>
        </p:spPr>
      </p:pic>
      <p:pic>
        <p:nvPicPr>
          <p:cNvPr id="11" name="Picture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019800" y="2270435"/>
            <a:ext cx="2270541" cy="1109365"/>
          </a:xfrm>
          <a:prstGeom prst="rect">
            <a:avLst/>
          </a:prstGeom>
        </p:spPr>
      </p:pic>
      <p:pic>
        <p:nvPicPr>
          <p:cNvPr id="13" name="Picture 1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479093" y="5163281"/>
            <a:ext cx="1728796" cy="1398713"/>
          </a:xfrm>
          <a:prstGeom prst="rect">
            <a:avLst/>
          </a:prstGeom>
        </p:spPr>
      </p:pic>
      <p:pic>
        <p:nvPicPr>
          <p:cNvPr id="14" name="Picture 1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428401" y="3942888"/>
            <a:ext cx="1967654" cy="1066800"/>
          </a:xfrm>
          <a:prstGeom prst="rect">
            <a:avLst/>
          </a:prstGeom>
        </p:spPr>
      </p:pic>
      <p:sp>
        <p:nvSpPr>
          <p:cNvPr id="26" name="Slide Number Placeholder 25"/>
          <p:cNvSpPr>
            <a:spLocks noGrp="1"/>
          </p:cNvSpPr>
          <p:nvPr>
            <p:ph type="sldNum" sz="quarter" idx="12"/>
          </p:nvPr>
        </p:nvSpPr>
        <p:spPr/>
        <p:txBody>
          <a:bodyPr/>
          <a:lstStyle/>
          <a:p>
            <a:fld id="{B6F15528-21DE-4FAA-801E-634DDDAF4B2B}" type="slidenum">
              <a:rPr lang="en-US" smtClean="0"/>
              <a:pPr/>
              <a:t>2</a:t>
            </a:fld>
            <a:endParaRPr lang="en-US"/>
          </a:p>
        </p:txBody>
      </p:sp>
    </p:spTree>
    <p:custDataLst>
      <p:tags r:id="rId1"/>
    </p:custDataLst>
    <p:extLst>
      <p:ext uri="{BB962C8B-B14F-4D97-AF65-F5344CB8AC3E}">
        <p14:creationId xmlns:p14="http://schemas.microsoft.com/office/powerpoint/2010/main" val="2067087589"/>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4" name="arrow.wav"/>
          </p:stSnd>
        </p:sndAc>
      </p:transition>
    </mc:Choice>
    <mc:Fallback xmlns="">
      <p:transition spd="slow" advTm="3800">
        <p:sndAc>
          <p:stSnd loop="1">
            <p:snd r:embed="rId15" name="arrow.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subTnLst>
                                    <p:cmd type="evt" cmd="onstopaudio">
                                      <p:cBhvr>
                                        <p:cTn display="0" masterRel="sameClick">
                                          <p:stCondLst>
                                            <p:cond evt="begin" delay="0">
                                              <p:tn val="5"/>
                                            </p:cond>
                                          </p:stCondLst>
                                        </p:cTn>
                                        <p:tgtEl>
                                          <p:sldTgt/>
                                        </p:tgtEl>
                                      </p:cBhvr>
                                    </p:cmd>
                                  </p:sub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ircle(in)">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circle(in)">
                                      <p:cBhvr>
                                        <p:cTn id="37" dur="2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circle(in)">
                                      <p:cBhvr>
                                        <p:cTn id="42" dur="2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circle(in)">
                                      <p:cBhvr>
                                        <p:cTn id="47" dur="20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circle(in)">
                                      <p:cBhvr>
                                        <p:cTn id="5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838200"/>
            <a:ext cx="2667000" cy="646331"/>
          </a:xfrm>
          <a:prstGeom prst="rect">
            <a:avLst/>
          </a:prstGeom>
          <a:noFill/>
        </p:spPr>
        <p:txBody>
          <a:bodyPr wrap="square" rtlCol="0">
            <a:spAutoFit/>
          </a:bodyPr>
          <a:lstStyle/>
          <a:p>
            <a:r>
              <a:rPr lang="sr-Cyrl-RS" sz="3600" b="1" dirty="0">
                <a:solidFill>
                  <a:schemeClr val="accent1">
                    <a:lumMod val="60000"/>
                    <a:lumOff val="40000"/>
                  </a:schemeClr>
                </a:solidFill>
              </a:rPr>
              <a:t>САДРЖАЈ</a:t>
            </a:r>
            <a:endParaRPr lang="en-US" sz="3600" b="1" dirty="0">
              <a:solidFill>
                <a:schemeClr val="accent1">
                  <a:lumMod val="60000"/>
                  <a:lumOff val="40000"/>
                </a:schemeClr>
              </a:solidFill>
            </a:endParaRPr>
          </a:p>
        </p:txBody>
      </p:sp>
      <p:sp>
        <p:nvSpPr>
          <p:cNvPr id="9" name="TextBox 8"/>
          <p:cNvSpPr txBox="1"/>
          <p:nvPr/>
        </p:nvSpPr>
        <p:spPr>
          <a:xfrm>
            <a:off x="1066800" y="1733550"/>
            <a:ext cx="6781800" cy="4247317"/>
          </a:xfrm>
          <a:prstGeom prst="rect">
            <a:avLst/>
          </a:prstGeom>
          <a:noFill/>
        </p:spPr>
        <p:txBody>
          <a:bodyPr wrap="square" rtlCol="0">
            <a:spAutoFit/>
          </a:bodyPr>
          <a:lstStyle/>
          <a:p>
            <a:pPr marL="342900" indent="-342900">
              <a:buAutoNum type="arabicPeriod"/>
            </a:pPr>
            <a:r>
              <a:rPr lang="sr-Cyrl-RS" dirty="0"/>
              <a:t>Увод</a:t>
            </a:r>
          </a:p>
          <a:p>
            <a:pPr marL="342900" indent="-342900">
              <a:buAutoNum type="arabicPeriod"/>
            </a:pPr>
            <a:r>
              <a:rPr lang="sr-Cyrl-RS" dirty="0"/>
              <a:t>Како настаје буџет општине</a:t>
            </a:r>
            <a:r>
              <a:rPr lang="en-US" dirty="0"/>
              <a:t>?</a:t>
            </a:r>
            <a:endParaRPr lang="sr-Cyrl-RS" dirty="0"/>
          </a:p>
          <a:p>
            <a:pPr marL="742950" lvl="1" indent="-285750">
              <a:buFont typeface="Arial" pitchFamily="34" charset="0"/>
              <a:buChar char="•"/>
            </a:pPr>
            <a:r>
              <a:rPr lang="sr-Cyrl-RS" dirty="0"/>
              <a:t>Појам буџета</a:t>
            </a:r>
          </a:p>
          <a:p>
            <a:pPr marL="800100" lvl="1" indent="-342900">
              <a:buFont typeface="Arial" pitchFamily="34" charset="0"/>
              <a:buChar char="•"/>
            </a:pPr>
            <a:r>
              <a:rPr lang="sr-Cyrl-RS" dirty="0"/>
              <a:t>Ко учествује у изради буџета</a:t>
            </a:r>
            <a:r>
              <a:rPr lang="en-US" dirty="0"/>
              <a:t>?</a:t>
            </a:r>
            <a:endParaRPr lang="sr-Cyrl-RS" dirty="0"/>
          </a:p>
          <a:p>
            <a:pPr marL="800100" lvl="1" indent="-342900">
              <a:buFont typeface="Arial" pitchFamily="34" charset="0"/>
              <a:buChar char="•"/>
            </a:pPr>
            <a:r>
              <a:rPr lang="sr-Cyrl-RS" dirty="0"/>
              <a:t>На основу чега се доноси буџет</a:t>
            </a:r>
            <a:r>
              <a:rPr lang="en-US" dirty="0"/>
              <a:t>?</a:t>
            </a:r>
            <a:endParaRPr lang="sr-Cyrl-RS" dirty="0"/>
          </a:p>
          <a:p>
            <a:pPr marL="342900" indent="-342900">
              <a:buAutoNum type="arabicPeriod"/>
            </a:pPr>
            <a:r>
              <a:rPr lang="sr-Cyrl-RS" dirty="0"/>
              <a:t>Приходи буџета</a:t>
            </a:r>
          </a:p>
          <a:p>
            <a:pPr marL="742950" lvl="1" indent="-285750">
              <a:buFont typeface="Arial" panose="020B0604020202020204" pitchFamily="34" charset="0"/>
              <a:buChar char="•"/>
            </a:pPr>
            <a:r>
              <a:rPr lang="sr-Cyrl-RS" dirty="0"/>
              <a:t>Како се пуни буџет</a:t>
            </a:r>
            <a:r>
              <a:rPr lang="en-US" dirty="0"/>
              <a:t>?</a:t>
            </a:r>
            <a:endParaRPr lang="sr-Cyrl-RS" dirty="0"/>
          </a:p>
          <a:p>
            <a:pPr marL="742950" lvl="1" indent="-285750">
              <a:buFont typeface="Arial" panose="020B0604020202020204" pitchFamily="34" charset="0"/>
              <a:buChar char="•"/>
            </a:pPr>
            <a:r>
              <a:rPr lang="sr-Cyrl-RS" dirty="0"/>
              <a:t>Структура прихода и примања</a:t>
            </a:r>
          </a:p>
          <a:p>
            <a:pPr marL="342900" indent="-342900">
              <a:buAutoNum type="arabicPeriod"/>
            </a:pPr>
            <a:r>
              <a:rPr lang="sr-Cyrl-RS" dirty="0"/>
              <a:t>Расходи буџета</a:t>
            </a:r>
          </a:p>
          <a:p>
            <a:pPr marL="800100" lvl="1" indent="-342900">
              <a:buFont typeface="Arial" pitchFamily="34" charset="0"/>
              <a:buChar char="•"/>
            </a:pPr>
            <a:r>
              <a:rPr lang="sr-Cyrl-RS" dirty="0"/>
              <a:t>На шта се троши ваш новац</a:t>
            </a:r>
            <a:r>
              <a:rPr lang="en-US" dirty="0"/>
              <a:t>?</a:t>
            </a:r>
            <a:endParaRPr lang="sr-Cyrl-RS" dirty="0"/>
          </a:p>
          <a:p>
            <a:pPr marL="800100" lvl="1" indent="-342900">
              <a:buFont typeface="Arial" pitchFamily="34" charset="0"/>
              <a:buChar char="•"/>
            </a:pPr>
            <a:r>
              <a:rPr lang="sr-Cyrl-RS" dirty="0"/>
              <a:t>Структура расхода и издатака</a:t>
            </a:r>
          </a:p>
          <a:p>
            <a:pPr marL="800100" lvl="1" indent="-342900">
              <a:buFont typeface="Arial" pitchFamily="34" charset="0"/>
              <a:buChar char="•"/>
            </a:pPr>
            <a:r>
              <a:rPr lang="sr-Cyrl-RS" dirty="0"/>
              <a:t>Програмско трошење</a:t>
            </a:r>
          </a:p>
          <a:p>
            <a:pPr marL="800100" lvl="1" indent="-342900">
              <a:buFont typeface="Arial" pitchFamily="34" charset="0"/>
              <a:buChar char="•"/>
            </a:pPr>
            <a:r>
              <a:rPr lang="sr-Cyrl-RS" dirty="0"/>
              <a:t>Како су средства расподељена по корисницима</a:t>
            </a:r>
          </a:p>
          <a:p>
            <a:pPr marL="800100" lvl="1" indent="-342900">
              <a:buFont typeface="Arial" pitchFamily="34" charset="0"/>
              <a:buChar char="•"/>
            </a:pPr>
            <a:r>
              <a:rPr lang="sr-Cyrl-RS" dirty="0"/>
              <a:t>Најважнији капитални пројекти</a:t>
            </a:r>
          </a:p>
          <a:p>
            <a:pPr marL="342900" indent="-342900">
              <a:buAutoNum type="arabicPeriod"/>
            </a:pPr>
            <a:endParaRPr lang="en-US" dirty="0"/>
          </a:p>
        </p:txBody>
      </p:sp>
      <p:sp>
        <p:nvSpPr>
          <p:cNvPr id="11" name="Slide Number Placeholder 10"/>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137890872"/>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3" name="arrow.wav"/>
          </p:stSnd>
        </p:sndAc>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a:solidFill>
                  <a:schemeClr val="accent1">
                    <a:lumMod val="60000"/>
                    <a:lumOff val="40000"/>
                  </a:schemeClr>
                </a:solidFill>
              </a:rPr>
              <a:t>УВОД</a:t>
            </a:r>
            <a:br>
              <a:rPr lang="sr-Cyrl-RS" dirty="0">
                <a:solidFill>
                  <a:schemeClr val="accent1">
                    <a:lumMod val="60000"/>
                    <a:lumOff val="40000"/>
                  </a:schemeClr>
                </a:solidFill>
              </a:rPr>
            </a:br>
            <a:endParaRPr lang="en-US" dirty="0">
              <a:solidFill>
                <a:schemeClr val="accent1">
                  <a:lumMod val="60000"/>
                  <a:lumOff val="40000"/>
                </a:schemeClr>
              </a:solidFill>
            </a:endParaRPr>
          </a:p>
        </p:txBody>
      </p:sp>
      <p:sp>
        <p:nvSpPr>
          <p:cNvPr id="3" name="TextBox 2"/>
          <p:cNvSpPr txBox="1"/>
          <p:nvPr/>
        </p:nvSpPr>
        <p:spPr>
          <a:xfrm>
            <a:off x="381000" y="1676400"/>
            <a:ext cx="8382000" cy="3693319"/>
          </a:xfrm>
          <a:prstGeom prst="rect">
            <a:avLst/>
          </a:prstGeom>
          <a:noFill/>
        </p:spPr>
        <p:txBody>
          <a:bodyPr wrap="square" rtlCol="0">
            <a:spAutoFit/>
          </a:bodyPr>
          <a:lstStyle/>
          <a:p>
            <a:pPr algn="just"/>
            <a:r>
              <a:rPr lang="sr-Cyrl-RS" dirty="0"/>
              <a:t>	Грађански водич кроз буџет за 2018. годину има за циљ да пружи најважније информације о планираном буџету за 2018. годину општине Ковин. </a:t>
            </a:r>
          </a:p>
          <a:p>
            <a:pPr algn="just"/>
            <a:endParaRPr lang="sr-Cyrl-RS" dirty="0"/>
          </a:p>
          <a:p>
            <a:pPr algn="just"/>
            <a:r>
              <a:rPr lang="ru-RU" dirty="0"/>
              <a:t>	Израда грађанског буџета, као инструмента за повећање транспарентног исказивања на који начин и у које сврхе се користе јавна средства, представља својеврстан водич за грађане којима треба да се приближе надлежности и начин финансирања послова који се обављају у општини. </a:t>
            </a:r>
          </a:p>
          <a:p>
            <a:pPr algn="just"/>
            <a:endParaRPr lang="ru-RU" dirty="0"/>
          </a:p>
          <a:p>
            <a:pPr algn="just"/>
            <a:r>
              <a:rPr lang="ru-RU" dirty="0"/>
              <a:t>	У циљу информисања и појашњења грађанима о начину и сврси трошења буџетских средстава, локална власт треба да на једноставан и разумљив начин прикаже свој буџет грађанима са информацијама о буџетским приходима и примањима, расходима и издацима, изворима финансирања, буџетским корисницима и сл. </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49683492"/>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3" name="arrow.wav"/>
          </p:stSnd>
        </p:sndAc>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Како настаје буџет општине</a:t>
            </a:r>
            <a:br>
              <a:rPr lang="sr-Cyrl-RS" sz="2800" dirty="0"/>
            </a:br>
            <a:r>
              <a:rPr lang="sr-Cyrl-RS" sz="2000" dirty="0"/>
              <a:t>-Појам буџета</a:t>
            </a:r>
            <a:endParaRPr lang="en-US" sz="20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5</a:t>
            </a:fld>
            <a:endParaRPr lang="en-US"/>
          </a:p>
        </p:txBody>
      </p:sp>
      <p:pic>
        <p:nvPicPr>
          <p:cNvPr id="3076" name="Picture 4" descr="C:\Users\Korisnik\AppData\Local\Microsoft\Windows\Temporary Internet Files\Content.IE5\QE2JXV62\140534853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381000" y="5486400"/>
            <a:ext cx="1174909" cy="1143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5C6FDEC-5142-4586-B190-1B2F0895762E}"/>
              </a:ext>
            </a:extLst>
          </p:cNvPr>
          <p:cNvSpPr/>
          <p:nvPr/>
        </p:nvSpPr>
        <p:spPr>
          <a:xfrm>
            <a:off x="762000" y="1371599"/>
            <a:ext cx="7924799" cy="4247317"/>
          </a:xfrm>
          <a:prstGeom prst="rect">
            <a:avLst/>
          </a:prstGeom>
        </p:spPr>
        <p:txBody>
          <a:bodyPr wrap="square">
            <a:spAutoFit/>
          </a:bodyPr>
          <a:lstStyle/>
          <a:p>
            <a:pPr algn="just"/>
            <a:r>
              <a:rPr lang="ru-RU" dirty="0"/>
              <a:t>	Одлука о буџету јесте одлука којом се процењују приходи и примања, те утврђују расходи и издаци за једну или три године (капитални издаци исказују се за три године).</a:t>
            </a:r>
          </a:p>
          <a:p>
            <a:pPr algn="just"/>
            <a:r>
              <a:rPr lang="ru-RU" dirty="0"/>
              <a:t>	Буџет се крајем године доноси за наредну буџетску годину.</a:t>
            </a:r>
          </a:p>
          <a:p>
            <a:pPr algn="just"/>
            <a:r>
              <a:rPr lang="ru-RU" dirty="0"/>
              <a:t>	У буџет се током године сливају приходи и примања из којих се подмирују обавезе и врше сва плаћања из делокруга рада општине.</a:t>
            </a:r>
          </a:p>
          <a:p>
            <a:pPr algn="just"/>
            <a:r>
              <a:rPr lang="ru-RU" dirty="0"/>
              <a:t>	Буџет општине доноси Скупштина општине.  </a:t>
            </a:r>
          </a:p>
          <a:p>
            <a:pPr algn="just"/>
            <a:r>
              <a:rPr lang="ru-RU" dirty="0"/>
              <a:t>	</a:t>
            </a:r>
            <a:r>
              <a:rPr lang="sr-Cyrl-RS" dirty="0"/>
              <a:t>Извештај о </a:t>
            </a:r>
            <a:r>
              <a:rPr lang="ru-RU" dirty="0"/>
              <a:t>извршењу буџета разматра Скупштина општине Ковин најмање два пута годишње по истеку шестомесечног, односно деветомесечног периода.</a:t>
            </a:r>
          </a:p>
          <a:p>
            <a:pPr algn="just"/>
            <a:r>
              <a:rPr lang="ru-RU" dirty="0"/>
              <a:t>	Одлука о завршном рачуну буџета локалне власти је акт којим скупштина локалне власти за сваку буџетску годину утврђује укупно остварене приходе и примања и расходе и издатке и финансијски резултат буџета локалне власти (буџетски дефицит или суфицит) и рачун финансирања.</a:t>
            </a:r>
          </a:p>
          <a:p>
            <a:pPr algn="just"/>
            <a:endParaRPr lang="ru-RU" dirty="0"/>
          </a:p>
        </p:txBody>
      </p:sp>
    </p:spTree>
    <p:extLst>
      <p:ext uri="{BB962C8B-B14F-4D97-AF65-F5344CB8AC3E}">
        <p14:creationId xmlns:p14="http://schemas.microsoft.com/office/powerpoint/2010/main" val="2641440586"/>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4" name="arrow.wav"/>
          </p:stSnd>
        </p:sndAc>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lumMod val="60000"/>
                <a:lumOff val="40000"/>
              </a:schemeClr>
            </a:solidFill>
          </a:ln>
        </p:spPr>
        <p:txBody>
          <a:bodyPr>
            <a:normAutofit/>
          </a:bodyPr>
          <a:lstStyle/>
          <a:p>
            <a:r>
              <a:rPr lang="sr-Cyrl-RS" sz="2800" dirty="0"/>
              <a:t>Како настаје буџет општине</a:t>
            </a:r>
            <a:br>
              <a:rPr lang="sr-Cyrl-RS" sz="2800" dirty="0"/>
            </a:br>
            <a:r>
              <a:rPr lang="sr-Cyrl-RS" sz="2000" dirty="0"/>
              <a:t>-Ко учествује у изради</a:t>
            </a:r>
            <a:r>
              <a:rPr lang="en-US" sz="2000" dirty="0"/>
              <a: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graphicFrame>
        <p:nvGraphicFramePr>
          <p:cNvPr id="5" name="Diagram 4"/>
          <p:cNvGraphicFramePr/>
          <p:nvPr>
            <p:extLst>
              <p:ext uri="{D42A27DB-BD31-4B8C-83A1-F6EECF244321}">
                <p14:modId xmlns:p14="http://schemas.microsoft.com/office/powerpoint/2010/main" val="544367011"/>
              </p:ext>
            </p:extLst>
          </p:nvPr>
        </p:nvGraphicFramePr>
        <p:xfrm>
          <a:off x="914400" y="1676400"/>
          <a:ext cx="70866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descr="C:\Users\Korisnik\AppData\Local\Microsoft\Windows\Temporary Internet Files\Content.IE5\WS3JGRRR\nicubunu-Abstract-people[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07333" y="1981200"/>
            <a:ext cx="1000104" cy="68757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 y="5696368"/>
            <a:ext cx="1000125"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227818"/>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10" name="arrow.wav"/>
          </p:stSnd>
        </p:sndAc>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Како настаје буџет општине</a:t>
            </a:r>
            <a:br>
              <a:rPr lang="sr-Cyrl-RS" sz="2800" dirty="0"/>
            </a:br>
            <a:r>
              <a:rPr lang="en-US" sz="2000" dirty="0"/>
              <a:t>-</a:t>
            </a:r>
            <a:r>
              <a:rPr lang="sr-Cyrl-RS" sz="2000" dirty="0"/>
              <a:t>На основу чега се доноси</a:t>
            </a:r>
            <a:r>
              <a:rPr lang="en-US" sz="2000" dirty="0"/>
              <a:t>?</a:t>
            </a:r>
          </a:p>
        </p:txBody>
      </p:sp>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a:p>
        </p:txBody>
      </p:sp>
      <p:graphicFrame>
        <p:nvGraphicFramePr>
          <p:cNvPr id="4" name="Diagram 3"/>
          <p:cNvGraphicFramePr/>
          <p:nvPr>
            <p:extLst>
              <p:ext uri="{D42A27DB-BD31-4B8C-83A1-F6EECF244321}">
                <p14:modId xmlns:p14="http://schemas.microsoft.com/office/powerpoint/2010/main" val="2857610674"/>
              </p:ext>
            </p:extLst>
          </p:nvPr>
        </p:nvGraphicFramePr>
        <p:xfrm>
          <a:off x="1143000" y="1524000"/>
          <a:ext cx="73152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6950721"/>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8" name="arrow.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DDC93-D5AD-48B0-BB79-531CB4017395}"/>
              </a:ext>
            </a:extLst>
          </p:cNvPr>
          <p:cNvSpPr>
            <a:spLocks noGrp="1"/>
          </p:cNvSpPr>
          <p:nvPr>
            <p:ph type="title"/>
          </p:nvPr>
        </p:nvSpPr>
        <p:spPr/>
        <p:txBody>
          <a:bodyPr>
            <a:normAutofit/>
          </a:bodyPr>
          <a:lstStyle/>
          <a:p>
            <a:r>
              <a:rPr lang="sr-Cyrl-RS" sz="2800" dirty="0"/>
              <a:t>ПРИХОДИ БУЏЕТА</a:t>
            </a:r>
            <a:endParaRPr lang="sr-Latn-RS" sz="2800" dirty="0"/>
          </a:p>
        </p:txBody>
      </p:sp>
      <p:sp useBgFill="1">
        <p:nvSpPr>
          <p:cNvPr id="3" name="Content Placeholder 2">
            <a:extLst>
              <a:ext uri="{FF2B5EF4-FFF2-40B4-BE49-F238E27FC236}">
                <a16:creationId xmlns:a16="http://schemas.microsoft.com/office/drawing/2014/main" id="{ECDE529B-766F-4481-821E-386F21BF3AC4}"/>
              </a:ext>
            </a:extLst>
          </p:cNvPr>
          <p:cNvSpPr>
            <a:spLocks noGrp="1"/>
          </p:cNvSpPr>
          <p:nvPr>
            <p:ph idx="1"/>
          </p:nvPr>
        </p:nvSpPr>
        <p:spPr>
          <a:xfrm>
            <a:off x="571472" y="1214422"/>
            <a:ext cx="8286808" cy="5357850"/>
          </a:xfrm>
        </p:spPr>
        <p:txBody>
          <a:bodyPr>
            <a:normAutofit/>
          </a:bodyPr>
          <a:lstStyle/>
          <a:p>
            <a:pPr algn="just"/>
            <a:r>
              <a:rPr lang="sr-Cyrl-RS" sz="1600" dirty="0"/>
              <a:t>Укупни </a:t>
            </a:r>
            <a:r>
              <a:rPr lang="sr-Cyrl-RS" sz="1600" b="1" dirty="0"/>
              <a:t>јавни приходи и примања </a:t>
            </a:r>
            <a:r>
              <a:rPr lang="sr-Cyrl-RS" sz="1600" dirty="0"/>
              <a:t>општине Ковин за 2017. годину износе</a:t>
            </a:r>
          </a:p>
          <a:p>
            <a:pPr algn="just"/>
            <a:endParaRPr lang="sr-Cyrl-RS" sz="1600" dirty="0"/>
          </a:p>
          <a:p>
            <a:pPr algn="just"/>
            <a:endParaRPr lang="sr-Cyrl-RS" sz="1600" dirty="0"/>
          </a:p>
          <a:p>
            <a:pPr lvl="8" algn="just"/>
            <a:endParaRPr lang="sr-Cyrl-RS" sz="200" dirty="0"/>
          </a:p>
          <a:p>
            <a:pPr algn="just"/>
            <a:endParaRPr lang="sr-Cyrl-RS" sz="1600" dirty="0"/>
          </a:p>
          <a:p>
            <a:pPr algn="just"/>
            <a:endParaRPr lang="sr-Cyrl-RS" sz="1600" dirty="0"/>
          </a:p>
          <a:p>
            <a:pPr algn="just"/>
            <a:r>
              <a:rPr lang="sr-Cyrl-RS" sz="1600" dirty="0"/>
              <a:t>Одлуком о буџету  општине Ковин за 2018. годину планирана су средства из буџета општине у износу од 953.796.000 динара и пренета средства из ранијих година у износу од 260.000.000 динара. </a:t>
            </a:r>
          </a:p>
        </p:txBody>
      </p:sp>
      <p:sp>
        <p:nvSpPr>
          <p:cNvPr id="4" name="Slide Number Placeholder 3">
            <a:extLst>
              <a:ext uri="{FF2B5EF4-FFF2-40B4-BE49-F238E27FC236}">
                <a16:creationId xmlns:a16="http://schemas.microsoft.com/office/drawing/2014/main" id="{186E5D0E-B6F3-4167-8B33-0D307B0B28BD}"/>
              </a:ext>
            </a:extLst>
          </p:cNvPr>
          <p:cNvSpPr>
            <a:spLocks noGrp="1"/>
          </p:cNvSpPr>
          <p:nvPr>
            <p:ph type="sldNum" sz="quarter" idx="12"/>
          </p:nvPr>
        </p:nvSpPr>
        <p:spPr/>
        <p:txBody>
          <a:bodyPr/>
          <a:lstStyle/>
          <a:p>
            <a:fld id="{B6F15528-21DE-4FAA-801E-634DDDAF4B2B}" type="slidenum">
              <a:rPr lang="en-US" smtClean="0"/>
              <a:pPr/>
              <a:t>8</a:t>
            </a:fld>
            <a:endParaRPr lang="en-US"/>
          </a:p>
        </p:txBody>
      </p:sp>
      <p:sp>
        <p:nvSpPr>
          <p:cNvPr id="5" name="Scroll: Vertical 4">
            <a:extLst>
              <a:ext uri="{FF2B5EF4-FFF2-40B4-BE49-F238E27FC236}">
                <a16:creationId xmlns:a16="http://schemas.microsoft.com/office/drawing/2014/main" id="{35A2D7B9-0663-4F42-9A27-213801E35B27}"/>
              </a:ext>
            </a:extLst>
          </p:cNvPr>
          <p:cNvSpPr/>
          <p:nvPr/>
        </p:nvSpPr>
        <p:spPr>
          <a:xfrm>
            <a:off x="2590800" y="1643050"/>
            <a:ext cx="4267216" cy="857256"/>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r"/>
            <a:r>
              <a:rPr lang="sr-Cyrl-RS" sz="5400" b="1" dirty="0"/>
              <a:t>1,2 </a:t>
            </a:r>
            <a:r>
              <a:rPr lang="sr-Cyrl-RS" b="1" dirty="0"/>
              <a:t>МИЛИЈАРДЕ  ДИНАРА</a:t>
            </a:r>
            <a:endParaRPr lang="sr-Latn-RS" b="1" dirty="0"/>
          </a:p>
        </p:txBody>
      </p:sp>
      <p:graphicFrame>
        <p:nvGraphicFramePr>
          <p:cNvPr id="6" name="Diagram 5"/>
          <p:cNvGraphicFramePr/>
          <p:nvPr>
            <p:extLst>
              <p:ext uri="{D42A27DB-BD31-4B8C-83A1-F6EECF244321}">
                <p14:modId xmlns:p14="http://schemas.microsoft.com/office/powerpoint/2010/main" val="1982806256"/>
              </p:ext>
            </p:extLst>
          </p:nvPr>
        </p:nvGraphicFramePr>
        <p:xfrm>
          <a:off x="1547664" y="3645024"/>
          <a:ext cx="5857916" cy="1143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142976" y="5429264"/>
            <a:ext cx="7643866" cy="830997"/>
          </a:xfrm>
          <a:prstGeom prst="rect">
            <a:avLst/>
          </a:prstGeom>
          <a:noFill/>
        </p:spPr>
        <p:txBody>
          <a:bodyPr wrap="square" rtlCol="0">
            <a:spAutoFit/>
          </a:bodyPr>
          <a:lstStyle/>
          <a:p>
            <a:pPr algn="just"/>
            <a:r>
              <a:rPr lang="sr-Cyrl-RS" sz="1600" dirty="0"/>
              <a:t>Поред буџетских средстава приказана су и средства из осталих извора  (која укључују  и сопствене приходе индиректних  буџетских корисника)  која износе укупно  30.278.710 динара</a:t>
            </a:r>
            <a:endParaRPr lang="en-US" sz="1600" dirty="0"/>
          </a:p>
        </p:txBody>
      </p:sp>
    </p:spTree>
    <p:extLst>
      <p:ext uri="{BB962C8B-B14F-4D97-AF65-F5344CB8AC3E}">
        <p14:creationId xmlns:p14="http://schemas.microsoft.com/office/powerpoint/2010/main" val="1704473232"/>
      </p:ext>
    </p:extLst>
  </p:cSld>
  <p:clrMapOvr>
    <a:masterClrMapping/>
  </p:clrMapOvr>
  <mc:AlternateContent xmlns:mc="http://schemas.openxmlformats.org/markup-compatibility/2006" xmlns:p14="http://schemas.microsoft.com/office/powerpoint/2010/main">
    <mc:Choice Requires="p14">
      <p:transition spd="slow" p14:dur="2750" advTm="3800">
        <p:sndAc>
          <p:stSnd loop="1">
            <p:snd r:embed="rId2" name="arrow.wav"/>
          </p:stSnd>
        </p:sndAc>
      </p:transition>
    </mc:Choice>
    <mc:Fallback xmlns="">
      <p:transition spd="slow" advTm="3800">
        <p:sndAc>
          <p:stSnd loop="1">
            <p:snd r:embed="rId8" name="arrow.wav"/>
          </p:stSnd>
        </p:sndAc>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a:t>ПРИХОДИ БУЏЕТА</a:t>
            </a:r>
            <a:br>
              <a:rPr lang="en-US" sz="3100" dirty="0"/>
            </a:br>
            <a:r>
              <a:rPr lang="en-US" sz="2200" dirty="0"/>
              <a:t>-</a:t>
            </a:r>
            <a:r>
              <a:rPr lang="sr-Cyrl-RS" sz="2200" dirty="0"/>
              <a:t>Како се пуни буџет</a:t>
            </a:r>
            <a:r>
              <a:rPr lang="en-US" sz="2200" dirty="0"/>
              <a:t>?</a:t>
            </a:r>
          </a:p>
        </p:txBody>
      </p:sp>
      <p:sp>
        <p:nvSpPr>
          <p:cNvPr id="4" name="Content Placeholder 3"/>
          <p:cNvSpPr>
            <a:spLocks noGrp="1"/>
          </p:cNvSpPr>
          <p:nvPr>
            <p:ph idx="1"/>
          </p:nvPr>
        </p:nvSpPr>
        <p:spPr>
          <a:xfrm>
            <a:off x="457200" y="1600200"/>
            <a:ext cx="3900486" cy="4472006"/>
          </a:xfrm>
        </p:spPr>
        <p:txBody>
          <a:bodyPr>
            <a:normAutofit/>
          </a:bodyPr>
          <a:lstStyle/>
          <a:p>
            <a:r>
              <a:rPr lang="sr-Cyrl-RS" sz="2000" b="1" dirty="0"/>
              <a:t>Буџет се пуни новцем од</a:t>
            </a:r>
            <a:r>
              <a:rPr lang="en-US" sz="2000" b="1" dirty="0"/>
              <a:t>:</a:t>
            </a:r>
            <a:endParaRPr lang="sr-Cyrl-RS" sz="2000" b="1" dirty="0"/>
          </a:p>
          <a:p>
            <a:pPr>
              <a:buFont typeface="Arial" pitchFamily="34" charset="0"/>
              <a:buChar char="•"/>
            </a:pPr>
            <a:r>
              <a:rPr lang="sr-Cyrl-RS" sz="1600" dirty="0"/>
              <a:t>Пореских прихода</a:t>
            </a:r>
          </a:p>
          <a:p>
            <a:pPr>
              <a:buFont typeface="Arial" pitchFamily="34" charset="0"/>
              <a:buChar char="•"/>
            </a:pPr>
            <a:r>
              <a:rPr lang="sr-Cyrl-RS" sz="1600" dirty="0"/>
              <a:t>Непореских прихода</a:t>
            </a:r>
          </a:p>
          <a:p>
            <a:pPr>
              <a:buFont typeface="Arial" pitchFamily="34" charset="0"/>
              <a:buChar char="•"/>
            </a:pPr>
            <a:r>
              <a:rPr lang="sr-Cyrl-RS" sz="1600" dirty="0"/>
              <a:t>Донација</a:t>
            </a:r>
          </a:p>
          <a:p>
            <a:pPr>
              <a:buFont typeface="Arial" pitchFamily="34" charset="0"/>
              <a:buChar char="•"/>
            </a:pPr>
            <a:r>
              <a:rPr lang="sr-Cyrl-RS" sz="1600" dirty="0"/>
              <a:t>Трансфера од Републике и</a:t>
            </a:r>
          </a:p>
          <a:p>
            <a:pPr>
              <a:buNone/>
            </a:pPr>
            <a:r>
              <a:rPr lang="sr-Cyrl-RS" sz="1600" dirty="0"/>
              <a:t>        АП Војводине</a:t>
            </a:r>
          </a:p>
          <a:p>
            <a:pPr>
              <a:buFont typeface="Arial" pitchFamily="34" charset="0"/>
              <a:buChar char="•"/>
            </a:pPr>
            <a:r>
              <a:rPr lang="sr-Cyrl-RS" sz="1600" dirty="0"/>
              <a:t>Примања од продаје</a:t>
            </a:r>
          </a:p>
          <a:p>
            <a:pPr>
              <a:buNone/>
            </a:pPr>
            <a:r>
              <a:rPr lang="sr-Cyrl-RS" sz="1600" dirty="0"/>
              <a:t>        нефинансијске имовине</a:t>
            </a:r>
          </a:p>
          <a:p>
            <a:pPr>
              <a:buFont typeface="Arial" pitchFamily="34" charset="0"/>
              <a:buChar char="•"/>
            </a:pPr>
            <a:r>
              <a:rPr lang="sr-Cyrl-RS" sz="1600" dirty="0"/>
              <a:t>Примања од продаје</a:t>
            </a:r>
          </a:p>
          <a:p>
            <a:pPr>
              <a:buNone/>
            </a:pPr>
            <a:r>
              <a:rPr lang="sr-Cyrl-RS" sz="1600" dirty="0"/>
              <a:t>	финансијске имовине</a:t>
            </a:r>
          </a:p>
          <a:p>
            <a:pPr>
              <a:buFont typeface="Arial" pitchFamily="34" charset="0"/>
              <a:buChar char="•"/>
            </a:pPr>
            <a:r>
              <a:rPr lang="sr-Cyrl-RS" sz="1600" dirty="0"/>
              <a:t>Пренетих средстава из</a:t>
            </a:r>
          </a:p>
          <a:p>
            <a:pPr>
              <a:buNone/>
            </a:pPr>
            <a:r>
              <a:rPr lang="sr-Cyrl-RS" sz="1600" dirty="0"/>
              <a:t>	ранијих година</a:t>
            </a:r>
          </a:p>
          <a:p>
            <a:pPr>
              <a:buFont typeface="Arial" pitchFamily="34" charset="0"/>
              <a:buChar char="•"/>
            </a:pPr>
            <a:r>
              <a:rPr lang="sr-Cyrl-RS" sz="1600" dirty="0"/>
              <a:t>Осталих прихода</a:t>
            </a:r>
          </a:p>
          <a:p>
            <a:pPr>
              <a:buFont typeface="Arial" pitchFamily="34" charset="0"/>
              <a:buChar char="•"/>
            </a:pPr>
            <a:endParaRPr lang="sr-Cyrl-RS" sz="1600" dirty="0"/>
          </a:p>
          <a:p>
            <a:pPr>
              <a:buFont typeface="Arial" pitchFamily="34" charset="0"/>
              <a:buChar char="•"/>
            </a:pPr>
            <a:endParaRPr lang="en-US" sz="16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9</a:t>
            </a:fld>
            <a:endParaRPr lang="en-US"/>
          </a:p>
        </p:txBody>
      </p:sp>
      <p:graphicFrame>
        <p:nvGraphicFramePr>
          <p:cNvPr id="5" name="Diagram 4"/>
          <p:cNvGraphicFramePr/>
          <p:nvPr/>
        </p:nvGraphicFramePr>
        <p:xfrm>
          <a:off x="3571868" y="1500174"/>
          <a:ext cx="5357850"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advTm="3800">
    <p:pull dir="r"/>
    <p:sndAc>
      <p:stSnd loop="1">
        <p:snd r:embed="rId2" name="arrow.wav"/>
      </p:stSnd>
    </p:sndAc>
  </p:transition>
</p:sld>
</file>

<file path=ppt/tags/tag1.xml><?xml version="1.0" encoding="utf-8"?>
<p:tagLst xmlns:a="http://schemas.openxmlformats.org/drawingml/2006/main" xmlns:r="http://schemas.openxmlformats.org/officeDocument/2006/relationships" xmlns:p="http://schemas.openxmlformats.org/presentationml/2006/main">
  <p:tag name="TIMING" val="|1.8|2.3|2.3|2.2|2.3|2.3|2.6|2.3|2.3|2.6"/>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1745</TotalTime>
  <Words>1210</Words>
  <Application>Microsoft Office PowerPoint</Application>
  <PresentationFormat>On-screen Show (4:3)</PresentationFormat>
  <Paragraphs>299</Paragraphs>
  <Slides>19</Slides>
  <Notes>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19</vt:i4>
      </vt:variant>
    </vt:vector>
  </HeadingPairs>
  <TitlesOfParts>
    <vt:vector size="31" baseType="lpstr">
      <vt:lpstr>Arial</vt:lpstr>
      <vt:lpstr>Arial Narrow</vt:lpstr>
      <vt:lpstr>Book Antiqua</vt:lpstr>
      <vt:lpstr>Calibri</vt:lpstr>
      <vt:lpstr>Lucida Sans</vt:lpstr>
      <vt:lpstr>Rod</vt:lpstr>
      <vt:lpstr>Times New Roman</vt:lpstr>
      <vt:lpstr>Wingdings</vt:lpstr>
      <vt:lpstr>Wingdings 2</vt:lpstr>
      <vt:lpstr>Wingdings 3</vt:lpstr>
      <vt:lpstr>Apex</vt:lpstr>
      <vt:lpstr>Custom Design</vt:lpstr>
      <vt:lpstr>ОПШТИНА КОВИН</vt:lpstr>
      <vt:lpstr>PowerPoint Presentation</vt:lpstr>
      <vt:lpstr>PowerPoint Presentation</vt:lpstr>
      <vt:lpstr>УВОД </vt:lpstr>
      <vt:lpstr>Како настаје буџет општине -Појам буџета</vt:lpstr>
      <vt:lpstr>Како настаје буџет општине -Ко учествује у изради?</vt:lpstr>
      <vt:lpstr>Како настаје буџет општине -На основу чега се доноси?</vt:lpstr>
      <vt:lpstr>ПРИХОДИ БУЏЕТА</vt:lpstr>
      <vt:lpstr>ПРИХОДИ БУЏЕТА -Како се пуни буџет?</vt:lpstr>
      <vt:lpstr>ПРИХОДИ БУЏЕТА -Како се пуни буџет?</vt:lpstr>
      <vt:lpstr>ПРИХОДИ БУЏЕТА -Структура прихода и примања</vt:lpstr>
      <vt:lpstr>РАСХОДИ БУЏЕТА</vt:lpstr>
      <vt:lpstr>РАСХОДИ БУЏЕТА -На шта се троши ваш новац?</vt:lpstr>
      <vt:lpstr>РАСХОДИ БУЏЕТА -На шта се троши ваш новац?</vt:lpstr>
      <vt:lpstr> РАСХОДИ БУЏЕТА -Структура расхода и издатака </vt:lpstr>
      <vt:lpstr>РАСХОДИ БУЏЕТА -Програмско трошење</vt:lpstr>
      <vt:lpstr>РАСХОДИ БУЏЕТА -Програмско трошење</vt:lpstr>
      <vt:lpstr>РАСХОДИ БУЏЕТА -Како су средства расподељена по корисницима</vt:lpstr>
      <vt:lpstr>РАСХОДИ БУЏЕТА -Најважнији капитални пројекти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ОПШТИНА КОВИН</dc:title>
  <dc:creator>stojkovici</dc:creator>
  <cp:lastModifiedBy>biljana</cp:lastModifiedBy>
  <cp:revision>183</cp:revision>
  <dcterms:created xsi:type="dcterms:W3CDTF">2006-08-16T00:00:00Z</dcterms:created>
  <dcterms:modified xsi:type="dcterms:W3CDTF">2017-12-18T06:26:13Z</dcterms:modified>
</cp:coreProperties>
</file>