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45" r:id="rId1"/>
  </p:sldMasterIdLst>
  <p:sldIdLst>
    <p:sldId id="264" r:id="rId2"/>
    <p:sldId id="293" r:id="rId3"/>
    <p:sldId id="298" r:id="rId4"/>
    <p:sldId id="257" r:id="rId5"/>
    <p:sldId id="258" r:id="rId6"/>
    <p:sldId id="300" r:id="rId7"/>
    <p:sldId id="305" r:id="rId8"/>
    <p:sldId id="301" r:id="rId9"/>
    <p:sldId id="260" r:id="rId10"/>
    <p:sldId id="267" r:id="rId11"/>
    <p:sldId id="302" r:id="rId12"/>
    <p:sldId id="270" r:id="rId13"/>
    <p:sldId id="262" r:id="rId14"/>
    <p:sldId id="303" r:id="rId15"/>
    <p:sldId id="272" r:id="rId16"/>
    <p:sldId id="273" r:id="rId17"/>
    <p:sldId id="274" r:id="rId18"/>
    <p:sldId id="282" r:id="rId19"/>
    <p:sldId id="281" r:id="rId20"/>
    <p:sldId id="280" r:id="rId21"/>
    <p:sldId id="279" r:id="rId22"/>
    <p:sldId id="278" r:id="rId23"/>
    <p:sldId id="277" r:id="rId24"/>
    <p:sldId id="276" r:id="rId25"/>
    <p:sldId id="275" r:id="rId26"/>
    <p:sldId id="288" r:id="rId27"/>
    <p:sldId id="287" r:id="rId28"/>
    <p:sldId id="286" r:id="rId29"/>
    <p:sldId id="285" r:id="rId30"/>
    <p:sldId id="284" r:id="rId31"/>
    <p:sldId id="306" r:id="rId32"/>
    <p:sldId id="292" r:id="rId33"/>
  </p:sldIdLst>
  <p:sldSz cx="9144000" cy="6858000" type="screen4x3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pstinska Uprava Kovin" initials="OUK" lastIdx="1" clrIdx="0">
    <p:extLst>
      <p:ext uri="{19B8F6BF-5375-455C-9EA6-DF929625EA0E}">
        <p15:presenceInfo xmlns:p15="http://schemas.microsoft.com/office/powerpoint/2012/main" userId="986af186f68b03f8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5627" autoAdjust="0"/>
  </p:normalViewPr>
  <p:slideViewPr>
    <p:cSldViewPr>
      <p:cViewPr varScale="1">
        <p:scale>
          <a:sx n="102" d="100"/>
          <a:sy n="102" d="100"/>
        </p:scale>
        <p:origin x="26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Chart%20in%20Microsoft%20PowerPoint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Chart%20in%20Microsoft%20PowerPoint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sr-Cyrl-RS"/>
              <a:t>Структура остварења прихода и примања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1452863076244899"/>
          <c:y val="0.33374488188976376"/>
          <c:w val="0.62846713498254947"/>
          <c:h val="0.5555376872008646"/>
        </c:manualLayout>
      </c:layout>
      <c:pie3DChart>
        <c:varyColors val="1"/>
        <c:ser>
          <c:idx val="0"/>
          <c:order val="0"/>
          <c:explosion val="1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0E86-4DB2-BB9D-FEC6D903DEF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0E86-4DB2-BB9D-FEC6D903DEF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0E86-4DB2-BB9D-FEC6D903DEF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0E86-4DB2-BB9D-FEC6D903DEFD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6-0E86-4DB2-BB9D-FEC6D903DEFD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A-6A96-4F77-A39C-784B1E7F925F}"/>
              </c:ext>
            </c:extLst>
          </c:dPt>
          <c:dLbls>
            <c:dLbl>
              <c:idx val="0"/>
              <c:layout>
                <c:manualLayout>
                  <c:x val="-1.7849680082420959E-2"/>
                  <c:y val="0.16204161051631158"/>
                </c:manualLayout>
              </c:layout>
              <c:tx>
                <c:rich>
                  <a:bodyPr/>
                  <a:lstStyle/>
                  <a:p>
                    <a:fld id="{502BB37D-39C3-4BCB-9295-6966D9231D66}" type="CATEGORYNAME">
                      <a:rPr lang="sr-Cyrl-RS" smtClean="0"/>
                      <a:pPr/>
                      <a:t>[CATEGORY NAME]</a:t>
                    </a:fld>
                    <a:endParaRPr lang="sr-Cyrl-RS" baseline="0" dirty="0"/>
                  </a:p>
                  <a:p>
                    <a:r>
                      <a:rPr lang="sr-Cyrl-RS" baseline="0" dirty="0"/>
                      <a:t>59,60%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0E86-4DB2-BB9D-FEC6D903DEFD}"/>
                </c:ext>
              </c:extLst>
            </c:dLbl>
            <c:dLbl>
              <c:idx val="1"/>
              <c:layout>
                <c:manualLayout>
                  <c:x val="-1.1897700869427888E-2"/>
                  <c:y val="2.3296249507586565E-3"/>
                </c:manualLayout>
              </c:layout>
              <c:tx>
                <c:rich>
                  <a:bodyPr/>
                  <a:lstStyle/>
                  <a:p>
                    <a:fld id="{87B4B7DB-28BE-43AF-B056-A1E5C95EF4F4}" type="CATEGORYNAME">
                      <a:rPr lang="sr-Cyrl-RS"/>
                      <a:pPr/>
                      <a:t>[CATEGORY NAME]</a:t>
                    </a:fld>
                    <a:r>
                      <a:rPr lang="sr-Cyrl-RS" baseline="0" dirty="0"/>
                      <a:t>
28,14%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0E86-4DB2-BB9D-FEC6D903DEFD}"/>
                </c:ext>
              </c:extLst>
            </c:dLbl>
            <c:dLbl>
              <c:idx val="2"/>
              <c:layout>
                <c:manualLayout>
                  <c:x val="-0.12374970174182774"/>
                  <c:y val="4.6060252831090415E-2"/>
                </c:manualLayout>
              </c:layout>
              <c:tx>
                <c:rich>
                  <a:bodyPr/>
                  <a:lstStyle/>
                  <a:p>
                    <a:fld id="{C961D3AE-C686-4983-BAC5-D77132D16496}" type="CATEGORYNAME">
                      <a:rPr lang="sr-Cyrl-RS"/>
                      <a:pPr/>
                      <a:t>[CATEGORY NAME]</a:t>
                    </a:fld>
                    <a:r>
                      <a:rPr lang="sr-Cyrl-RS" baseline="0" dirty="0"/>
                      <a:t>
11,66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0E86-4DB2-BB9D-FEC6D903DEFD}"/>
                </c:ext>
              </c:extLst>
            </c:dLbl>
            <c:dLbl>
              <c:idx val="3"/>
              <c:layout>
                <c:manualLayout>
                  <c:x val="-0.17096307563827248"/>
                  <c:y val="-1.6842816927676786E-2"/>
                </c:manualLayout>
              </c:layout>
              <c:tx>
                <c:rich>
                  <a:bodyPr/>
                  <a:lstStyle/>
                  <a:p>
                    <a:fld id="{158902BC-3471-417A-A9E8-6EAC1014858E}" type="CATEGORYNAME">
                      <a:rPr lang="ru-RU" dirty="0"/>
                      <a:pPr/>
                      <a:t>[CATEGORY NAME]</a:t>
                    </a:fld>
                    <a:r>
                      <a:rPr lang="ru-RU" baseline="0" dirty="0"/>
                      <a:t>
0,37 %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0E86-4DB2-BB9D-FEC6D903DEFD}"/>
                </c:ext>
              </c:extLst>
            </c:dLbl>
            <c:dLbl>
              <c:idx val="4"/>
              <c:layout>
                <c:manualLayout>
                  <c:x val="0.27672900262467193"/>
                  <c:y val="-4.98889711324944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E86-4DB2-BB9D-FEC6D903DEFD}"/>
                </c:ext>
              </c:extLst>
            </c:dLbl>
            <c:dLbl>
              <c:idx val="5"/>
              <c:layout>
                <c:manualLayout>
                  <c:x val="9.0315557146265803E-3"/>
                  <c:y val="-9.4977065690622864E-2"/>
                </c:manualLayout>
              </c:layout>
              <c:tx>
                <c:rich>
                  <a:bodyPr/>
                  <a:lstStyle/>
                  <a:p>
                    <a:fld id="{44FCD73D-7F76-46F1-8DB5-B866893958CF}" type="CATEGORYNAME">
                      <a:rPr lang="sr-Cyrl-RS"/>
                      <a:pPr/>
                      <a:t>[CATEGORY NAME]</a:t>
                    </a:fld>
                    <a:r>
                      <a:rPr lang="sr-Cyrl-RS" baseline="0" dirty="0"/>
                      <a:t>
0,22%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6A96-4F77-A39C-784B1E7F925F}"/>
                </c:ext>
              </c:extLst>
            </c:dLbl>
            <c:spPr>
              <a:solidFill>
                <a:sysClr val="window" lastClr="FFFFFF"/>
              </a:solidFill>
              <a:ln w="12700">
                <a:solidFill>
                  <a:sysClr val="windowText" lastClr="000000">
                    <a:lumMod val="50000"/>
                    <a:lumOff val="50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'Приходи и примања'!$C$6:$C$11</c:f>
              <c:strCache>
                <c:ptCount val="6"/>
                <c:pt idx="0">
                  <c:v>Порески приходи</c:v>
                </c:pt>
                <c:pt idx="1">
                  <c:v>донације и трансфери</c:v>
                </c:pt>
                <c:pt idx="2">
                  <c:v>други приходи</c:v>
                </c:pt>
                <c:pt idx="3">
                  <c:v>примања од продаје нефинансијске имовине</c:v>
                </c:pt>
                <c:pt idx="4">
                  <c:v>примања од продаје финансијске имовине</c:v>
                </c:pt>
                <c:pt idx="5">
                  <c:v>меморандумске ставке </c:v>
                </c:pt>
              </c:strCache>
            </c:strRef>
          </c:cat>
          <c:val>
            <c:numRef>
              <c:f>'Приходи и примања'!$D$6:$D$11</c:f>
              <c:numCache>
                <c:formatCode>#,##0</c:formatCode>
                <c:ptCount val="6"/>
                <c:pt idx="0">
                  <c:v>653581169</c:v>
                </c:pt>
                <c:pt idx="1">
                  <c:v>375475736</c:v>
                </c:pt>
                <c:pt idx="2">
                  <c:v>136516779</c:v>
                </c:pt>
                <c:pt idx="3">
                  <c:v>27437741</c:v>
                </c:pt>
                <c:pt idx="4">
                  <c:v>20279</c:v>
                </c:pt>
                <c:pt idx="5">
                  <c:v>1519518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E86-4DB2-BB9D-FEC6D903DE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317349311599208"/>
          <c:y val="2.8712044619811559E-2"/>
          <c:w val="0.8536451857991435"/>
          <c:h val="0.4538250898188153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Планирана средства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Sheet1!$A$2:$A$7</c:f>
              <c:strCache>
                <c:ptCount val="6"/>
                <c:pt idx="0">
                  <c:v>ПОРЕЗИ</c:v>
                </c:pt>
                <c:pt idx="1">
                  <c:v>ДОНАЦИЈЕ И ТРАНСФЕРИ</c:v>
                </c:pt>
                <c:pt idx="2">
                  <c:v>ДРУГИ ПРИХОДИ</c:v>
                </c:pt>
                <c:pt idx="3">
                  <c:v>МЕМОРАНДУМСКЕ СТАВКЕ</c:v>
                </c:pt>
                <c:pt idx="4">
                  <c:v>ПРОДАЈА НЕФИНАНСИЈСКЕ ИМОВИНЕ</c:v>
                </c:pt>
                <c:pt idx="5">
                  <c:v>ПРОДАЈА  ФИНАНСИЈСКЕ ИМОВИНЕ</c:v>
                </c:pt>
              </c:strCache>
            </c:strRef>
          </c:cat>
          <c:val>
            <c:numRef>
              <c:f>Sheet1!$B$2:$B$7</c:f>
              <c:numCache>
                <c:formatCode>#,##0_ ;\-#,##0\ </c:formatCode>
                <c:ptCount val="6"/>
                <c:pt idx="0">
                  <c:v>747421500</c:v>
                </c:pt>
                <c:pt idx="1">
                  <c:v>309093237</c:v>
                </c:pt>
                <c:pt idx="2">
                  <c:v>126454970</c:v>
                </c:pt>
                <c:pt idx="3">
                  <c:v>1515000</c:v>
                </c:pt>
                <c:pt idx="4">
                  <c:v>4200000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78B-48B3-AB57-9C518EF49A3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Извршена средства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Sheet1!$A$2:$A$7</c:f>
              <c:strCache>
                <c:ptCount val="6"/>
                <c:pt idx="0">
                  <c:v>ПОРЕЗИ</c:v>
                </c:pt>
                <c:pt idx="1">
                  <c:v>ДОНАЦИЈЕ И ТРАНСФЕРИ</c:v>
                </c:pt>
                <c:pt idx="2">
                  <c:v>ДРУГИ ПРИХОДИ</c:v>
                </c:pt>
                <c:pt idx="3">
                  <c:v>МЕМОРАНДУМСКЕ СТАВКЕ</c:v>
                </c:pt>
                <c:pt idx="4">
                  <c:v>ПРОДАЈА НЕФИНАНСИЈСКЕ ИМОВИНЕ</c:v>
                </c:pt>
                <c:pt idx="5">
                  <c:v>ПРОДАЈА  ФИНАНСИЈСКЕ ИМОВИНЕ</c:v>
                </c:pt>
              </c:strCache>
            </c:strRef>
          </c:cat>
          <c:val>
            <c:numRef>
              <c:f>Sheet1!$C$2:$C$7</c:f>
              <c:numCache>
                <c:formatCode>#,##0_ ;\-#,##0\ </c:formatCode>
                <c:ptCount val="6"/>
                <c:pt idx="0">
                  <c:v>729011982</c:v>
                </c:pt>
                <c:pt idx="1">
                  <c:v>344266387</c:v>
                </c:pt>
                <c:pt idx="2">
                  <c:v>142642781</c:v>
                </c:pt>
                <c:pt idx="3">
                  <c:v>2733877</c:v>
                </c:pt>
                <c:pt idx="4">
                  <c:v>4586979</c:v>
                </c:pt>
                <c:pt idx="5">
                  <c:v>29228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78B-48B3-AB57-9C518EF49A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3734144"/>
        <c:axId val="23735680"/>
        <c:axId val="0"/>
      </c:bar3DChart>
      <c:catAx>
        <c:axId val="23734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23735680"/>
        <c:crosses val="autoZero"/>
        <c:auto val="1"/>
        <c:lblAlgn val="ctr"/>
        <c:lblOffset val="100"/>
        <c:noMultiLvlLbl val="0"/>
      </c:catAx>
      <c:valAx>
        <c:axId val="23735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_ ;\-#,##0\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7341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317349311599208"/>
          <c:y val="2.8712044619811559E-2"/>
          <c:w val="0.8536451857991435"/>
          <c:h val="0.4538250898188153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Sheet1!$A$2:$A$7</c:f>
              <c:strCache>
                <c:ptCount val="6"/>
                <c:pt idx="0">
                  <c:v>ПОРЕЗИ</c:v>
                </c:pt>
                <c:pt idx="1">
                  <c:v>ДОНАЦИЈЕ И ТРАНСФЕРИ</c:v>
                </c:pt>
                <c:pt idx="2">
                  <c:v>ДРУГИ ПРИХОДИ</c:v>
                </c:pt>
                <c:pt idx="3">
                  <c:v>МЕМОРАНДУМСКЕ СТАВКЕ</c:v>
                </c:pt>
                <c:pt idx="4">
                  <c:v>ПРОДАЈА НЕФИНАНСИЈСКЕ ИМОВИНЕ</c:v>
                </c:pt>
                <c:pt idx="5">
                  <c:v>ПРОДАЈА  ФИНАНСИЈСКЕ ИМОВИНЕ</c:v>
                </c:pt>
              </c:strCache>
            </c:strRef>
          </c:cat>
          <c:val>
            <c:numRef>
              <c:f>Sheet1!$B$2:$B$7</c:f>
              <c:numCache>
                <c:formatCode>#,##0_ ;\-#,##0\ </c:formatCode>
                <c:ptCount val="6"/>
                <c:pt idx="0">
                  <c:v>653581169</c:v>
                </c:pt>
                <c:pt idx="1">
                  <c:v>375475736</c:v>
                </c:pt>
                <c:pt idx="2">
                  <c:v>136516779</c:v>
                </c:pt>
                <c:pt idx="3">
                  <c:v>1519518</c:v>
                </c:pt>
                <c:pt idx="4">
                  <c:v>27437741</c:v>
                </c:pt>
                <c:pt idx="5">
                  <c:v>20279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78B-48B3-AB57-9C518EF49A3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Sheet1!$A$2:$A$7</c:f>
              <c:strCache>
                <c:ptCount val="6"/>
                <c:pt idx="0">
                  <c:v>ПОРЕЗИ</c:v>
                </c:pt>
                <c:pt idx="1">
                  <c:v>ДОНАЦИЈЕ И ТРАНСФЕРИ</c:v>
                </c:pt>
                <c:pt idx="2">
                  <c:v>ДРУГИ ПРИХОДИ</c:v>
                </c:pt>
                <c:pt idx="3">
                  <c:v>МЕМОРАНДУМСКЕ СТАВКЕ</c:v>
                </c:pt>
                <c:pt idx="4">
                  <c:v>ПРОДАЈА НЕФИНАНСИЈСКЕ ИМОВИНЕ</c:v>
                </c:pt>
                <c:pt idx="5">
                  <c:v>ПРОДАЈА  ФИНАНСИЈСКЕ ИМОВИНЕ</c:v>
                </c:pt>
              </c:strCache>
            </c:strRef>
          </c:cat>
          <c:val>
            <c:numRef>
              <c:f>Sheet1!$C$2:$C$7</c:f>
              <c:numCache>
                <c:formatCode>#,##0_ ;\-#,##0\ </c:formatCode>
                <c:ptCount val="6"/>
                <c:pt idx="0">
                  <c:v>729011982</c:v>
                </c:pt>
                <c:pt idx="1">
                  <c:v>344266387</c:v>
                </c:pt>
                <c:pt idx="2">
                  <c:v>142642781</c:v>
                </c:pt>
                <c:pt idx="3">
                  <c:v>2733877</c:v>
                </c:pt>
                <c:pt idx="4">
                  <c:v>4586979</c:v>
                </c:pt>
                <c:pt idx="5">
                  <c:v>29228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78B-48B3-AB57-9C518EF49A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3734144"/>
        <c:axId val="23735680"/>
        <c:axId val="0"/>
      </c:bar3DChart>
      <c:catAx>
        <c:axId val="23734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23735680"/>
        <c:crosses val="autoZero"/>
        <c:auto val="1"/>
        <c:lblAlgn val="ctr"/>
        <c:lblOffset val="100"/>
        <c:noMultiLvlLbl val="0"/>
      </c:catAx>
      <c:valAx>
        <c:axId val="23735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_ ;\-#,##0\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7341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sr-Cyrl-RS" b="1"/>
              <a:t>Структура расхода и издатака</a:t>
            </a:r>
            <a:endParaRPr lang="en-US" b="1"/>
          </a:p>
        </c:rich>
      </c:tx>
      <c:overlay val="0"/>
      <c:spPr>
        <a:noFill/>
        <a:ln>
          <a:noFill/>
        </a:ln>
        <a:effectLst/>
      </c:sp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3712750081894612"/>
          <c:y val="0.31178409757603831"/>
          <c:w val="0.53601721202415187"/>
          <c:h val="0.47396905974988418"/>
        </c:manualLayout>
      </c:layout>
      <c:pie3DChart>
        <c:varyColors val="1"/>
        <c:ser>
          <c:idx val="0"/>
          <c:order val="0"/>
          <c:explosion val="15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9187-400C-AE0C-D299E08B2FF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9187-400C-AE0C-D299E08B2FF7}"/>
              </c:ext>
            </c:extLst>
          </c:dPt>
          <c:dPt>
            <c:idx val="2"/>
            <c:bubble3D val="0"/>
            <c:explosion val="3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9187-400C-AE0C-D299E08B2FF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9187-400C-AE0C-D299E08B2FF7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9187-400C-AE0C-D299E08B2FF7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9187-400C-AE0C-D299E08B2FF7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9187-400C-AE0C-D299E08B2FF7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9187-400C-AE0C-D299E08B2FF7}"/>
              </c:ext>
            </c:extLst>
          </c:dPt>
          <c:dLbls>
            <c:dLbl>
              <c:idx val="0"/>
              <c:layout>
                <c:manualLayout>
                  <c:x val="3.432951562872823E-4"/>
                  <c:y val="-5.4380670389072502E-2"/>
                </c:manualLayout>
              </c:layout>
              <c:tx>
                <c:rich>
                  <a:bodyPr/>
                  <a:lstStyle/>
                  <a:p>
                    <a:fld id="{E0DED9BF-22C7-4B73-B52E-EC12C77BBB2B}" type="CATEGORYNAME">
                      <a:rPr lang="sr-Cyrl-RS" smtClean="0"/>
                      <a:pPr/>
                      <a:t>[CATEGORY NAME]</a:t>
                    </a:fld>
                    <a:endParaRPr lang="sr-Cyrl-RS" baseline="0" dirty="0"/>
                  </a:p>
                  <a:p>
                    <a:r>
                      <a:rPr lang="sr-Cyrl-RS" baseline="0" dirty="0"/>
                      <a:t>18,15%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9187-400C-AE0C-D299E08B2FF7}"/>
                </c:ext>
              </c:extLst>
            </c:dLbl>
            <c:dLbl>
              <c:idx val="1"/>
              <c:layout>
                <c:manualLayout>
                  <c:x val="6.0222325150532656E-2"/>
                  <c:y val="-0.10316064297539301"/>
                </c:manualLayout>
              </c:layout>
              <c:tx>
                <c:rich>
                  <a:bodyPr/>
                  <a:lstStyle/>
                  <a:p>
                    <a:fld id="{24A373DA-20B7-486D-8F6C-B04D9F65B597}" type="CATEGORYNAME">
                      <a:rPr lang="ru-RU"/>
                      <a:pPr/>
                      <a:t>[CATEGORY NAME]</a:t>
                    </a:fld>
                    <a:r>
                      <a:rPr lang="ru-RU" baseline="0" dirty="0"/>
                      <a:t>
26,88%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9187-400C-AE0C-D299E08B2FF7}"/>
                </c:ext>
              </c:extLst>
            </c:dLbl>
            <c:dLbl>
              <c:idx val="2"/>
              <c:layout>
                <c:manualLayout>
                  <c:x val="0.12147801837270342"/>
                  <c:y val="-0.110236457820315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187-400C-AE0C-D299E08B2FF7}"/>
                </c:ext>
              </c:extLst>
            </c:dLbl>
            <c:dLbl>
              <c:idx val="3"/>
              <c:layout>
                <c:manualLayout>
                  <c:x val="-1.6543504652265062E-2"/>
                  <c:y val="6.8320315388347153E-2"/>
                </c:manualLayout>
              </c:layout>
              <c:tx>
                <c:rich>
                  <a:bodyPr/>
                  <a:lstStyle/>
                  <a:p>
                    <a:fld id="{EFD58B6D-FD1D-463F-829E-F910433C74F1}" type="CATEGORYNAME">
                      <a:rPr lang="sr-Cyrl-RS"/>
                      <a:pPr/>
                      <a:t>[CATEGORY NAME]</a:t>
                    </a:fld>
                    <a:r>
                      <a:rPr lang="sr-Cyrl-RS" baseline="0" dirty="0"/>
                      <a:t>
1,63%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9187-400C-AE0C-D299E08B2FF7}"/>
                </c:ext>
              </c:extLst>
            </c:dLbl>
            <c:dLbl>
              <c:idx val="4"/>
              <c:layout>
                <c:manualLayout>
                  <c:x val="-5.5528523427823634E-2"/>
                  <c:y val="6.62481446948643E-2"/>
                </c:manualLayout>
              </c:layout>
              <c:tx>
                <c:rich>
                  <a:bodyPr/>
                  <a:lstStyle/>
                  <a:p>
                    <a:fld id="{A8F6B890-8AA1-464F-B31C-289E7A4570E8}" type="CATEGORYNAME">
                      <a:rPr lang="ru-RU"/>
                      <a:pPr/>
                      <a:t>[CATEGORY NAME]</a:t>
                    </a:fld>
                    <a:r>
                      <a:rPr lang="ru-RU" baseline="0" dirty="0"/>
                      <a:t>
12,51%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9187-400C-AE0C-D299E08B2FF7}"/>
                </c:ext>
              </c:extLst>
            </c:dLbl>
            <c:dLbl>
              <c:idx val="5"/>
              <c:layout>
                <c:manualLayout>
                  <c:x val="-1.4220651395848246E-2"/>
                  <c:y val="5.198084602649989E-2"/>
                </c:manualLayout>
              </c:layout>
              <c:tx>
                <c:rich>
                  <a:bodyPr/>
                  <a:lstStyle/>
                  <a:p>
                    <a:fld id="{4DA66472-8BBA-4B8B-82F8-F3BF1ED8EFCB}" type="CATEGORYNAME">
                      <a:rPr lang="sr-Cyrl-RS"/>
                      <a:pPr/>
                      <a:t>[CATEGORY NAME]</a:t>
                    </a:fld>
                    <a:r>
                      <a:rPr lang="sr-Cyrl-RS" baseline="0" dirty="0"/>
                      <a:t>
10,22%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9187-400C-AE0C-D299E08B2FF7}"/>
                </c:ext>
              </c:extLst>
            </c:dLbl>
            <c:dLbl>
              <c:idx val="6"/>
              <c:layout>
                <c:manualLayout>
                  <c:x val="-7.1047780959198281E-2"/>
                  <c:y val="1.0031270582511022E-2"/>
                </c:manualLayout>
              </c:layout>
              <c:tx>
                <c:rich>
                  <a:bodyPr/>
                  <a:lstStyle/>
                  <a:p>
                    <a:fld id="{05487308-433D-4C7E-B69B-FF0043074881}" type="CATEGORYNAME">
                      <a:rPr lang="sr-Cyrl-RS"/>
                      <a:pPr/>
                      <a:t>[CATEGORY NAME]</a:t>
                    </a:fld>
                    <a:r>
                      <a:rPr lang="sr-Cyrl-RS" baseline="0" dirty="0"/>
                      <a:t>
4,89%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9187-400C-AE0C-D299E08B2FF7}"/>
                </c:ext>
              </c:extLst>
            </c:dLbl>
            <c:dLbl>
              <c:idx val="7"/>
              <c:layout>
                <c:manualLayout>
                  <c:x val="-2.0249418396564065E-2"/>
                  <c:y val="-0.1869468162749437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966728423652925"/>
                      <c:h val="0.2330756130992292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E-9187-400C-AE0C-D299E08B2FF7}"/>
                </c:ext>
              </c:extLst>
            </c:dLbl>
            <c:dLbl>
              <c:idx val="8"/>
              <c:layout>
                <c:manualLayout>
                  <c:x val="4.7058823529411764E-2"/>
                  <c:y val="-0.12358703843255467"/>
                </c:manualLayout>
              </c:layout>
              <c:tx>
                <c:rich>
                  <a:bodyPr/>
                  <a:lstStyle/>
                  <a:p>
                    <a:fld id="{6185D996-7A77-4CAB-9614-0C866E8AA172}" type="CATEGORYNAME">
                      <a:rPr lang="sr-Cyrl-RS"/>
                      <a:pPr/>
                      <a:t>[CATEGORY NAME]</a:t>
                    </a:fld>
                    <a:r>
                      <a:rPr lang="sr-Cyrl-RS" baseline="0" dirty="0"/>
                      <a:t>
25,72%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1-7F5D-4D7B-A96D-F4550BCCBF06}"/>
                </c:ext>
              </c:extLst>
            </c:dLbl>
            <c:dLbl>
              <c:idx val="9"/>
              <c:layout>
                <c:manualLayout>
                  <c:x val="-2.6515151515151585E-2"/>
                  <c:y val="-2.411454408440090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A17A-4047-87BE-13D3A485262A}"/>
                </c:ext>
              </c:extLst>
            </c:dLbl>
            <c:spPr>
              <a:solidFill>
                <a:sysClr val="window" lastClr="FFFFFF"/>
              </a:solidFill>
              <a:ln w="12700">
                <a:solidFill>
                  <a:sysClr val="windowText" lastClr="000000">
                    <a:lumMod val="65000"/>
                    <a:lumOff val="3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</c:ext>
            </c:extLst>
          </c:dLbls>
          <c:cat>
            <c:strRef>
              <c:f>'Расходи и издаци'!$C$6:$C$16</c:f>
              <c:strCache>
                <c:ptCount val="10"/>
                <c:pt idx="0">
                  <c:v>расходи за запослене</c:v>
                </c:pt>
                <c:pt idx="1">
                  <c:v>коришћење роба и услуга</c:v>
                </c:pt>
                <c:pt idx="2">
                  <c:v>отплата камата</c:v>
                </c:pt>
                <c:pt idx="3">
                  <c:v>субвенције</c:v>
                </c:pt>
                <c:pt idx="4">
                  <c:v>донације, дотације и трансфери</c:v>
                </c:pt>
                <c:pt idx="5">
                  <c:v>социјална заштита</c:v>
                </c:pt>
                <c:pt idx="6">
                  <c:v>остали расходи</c:v>
                </c:pt>
                <c:pt idx="7">
                  <c:v>административни трансфери буџета</c:v>
                </c:pt>
                <c:pt idx="8">
                  <c:v>капитални издаци</c:v>
                </c:pt>
                <c:pt idx="9">
                  <c:v>набавка финансијске имовине</c:v>
                </c:pt>
              </c:strCache>
            </c:strRef>
          </c:cat>
          <c:val>
            <c:numRef>
              <c:f>'Расходи и издаци'!$D$6:$D$16</c:f>
              <c:numCache>
                <c:formatCode>#,##0</c:formatCode>
                <c:ptCount val="10"/>
                <c:pt idx="0">
                  <c:v>237272926</c:v>
                </c:pt>
                <c:pt idx="1">
                  <c:v>401450085</c:v>
                </c:pt>
                <c:pt idx="2">
                  <c:v>40000</c:v>
                </c:pt>
                <c:pt idx="3">
                  <c:v>32440000</c:v>
                </c:pt>
                <c:pt idx="4">
                  <c:v>170494075</c:v>
                </c:pt>
                <c:pt idx="5">
                  <c:v>140455279</c:v>
                </c:pt>
                <c:pt idx="6">
                  <c:v>65034662</c:v>
                </c:pt>
                <c:pt idx="7">
                  <c:v>1436297</c:v>
                </c:pt>
                <c:pt idx="8">
                  <c:v>446354960</c:v>
                </c:pt>
                <c:pt idx="9">
                  <c:v>1000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9187-400C-AE0C-D299E08B2F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317349311599208"/>
          <c:y val="2.8712044619811559E-2"/>
          <c:w val="0.8536451857991435"/>
          <c:h val="0.4538250898188153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Планирана средства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Sheet1!$A$2:$A$11</c:f>
              <c:strCache>
                <c:ptCount val="10"/>
                <c:pt idx="0">
                  <c:v>РАСХОДИ ЗА ЗАПОСЛЕНЕ</c:v>
                </c:pt>
                <c:pt idx="1">
                  <c:v>КОРИШЋЕЊЕ РОБА И УСЛУГА</c:v>
                </c:pt>
                <c:pt idx="2">
                  <c:v>ОТПЛАТА КАМАТА</c:v>
                </c:pt>
                <c:pt idx="3">
                  <c:v>СУБВЕНЦИЈЕ</c:v>
                </c:pt>
                <c:pt idx="4">
                  <c:v>ДОНАЦИЈЕ И ТРАНСФЕРИ</c:v>
                </c:pt>
                <c:pt idx="5">
                  <c:v>СОЦИЈАЛНА ЗАШТИТА</c:v>
                </c:pt>
                <c:pt idx="6">
                  <c:v>ОСТАЛИ РАСХОДИ</c:v>
                </c:pt>
                <c:pt idx="7">
                  <c:v>АДМИНИСТРАТИВНИ ТРАНСФЕРИ БУЏЕТА</c:v>
                </c:pt>
                <c:pt idx="8">
                  <c:v>КАПИТАЛНИ ИЗДАЦИ</c:v>
                </c:pt>
                <c:pt idx="9">
                  <c:v>НАБАВКА ФИНАНСИЈСКЕ ИМОВИНЕ</c:v>
                </c:pt>
              </c:strCache>
            </c:strRef>
          </c:cat>
          <c:val>
            <c:numRef>
              <c:f>Sheet1!$B$2:$B$11</c:f>
              <c:numCache>
                <c:formatCode>#,##0_ ;\-#,##0\ </c:formatCode>
                <c:ptCount val="10"/>
                <c:pt idx="0">
                  <c:v>237272926</c:v>
                </c:pt>
                <c:pt idx="1">
                  <c:v>401450085</c:v>
                </c:pt>
                <c:pt idx="2">
                  <c:v>40000</c:v>
                </c:pt>
                <c:pt idx="3">
                  <c:v>32440000</c:v>
                </c:pt>
                <c:pt idx="4">
                  <c:v>170494075</c:v>
                </c:pt>
                <c:pt idx="5">
                  <c:v>140455279</c:v>
                </c:pt>
                <c:pt idx="6">
                  <c:v>65034662</c:v>
                </c:pt>
                <c:pt idx="7">
                  <c:v>1436297</c:v>
                </c:pt>
                <c:pt idx="8">
                  <c:v>446354960</c:v>
                </c:pt>
                <c:pt idx="9">
                  <c:v>1000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78B-48B3-AB57-9C518EF49A3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Извршена средства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Sheet1!$A$2:$A$11</c:f>
              <c:strCache>
                <c:ptCount val="10"/>
                <c:pt idx="0">
                  <c:v>РАСХОДИ ЗА ЗАПОСЛЕНЕ</c:v>
                </c:pt>
                <c:pt idx="1">
                  <c:v>КОРИШЋЕЊЕ РОБА И УСЛУГА</c:v>
                </c:pt>
                <c:pt idx="2">
                  <c:v>ОТПЛАТА КАМАТА</c:v>
                </c:pt>
                <c:pt idx="3">
                  <c:v>СУБВЕНЦИЈЕ</c:v>
                </c:pt>
                <c:pt idx="4">
                  <c:v>ДОНАЦИЈЕ И ТРАНСФЕРИ</c:v>
                </c:pt>
                <c:pt idx="5">
                  <c:v>СОЦИЈАЛНА ЗАШТИТА</c:v>
                </c:pt>
                <c:pt idx="6">
                  <c:v>ОСТАЛИ РАСХОДИ</c:v>
                </c:pt>
                <c:pt idx="7">
                  <c:v>АДМИНИСТРАТИВНИ ТРАНСФЕРИ БУЏЕТА</c:v>
                </c:pt>
                <c:pt idx="8">
                  <c:v>КАПИТАЛНИ ИЗДАЦИ</c:v>
                </c:pt>
                <c:pt idx="9">
                  <c:v>НАБАВКА ФИНАНСИЈСКЕ ИМОВИНЕ</c:v>
                </c:pt>
              </c:strCache>
            </c:strRef>
          </c:cat>
          <c:val>
            <c:numRef>
              <c:f>Sheet1!$C$2:$C$11</c:f>
              <c:numCache>
                <c:formatCode>#,##0_ ;\-#,##0\ </c:formatCode>
                <c:ptCount val="10"/>
                <c:pt idx="0">
                  <c:v>233420310</c:v>
                </c:pt>
                <c:pt idx="1">
                  <c:v>345713037</c:v>
                </c:pt>
                <c:pt idx="2">
                  <c:v>30847</c:v>
                </c:pt>
                <c:pt idx="3">
                  <c:v>20978095</c:v>
                </c:pt>
                <c:pt idx="4">
                  <c:v>160953379</c:v>
                </c:pt>
                <c:pt idx="5">
                  <c:v>131477135</c:v>
                </c:pt>
                <c:pt idx="6">
                  <c:v>62867318</c:v>
                </c:pt>
                <c:pt idx="8">
                  <c:v>330829913</c:v>
                </c:pt>
                <c:pt idx="9">
                  <c:v>1000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78B-48B3-AB57-9C518EF49A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3734144"/>
        <c:axId val="23735680"/>
        <c:axId val="0"/>
      </c:bar3DChart>
      <c:catAx>
        <c:axId val="23734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735680"/>
        <c:crosses val="autoZero"/>
        <c:auto val="1"/>
        <c:lblAlgn val="ctr"/>
        <c:lblOffset val="100"/>
        <c:noMultiLvlLbl val="0"/>
      </c:catAx>
      <c:valAx>
        <c:axId val="23735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_ ;\-#,##0\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7341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9392523364485981"/>
          <c:y val="0"/>
          <c:w val="0.66666666666666663"/>
          <c:h val="1"/>
        </c:manualLayout>
      </c:layout>
      <c:pie3DChart>
        <c:varyColors val="1"/>
        <c:dLbls>
          <c:dLblPos val="outEnd"/>
          <c:showLegendKey val="0"/>
          <c:showVal val="0"/>
          <c:showCatName val="1"/>
          <c:showSerName val="0"/>
          <c:showPercent val="1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 b="0" baseline="0">
          <a:solidFill>
            <a:schemeClr val="tx1"/>
          </a:solidFill>
          <a:latin typeface="Times New Roman" panose="02020603050405020304" pitchFamily="18" charset="0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3057916218622449E-2"/>
          <c:y val="9.001708745131061E-2"/>
          <c:w val="0.84269474024997981"/>
          <c:h val="0.81996582509737881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6.3676043798489942E-2"/>
                  <c:y val="-1.2404012350238584E-2"/>
                </c:manualLayout>
              </c:layout>
              <c:tx>
                <c:rich>
                  <a:bodyPr/>
                  <a:lstStyle/>
                  <a:p>
                    <a:fld id="{E7B712B6-C32A-42AB-AC6C-8200913F74E1}" type="CATEGORYNAME">
                      <a:rPr lang="sr-Cyrl-RS"/>
                      <a:pPr/>
                      <a:t>[CATEGORY NAME]</a:t>
                    </a:fld>
                    <a:r>
                      <a:rPr lang="sr-Cyrl-RS" baseline="0"/>
                      <a:t>;</a:t>
                    </a:r>
                  </a:p>
                  <a:p>
                    <a:r>
                      <a:rPr lang="sr-Cyrl-RS" baseline="0"/>
                      <a:t> </a:t>
                    </a:r>
                    <a:fld id="{FD69AB1E-A573-4393-A55B-1A52B074D41B}" type="VALUE">
                      <a:rPr lang="sr-Cyrl-RS" baseline="0"/>
                      <a:pPr/>
                      <a:t>[VALUE]</a:t>
                    </a:fld>
                    <a:r>
                      <a:rPr lang="sr-Cyrl-RS" baseline="0"/>
                      <a:t>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B895-4905-AC87-0DFD1D87B20D}"/>
                </c:ext>
              </c:extLst>
            </c:dLbl>
            <c:dLbl>
              <c:idx val="1"/>
              <c:layout>
                <c:manualLayout>
                  <c:x val="-4.2598136136066694E-2"/>
                  <c:y val="-5.6163251638573324E-2"/>
                </c:manualLayout>
              </c:layout>
              <c:tx>
                <c:rich>
                  <a:bodyPr/>
                  <a:lstStyle/>
                  <a:p>
                    <a:fld id="{95AB5221-7402-41B9-A3CA-C5C0F87CA132}" type="CATEGORYNAME">
                      <a:rPr lang="sr-Cyrl-RS"/>
                      <a:pPr/>
                      <a:t>[CATEGORY NAME]</a:t>
                    </a:fld>
                    <a:r>
                      <a:rPr lang="sr-Cyrl-RS" baseline="0"/>
                      <a:t>; </a:t>
                    </a:r>
                    <a:fld id="{20A4DFD8-4285-47C1-9066-4F6961C41CDC}" type="VALUE">
                      <a:rPr lang="sr-Cyrl-RS" baseline="0"/>
                      <a:pPr/>
                      <a:t>[VALUE]</a:t>
                    </a:fld>
                    <a:r>
                      <a:rPr lang="sr-Cyrl-RS" baseline="0"/>
                      <a:t>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B895-4905-AC87-0DFD1D87B20D}"/>
                </c:ext>
              </c:extLst>
            </c:dLbl>
            <c:dLbl>
              <c:idx val="2"/>
              <c:layout>
                <c:manualLayout>
                  <c:x val="-0.14096552082972008"/>
                  <c:y val="2.1466172263176295E-2"/>
                </c:manualLayout>
              </c:layout>
              <c:tx>
                <c:rich>
                  <a:bodyPr/>
                  <a:lstStyle/>
                  <a:p>
                    <a:fld id="{2D59BD7B-4D40-4C12-AAB4-E84FE8A6C7CA}" type="CATEGORYNAME">
                      <a:rPr lang="sr-Cyrl-RS"/>
                      <a:pPr/>
                      <a:t>[CATEGORY NAME]</a:t>
                    </a:fld>
                    <a:r>
                      <a:rPr lang="sr-Cyrl-RS" baseline="0"/>
                      <a:t>; </a:t>
                    </a:r>
                    <a:fld id="{AFC87F32-41B5-43C3-839E-21507B5CE1B9}" type="VALUE">
                      <a:rPr lang="sr-Cyrl-RS" baseline="0"/>
                      <a:pPr/>
                      <a:t>[VALUE]</a:t>
                    </a:fld>
                    <a:r>
                      <a:rPr lang="sr-Cyrl-RS" baseline="0"/>
                      <a:t>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B895-4905-AC87-0DFD1D87B20D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072E130F-6846-4D0D-A9B4-78E3181F5265}" type="CATEGORYNAME">
                      <a:rPr lang="sr-Cyrl-RS"/>
                      <a:pPr/>
                      <a:t>[CATEGORY NAME]</a:t>
                    </a:fld>
                    <a:r>
                      <a:rPr lang="sr-Cyrl-RS" baseline="0"/>
                      <a:t>; </a:t>
                    </a:r>
                    <a:fld id="{6B24A6AF-6C81-4813-A3D5-8C065480F833}" type="VALUE">
                      <a:rPr lang="sr-Cyrl-RS" baseline="0"/>
                      <a:pPr/>
                      <a:t>[VALUE]</a:t>
                    </a:fld>
                    <a:r>
                      <a:rPr lang="sr-Cyrl-RS" baseline="0"/>
                      <a:t>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B895-4905-AC87-0DFD1D87B20D}"/>
                </c:ext>
              </c:extLst>
            </c:dLbl>
            <c:dLbl>
              <c:idx val="4"/>
              <c:layout>
                <c:manualLayout>
                  <c:x val="-0.12318279047718154"/>
                  <c:y val="-0.18612439861527627"/>
                </c:manualLayout>
              </c:layout>
              <c:tx>
                <c:rich>
                  <a:bodyPr/>
                  <a:lstStyle/>
                  <a:p>
                    <a:fld id="{2DE38DE4-AFEB-484B-AD1A-9E82B74F83BF}" type="CATEGORYNAME">
                      <a:rPr lang="sr-Cyrl-RS"/>
                      <a:pPr/>
                      <a:t>[CATEGORY NAME]</a:t>
                    </a:fld>
                    <a:r>
                      <a:rPr lang="sr-Cyrl-RS" baseline="0"/>
                      <a:t>; </a:t>
                    </a:r>
                    <a:fld id="{79882093-5B06-4EE5-93C5-298064BAF90F}" type="VALUE">
                      <a:rPr lang="sr-Cyrl-RS" baseline="0"/>
                      <a:pPr/>
                      <a:t>[VALUE]</a:t>
                    </a:fld>
                    <a:r>
                      <a:rPr lang="sr-Cyrl-RS" baseline="0"/>
                      <a:t>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B895-4905-AC87-0DFD1D87B20D}"/>
                </c:ext>
              </c:extLst>
            </c:dLbl>
            <c:dLbl>
              <c:idx val="5"/>
              <c:layout>
                <c:manualLayout>
                  <c:x val="-4.6050620324441821E-2"/>
                  <c:y val="4.3207122561837369E-2"/>
                </c:manualLayout>
              </c:layout>
              <c:tx>
                <c:rich>
                  <a:bodyPr/>
                  <a:lstStyle/>
                  <a:p>
                    <a:fld id="{E66EFAF6-90CB-4DE2-8E6E-C06C4D59AF76}" type="CATEGORYNAME">
                      <a:rPr lang="sr-Cyrl-RS"/>
                      <a:pPr/>
                      <a:t>[CATEGORY NAME]</a:t>
                    </a:fld>
                    <a:r>
                      <a:rPr lang="sr-Cyrl-RS" baseline="0"/>
                      <a:t>;</a:t>
                    </a:r>
                  </a:p>
                  <a:p>
                    <a:r>
                      <a:rPr lang="sr-Cyrl-RS" baseline="0"/>
                      <a:t> </a:t>
                    </a:r>
                    <a:fld id="{4CDD9594-3C69-4040-A577-B26402C2C8E3}" type="VALUE">
                      <a:rPr lang="sr-Cyrl-RS" baseline="0"/>
                      <a:pPr/>
                      <a:t>[VALUE]</a:t>
                    </a:fld>
                    <a:r>
                      <a:rPr lang="sr-Cyrl-RS" baseline="0"/>
                      <a:t>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B895-4905-AC87-0DFD1D87B20D}"/>
                </c:ext>
              </c:extLst>
            </c:dLbl>
            <c:dLbl>
              <c:idx val="6"/>
              <c:layout>
                <c:manualLayout>
                  <c:x val="-4.8218923075144242E-2"/>
                  <c:y val="1.3428471534866772E-2"/>
                </c:manualLayout>
              </c:layout>
              <c:tx>
                <c:rich>
                  <a:bodyPr/>
                  <a:lstStyle/>
                  <a:p>
                    <a:fld id="{FCFA96E5-49DA-4612-A994-4078D5F76479}" type="CATEGORYNAME">
                      <a:rPr lang="sr-Cyrl-RS"/>
                      <a:pPr/>
                      <a:t>[CATEGORY NAME]</a:t>
                    </a:fld>
                    <a:r>
                      <a:rPr lang="sr-Cyrl-RS" baseline="0"/>
                      <a:t>; </a:t>
                    </a:r>
                    <a:fld id="{DB242290-7611-4584-BB50-E53BF0674C3D}" type="VALUE">
                      <a:rPr lang="sr-Cyrl-RS" baseline="0"/>
                      <a:pPr/>
                      <a:t>[VALUE]</a:t>
                    </a:fld>
                    <a:r>
                      <a:rPr lang="sr-Cyrl-RS" baseline="0"/>
                      <a:t>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B895-4905-AC87-0DFD1D87B20D}"/>
                </c:ext>
              </c:extLst>
            </c:dLbl>
            <c:dLbl>
              <c:idx val="7"/>
              <c:layout>
                <c:manualLayout>
                  <c:x val="8.4237920149849113E-2"/>
                  <c:y val="3.1291210549900778E-2"/>
                </c:manualLayout>
              </c:layout>
              <c:tx>
                <c:rich>
                  <a:bodyPr/>
                  <a:lstStyle/>
                  <a:p>
                    <a:fld id="{5282F47F-7FBF-45FD-B7EB-53441BCD9098}" type="CATEGORYNAME">
                      <a:rPr lang="sr-Cyrl-RS"/>
                      <a:pPr/>
                      <a:t>[CATEGORY NAME]</a:t>
                    </a:fld>
                    <a:r>
                      <a:rPr lang="sr-Cyrl-RS" baseline="0"/>
                      <a:t>; </a:t>
                    </a:r>
                    <a:fld id="{9C4C3F17-C5A4-411B-A264-8632E891E558}" type="VALUE">
                      <a:rPr lang="sr-Cyrl-RS" baseline="0"/>
                      <a:pPr/>
                      <a:t>[VALUE]</a:t>
                    </a:fld>
                    <a:r>
                      <a:rPr lang="sr-Cyrl-RS" baseline="0"/>
                      <a:t>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B895-4905-AC87-0DFD1D87B20D}"/>
                </c:ext>
              </c:extLst>
            </c:dLbl>
            <c:dLbl>
              <c:idx val="8"/>
              <c:layout>
                <c:manualLayout>
                  <c:x val="3.1675396302334458E-2"/>
                  <c:y val="2.2729757279401897E-2"/>
                </c:manualLayout>
              </c:layout>
              <c:tx>
                <c:rich>
                  <a:bodyPr/>
                  <a:lstStyle/>
                  <a:p>
                    <a:fld id="{F293B856-8990-486F-B9E9-FC2B36DE3BCF}" type="CATEGORYNAME">
                      <a:rPr lang="sr-Cyrl-RS"/>
                      <a:pPr/>
                      <a:t>[CATEGORY NAME]</a:t>
                    </a:fld>
                    <a:r>
                      <a:rPr lang="sr-Cyrl-RS" baseline="0"/>
                      <a:t>; </a:t>
                    </a:r>
                  </a:p>
                  <a:p>
                    <a:fld id="{21685F6A-FDB6-40D3-8CDB-CE1D3697E7CB}" type="VALUE">
                      <a:rPr lang="sr-Cyrl-RS" baseline="0"/>
                      <a:pPr/>
                      <a:t>[VALUE]</a:t>
                    </a:fld>
                    <a:r>
                      <a:rPr lang="sr-Cyrl-RS" baseline="0"/>
                      <a:t> 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B895-4905-AC87-0DFD1D87B20D}"/>
                </c:ext>
              </c:extLst>
            </c:dLbl>
            <c:dLbl>
              <c:idx val="9"/>
              <c:layout>
                <c:manualLayout>
                  <c:x val="1.4023494860499267E-3"/>
                  <c:y val="-0.11935136625745421"/>
                </c:manualLayout>
              </c:layout>
              <c:tx>
                <c:rich>
                  <a:bodyPr/>
                  <a:lstStyle/>
                  <a:p>
                    <a:fld id="{E9E0C73A-DA79-4B00-8004-E11A7EF5F070}" type="CATEGORYNAME">
                      <a:rPr lang="sr-Cyrl-RS"/>
                      <a:pPr/>
                      <a:t>[CATEGORY NAME]</a:t>
                    </a:fld>
                    <a:r>
                      <a:rPr lang="sr-Cyrl-RS" baseline="0"/>
                      <a:t>; </a:t>
                    </a:r>
                    <a:fld id="{F4CA00B0-C08E-489F-855E-BB9F4E77620A}" type="VALUE">
                      <a:rPr lang="sr-Cyrl-RS" baseline="0"/>
                      <a:pPr/>
                      <a:t>[VALUE]</a:t>
                    </a:fld>
                    <a:r>
                      <a:rPr lang="sr-Cyrl-RS" baseline="0"/>
                      <a:t> 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B895-4905-AC87-0DFD1D87B20D}"/>
                </c:ext>
              </c:extLst>
            </c:dLbl>
            <c:dLbl>
              <c:idx val="10"/>
              <c:layout>
                <c:manualLayout>
                  <c:x val="3.8711424838415019E-2"/>
                  <c:y val="-2.1995637036927609E-2"/>
                </c:manualLayout>
              </c:layout>
              <c:tx>
                <c:rich>
                  <a:bodyPr/>
                  <a:lstStyle/>
                  <a:p>
                    <a:fld id="{1EC172BD-1841-4821-9647-82267E776F38}" type="CATEGORYNAME">
                      <a:rPr lang="ru-RU"/>
                      <a:pPr/>
                      <a:t>[CATEGORY NAME]</a:t>
                    </a:fld>
                    <a:r>
                      <a:rPr lang="ru-RU" baseline="0"/>
                      <a:t>; </a:t>
                    </a:r>
                    <a:fld id="{2AEF0B54-522D-4C08-8624-209152851E6A}" type="VALUE">
                      <a:rPr lang="ru-RU" baseline="0"/>
                      <a:pPr/>
                      <a:t>[VALUE]</a:t>
                    </a:fld>
                    <a:r>
                      <a:rPr lang="ru-RU" baseline="0"/>
                      <a:t>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B895-4905-AC87-0DFD1D87B20D}"/>
                </c:ext>
              </c:extLst>
            </c:dLbl>
            <c:dLbl>
              <c:idx val="11"/>
              <c:layout>
                <c:manualLayout>
                  <c:x val="2.7654676425358699E-2"/>
                  <c:y val="-6.5007164911140333E-3"/>
                </c:manualLayout>
              </c:layout>
              <c:tx>
                <c:rich>
                  <a:bodyPr/>
                  <a:lstStyle/>
                  <a:p>
                    <a:fld id="{FF4098EB-65C8-432F-AD95-06C71BA534C8}" type="CATEGORYNAME">
                      <a:rPr lang="sr-Cyrl-RS"/>
                      <a:pPr/>
                      <a:t>[CATEGORY NAME]</a:t>
                    </a:fld>
                    <a:endParaRPr lang="sr-Cyrl-RS"/>
                  </a:p>
                  <a:p>
                    <a:r>
                      <a:rPr lang="sr-Cyrl-RS" baseline="0"/>
                      <a:t> </a:t>
                    </a:r>
                    <a:fld id="{6DB6C7C6-C65A-4EE1-A567-97339C8A7CF9}" type="VALUE">
                      <a:rPr lang="sr-Cyrl-RS" baseline="0"/>
                      <a:pPr/>
                      <a:t>[VALUE]</a:t>
                    </a:fld>
                    <a:r>
                      <a:rPr lang="sr-Cyrl-RS" baseline="0"/>
                      <a:t> 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B895-4905-AC87-0DFD1D87B20D}"/>
                </c:ext>
              </c:extLst>
            </c:dLbl>
            <c:dLbl>
              <c:idx val="12"/>
              <c:layout>
                <c:manualLayout>
                  <c:x val="7.1441950813417046E-2"/>
                  <c:y val="-3.7501588098860998E-2"/>
                </c:manualLayout>
              </c:layout>
              <c:tx>
                <c:rich>
                  <a:bodyPr/>
                  <a:lstStyle/>
                  <a:p>
                    <a:fld id="{651A2DDA-4A4C-461F-B62D-641BFBC7DEB0}" type="CATEGORYNAME">
                      <a:rPr lang="sr-Cyrl-RS"/>
                      <a:pPr/>
                      <a:t>[CATEGORY NAME]</a:t>
                    </a:fld>
                    <a:r>
                      <a:rPr lang="sr-Cyrl-RS" baseline="0"/>
                      <a:t>; </a:t>
                    </a:r>
                    <a:fld id="{CB8D850E-A5C5-4465-9727-59DBA1A7F386}" type="VALUE">
                      <a:rPr lang="sr-Cyrl-RS" baseline="0"/>
                      <a:pPr/>
                      <a:t>[VALUE]</a:t>
                    </a:fld>
                    <a:r>
                      <a:rPr lang="sr-Cyrl-RS" baseline="0"/>
                      <a:t> 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C-B895-4905-AC87-0DFD1D87B20D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'[Chart in Microsoft PowerPoint]Извршење по корисницима '!$B$3:$B$15</c:f>
              <c:strCache>
                <c:ptCount val="13"/>
                <c:pt idx="0">
                  <c:v>Општинска управа </c:v>
                </c:pt>
                <c:pt idx="1">
                  <c:v>Скупштина општине </c:v>
                </c:pt>
                <c:pt idx="2">
                  <c:v>Председник општине </c:v>
                </c:pt>
                <c:pt idx="3">
                  <c:v>Општинско веће</c:v>
                </c:pt>
                <c:pt idx="4">
                  <c:v>Општинско јавно правобранилаштво</c:v>
                </c:pt>
                <c:pt idx="5">
                  <c:v>Месне заједнице</c:v>
                </c:pt>
                <c:pt idx="6">
                  <c:v>Основне школе</c:v>
                </c:pt>
                <c:pt idx="7">
                  <c:v>Средње школе</c:v>
                </c:pt>
                <c:pt idx="8">
                  <c:v>Центар за културу</c:v>
                </c:pt>
                <c:pt idx="9">
                  <c:v>Библиотека “Вук Караџић” </c:v>
                </c:pt>
                <c:pt idx="10">
                  <c:v>Центар за социјални рад </c:v>
                </c:pt>
                <c:pt idx="11">
                  <c:v>ПУ “Наша радост” </c:v>
                </c:pt>
                <c:pt idx="12">
                  <c:v>Установа за спорт</c:v>
                </c:pt>
              </c:strCache>
            </c:strRef>
          </c:cat>
          <c:val>
            <c:numRef>
              <c:f>'[Chart in Microsoft PowerPoint]Извршење по корисницима '!$C$3:$C$15</c:f>
              <c:numCache>
                <c:formatCode>#,##0.00</c:formatCode>
                <c:ptCount val="13"/>
                <c:pt idx="0">
                  <c:v>82.48</c:v>
                </c:pt>
                <c:pt idx="1">
                  <c:v>95.502218500179509</c:v>
                </c:pt>
                <c:pt idx="2">
                  <c:v>88.439816916326222</c:v>
                </c:pt>
                <c:pt idx="3">
                  <c:v>89.959851485148505</c:v>
                </c:pt>
                <c:pt idx="4">
                  <c:v>93.226163021868786</c:v>
                </c:pt>
                <c:pt idx="5">
                  <c:v>72.557769858282455</c:v>
                </c:pt>
                <c:pt idx="6">
                  <c:v>93.206287241856558</c:v>
                </c:pt>
                <c:pt idx="7">
                  <c:v>95.926600597525848</c:v>
                </c:pt>
                <c:pt idx="8">
                  <c:v>90.647339671157013</c:v>
                </c:pt>
                <c:pt idx="9">
                  <c:v>94.543283664005784</c:v>
                </c:pt>
                <c:pt idx="10">
                  <c:v>97.468495672328388</c:v>
                </c:pt>
                <c:pt idx="11">
                  <c:v>92.730122536898392</c:v>
                </c:pt>
                <c:pt idx="12">
                  <c:v>96.426038530157101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B895-4905-AC87-0DFD1D87B20D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5.723299455409489E-2"/>
                  <c:y val="-3.6778540297141754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390-41E8-949B-A7CAAC54C81C}"/>
                </c:ext>
              </c:extLst>
            </c:dLbl>
            <c:dLbl>
              <c:idx val="5"/>
              <c:layout>
                <c:manualLayout>
                  <c:x val="-1.6483402129799855E-3"/>
                  <c:y val="-0.11795477858845631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390-41E8-949B-A7CAAC54C81C}"/>
                </c:ext>
              </c:extLst>
            </c:dLbl>
            <c:dLbl>
              <c:idx val="6"/>
              <c:layout>
                <c:manualLayout>
                  <c:x val="-3.177679882525708E-2"/>
                  <c:y val="-5.933087721832938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/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809104258443467"/>
                      <c:h val="0.1664097859327216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C390-41E8-949B-A7CAAC54C81C}"/>
                </c:ext>
              </c:extLst>
            </c:dLbl>
            <c:dLbl>
              <c:idx val="12"/>
              <c:layout>
                <c:manualLayout>
                  <c:x val="1.131430157133442E-2"/>
                  <c:y val="-0.1236435262105998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390-41E8-949B-A7CAAC54C81C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'[Chart in Microsoft PowerPoint]Извршење по корисницима '!$B$3:$B$19</c:f>
              <c:strCache>
                <c:ptCount val="17"/>
                <c:pt idx="0">
                  <c:v>Становање, урбанизам и просторно планирање</c:v>
                </c:pt>
                <c:pt idx="1">
                  <c:v>Комуналне делатности</c:v>
                </c:pt>
                <c:pt idx="2">
                  <c:v>Локални економски развој</c:v>
                </c:pt>
                <c:pt idx="3">
                  <c:v>Развој туризма</c:v>
                </c:pt>
                <c:pt idx="4">
                  <c:v>Пољопривреда и рурални развој</c:v>
                </c:pt>
                <c:pt idx="5">
                  <c:v>Заштита животне средине</c:v>
                </c:pt>
                <c:pt idx="6">
                  <c:v>Организација саобраћаја и саобраћајна инфраструктура</c:v>
                </c:pt>
                <c:pt idx="7">
                  <c:v>Предшколско васпитање и образовање</c:v>
                </c:pt>
                <c:pt idx="8">
                  <c:v>Основно образовање и васпитање</c:v>
                </c:pt>
                <c:pt idx="9">
                  <c:v>Средње образовање и васпитање</c:v>
                </c:pt>
                <c:pt idx="10">
                  <c:v>Социјална и дечја заштита</c:v>
                </c:pt>
                <c:pt idx="11">
                  <c:v>Здравствена заштита</c:v>
                </c:pt>
                <c:pt idx="12">
                  <c:v>Развој културе и информисања</c:v>
                </c:pt>
                <c:pt idx="13">
                  <c:v>Развој спорта и омладине</c:v>
                </c:pt>
                <c:pt idx="14">
                  <c:v>Опште услуге локалне самоуправе</c:v>
                </c:pt>
                <c:pt idx="15">
                  <c:v>Политички систем локалне самоуправе</c:v>
                </c:pt>
                <c:pt idx="16">
                  <c:v>Енергетска ефикасност</c:v>
                </c:pt>
              </c:strCache>
            </c:strRef>
          </c:cat>
          <c:val>
            <c:numRef>
              <c:f>'[Chart in Microsoft PowerPoint]Извршење по корисницима '!$C$3:$C$19</c:f>
              <c:numCache>
                <c:formatCode>#,##0.00</c:formatCode>
                <c:ptCount val="17"/>
                <c:pt idx="0">
                  <c:v>58.17</c:v>
                </c:pt>
                <c:pt idx="1">
                  <c:v>80.55</c:v>
                </c:pt>
                <c:pt idx="2">
                  <c:v>36.65</c:v>
                </c:pt>
                <c:pt idx="3">
                  <c:v>80.75</c:v>
                </c:pt>
                <c:pt idx="4">
                  <c:v>86.59</c:v>
                </c:pt>
                <c:pt idx="5">
                  <c:v>85.02</c:v>
                </c:pt>
                <c:pt idx="6">
                  <c:v>85.91</c:v>
                </c:pt>
                <c:pt idx="7">
                  <c:v>92.73</c:v>
                </c:pt>
                <c:pt idx="8">
                  <c:v>89.69</c:v>
                </c:pt>
                <c:pt idx="9">
                  <c:v>97.16</c:v>
                </c:pt>
                <c:pt idx="10">
                  <c:v>97.89</c:v>
                </c:pt>
                <c:pt idx="11">
                  <c:v>98.76</c:v>
                </c:pt>
                <c:pt idx="12">
                  <c:v>93.12</c:v>
                </c:pt>
                <c:pt idx="13">
                  <c:v>98.28</c:v>
                </c:pt>
                <c:pt idx="14">
                  <c:v>88.67</c:v>
                </c:pt>
                <c:pt idx="15">
                  <c:v>92.98</c:v>
                </c:pt>
                <c:pt idx="16">
                  <c:v>47.63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390-41E8-949B-A7CAAC54C81C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275C91B-EF79-4BB0-9A34-B42BC43BC036}" type="doc">
      <dgm:prSet loTypeId="urn:microsoft.com/office/officeart/2005/8/layout/radial3" loCatId="cycle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sr-Latn-RS"/>
        </a:p>
      </dgm:t>
    </dgm:pt>
    <dgm:pt modelId="{0F7D09EA-D198-4367-BBE2-E9E89FB19D0B}">
      <dgm:prSet phldrT="[Text]" custT="1"/>
      <dgm:spPr/>
      <dgm:t>
        <a:bodyPr/>
        <a:lstStyle/>
        <a:p>
          <a:r>
            <a:rPr lang="sr-Cyrl-RS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Укупно остварени  приходи и примања </a:t>
          </a:r>
          <a:r>
            <a:rPr lang="en-US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1.223.271.234 </a:t>
          </a:r>
          <a:r>
            <a:rPr lang="sr-Cyrl-RS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динара</a:t>
          </a:r>
          <a:endParaRPr lang="sr-Latn-RS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BE6F344-8CBC-431D-9083-6F83F47F9612}" type="parTrans" cxnId="{299752E8-6F36-47B8-9731-41582F32125F}">
      <dgm:prSet/>
      <dgm:spPr/>
      <dgm:t>
        <a:bodyPr/>
        <a:lstStyle/>
        <a:p>
          <a:endParaRPr lang="sr-Latn-RS"/>
        </a:p>
      </dgm:t>
    </dgm:pt>
    <dgm:pt modelId="{B408B735-932D-47E2-9813-DC4B25ABB9F2}" type="sibTrans" cxnId="{299752E8-6F36-47B8-9731-41582F32125F}">
      <dgm:prSet/>
      <dgm:spPr/>
      <dgm:t>
        <a:bodyPr/>
        <a:lstStyle/>
        <a:p>
          <a:endParaRPr lang="sr-Latn-RS"/>
        </a:p>
      </dgm:t>
    </dgm:pt>
    <dgm:pt modelId="{75D710BC-0A2E-41BA-9079-C991342DE102}">
      <dgm:prSet phldrT="[Text]" custT="1"/>
      <dgm:spPr/>
      <dgm:t>
        <a:bodyPr/>
        <a:lstStyle/>
        <a:p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Приходи од пореза </a:t>
          </a:r>
          <a:r>
            <a:rPr lang="en-US" sz="10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729.011.982</a:t>
          </a:r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 динара</a:t>
          </a:r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1EF8517-756C-4035-AED8-DFDACA2765BB}" type="parTrans" cxnId="{B47BE4BD-5859-40B5-A983-70A3BEC23E74}">
      <dgm:prSet/>
      <dgm:spPr/>
      <dgm:t>
        <a:bodyPr/>
        <a:lstStyle/>
        <a:p>
          <a:endParaRPr lang="sr-Latn-RS"/>
        </a:p>
      </dgm:t>
    </dgm:pt>
    <dgm:pt modelId="{D33E1982-4B10-4D9D-9F31-E004FD7FDC97}" type="sibTrans" cxnId="{B47BE4BD-5859-40B5-A983-70A3BEC23E74}">
      <dgm:prSet/>
      <dgm:spPr/>
      <dgm:t>
        <a:bodyPr/>
        <a:lstStyle/>
        <a:p>
          <a:endParaRPr lang="sr-Latn-RS"/>
        </a:p>
      </dgm:t>
    </dgm:pt>
    <dgm:pt modelId="{5BAC4697-C10A-479C-A467-68E8955B6DA2}">
      <dgm:prSet phldrT="[Text]" custT="1"/>
      <dgm:spPr/>
      <dgm:t>
        <a:bodyPr/>
        <a:lstStyle/>
        <a:p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Дотације и трансфери 3</a:t>
          </a:r>
          <a:r>
            <a:rPr lang="en-U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44.266.387</a:t>
          </a:r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 динара</a:t>
          </a:r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63200AF-4036-41BE-A7D8-8725390E1446}" type="parTrans" cxnId="{91FA3EBC-8D24-45C3-BB0C-1FD75931D9D9}">
      <dgm:prSet/>
      <dgm:spPr/>
      <dgm:t>
        <a:bodyPr/>
        <a:lstStyle/>
        <a:p>
          <a:endParaRPr lang="sr-Latn-RS"/>
        </a:p>
      </dgm:t>
    </dgm:pt>
    <dgm:pt modelId="{9D8213F2-CF8E-417D-B5EA-E15D8CF820F6}" type="sibTrans" cxnId="{91FA3EBC-8D24-45C3-BB0C-1FD75931D9D9}">
      <dgm:prSet/>
      <dgm:spPr/>
      <dgm:t>
        <a:bodyPr/>
        <a:lstStyle/>
        <a:p>
          <a:endParaRPr lang="sr-Latn-RS"/>
        </a:p>
      </dgm:t>
    </dgm:pt>
    <dgm:pt modelId="{997E45C4-D504-4BFF-B09B-E46031442DD7}">
      <dgm:prSet phldrT="[Text]" custT="1"/>
      <dgm:spPr/>
      <dgm:t>
        <a:bodyPr/>
        <a:lstStyle/>
        <a:p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Други приходи  </a:t>
          </a:r>
          <a:r>
            <a:rPr lang="en-U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142.642.781</a:t>
          </a:r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 динара</a:t>
          </a:r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6C77883-3EB7-483F-9583-6D9320B33748}" type="parTrans" cxnId="{74772029-0183-49F2-8BB6-45E7C810B32F}">
      <dgm:prSet/>
      <dgm:spPr/>
      <dgm:t>
        <a:bodyPr/>
        <a:lstStyle/>
        <a:p>
          <a:endParaRPr lang="sr-Latn-RS"/>
        </a:p>
      </dgm:t>
    </dgm:pt>
    <dgm:pt modelId="{364D25E7-F9D1-4A2D-8A9C-44F6706362EA}" type="sibTrans" cxnId="{74772029-0183-49F2-8BB6-45E7C810B32F}">
      <dgm:prSet/>
      <dgm:spPr/>
      <dgm:t>
        <a:bodyPr/>
        <a:lstStyle/>
        <a:p>
          <a:endParaRPr lang="sr-Latn-RS"/>
        </a:p>
      </dgm:t>
    </dgm:pt>
    <dgm:pt modelId="{A1B2CE3F-5ED6-43A9-8DB8-B8005700C423}">
      <dgm:prSet phldrT="[Text]" custT="1"/>
      <dgm:spPr/>
      <dgm:t>
        <a:bodyPr/>
        <a:lstStyle/>
        <a:p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Примања од продаје нефинансијеске имовине </a:t>
          </a:r>
          <a:r>
            <a:rPr lang="en-U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4.586.979</a:t>
          </a:r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 динара</a:t>
          </a:r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A4C92A6-D92C-474B-91DC-A76590C668FC}" type="parTrans" cxnId="{EC699C48-3FEA-4BE1-B6D6-55CA3C1CBC8E}">
      <dgm:prSet/>
      <dgm:spPr/>
      <dgm:t>
        <a:bodyPr/>
        <a:lstStyle/>
        <a:p>
          <a:endParaRPr lang="sr-Latn-RS"/>
        </a:p>
      </dgm:t>
    </dgm:pt>
    <dgm:pt modelId="{F9182901-88ED-4E31-9599-5940724B934D}" type="sibTrans" cxnId="{EC699C48-3FEA-4BE1-B6D6-55CA3C1CBC8E}">
      <dgm:prSet/>
      <dgm:spPr/>
      <dgm:t>
        <a:bodyPr/>
        <a:lstStyle/>
        <a:p>
          <a:endParaRPr lang="sr-Latn-RS"/>
        </a:p>
      </dgm:t>
    </dgm:pt>
    <dgm:pt modelId="{A64C42B9-2B58-4546-8C43-6AAF997FEBAC}">
      <dgm:prSet phldrT="[Text]"/>
      <dgm:spPr/>
      <dgm:t>
        <a:bodyPr/>
        <a:lstStyle/>
        <a:p>
          <a:endParaRPr lang="sr-Latn-RS" dirty="0"/>
        </a:p>
      </dgm:t>
    </dgm:pt>
    <dgm:pt modelId="{8E108F2E-3631-4B96-B416-C0D6E4B1DE4A}" type="parTrans" cxnId="{C5B08E42-2E34-4223-B4D0-ED62D074A621}">
      <dgm:prSet/>
      <dgm:spPr/>
      <dgm:t>
        <a:bodyPr/>
        <a:lstStyle/>
        <a:p>
          <a:endParaRPr lang="sr-Latn-RS"/>
        </a:p>
      </dgm:t>
    </dgm:pt>
    <dgm:pt modelId="{D1329AF5-4ACF-4D5F-8975-B67D74AA4B01}" type="sibTrans" cxnId="{C5B08E42-2E34-4223-B4D0-ED62D074A621}">
      <dgm:prSet/>
      <dgm:spPr/>
      <dgm:t>
        <a:bodyPr/>
        <a:lstStyle/>
        <a:p>
          <a:endParaRPr lang="sr-Latn-RS"/>
        </a:p>
      </dgm:t>
    </dgm:pt>
    <dgm:pt modelId="{F75370B4-B886-4ECE-9C1A-3559C3EA4B6F}">
      <dgm:prSet phldrT="[Text]" custT="1"/>
      <dgm:spPr/>
      <dgm:t>
        <a:bodyPr/>
        <a:lstStyle/>
        <a:p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Примања од продаје финансијске имовине  </a:t>
          </a:r>
          <a:r>
            <a:rPr lang="en-U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29.228 </a:t>
          </a:r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динара</a:t>
          </a:r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D9E57A-E35A-47A6-BC62-76B3491FED51}" type="parTrans" cxnId="{C147308D-EA15-4FAB-8AD0-14A3F4429A2F}">
      <dgm:prSet/>
      <dgm:spPr/>
      <dgm:t>
        <a:bodyPr/>
        <a:lstStyle/>
        <a:p>
          <a:endParaRPr lang="sr-Latn-RS"/>
        </a:p>
      </dgm:t>
    </dgm:pt>
    <dgm:pt modelId="{B46093B1-B076-478D-BC49-8DA48403D79B}" type="sibTrans" cxnId="{C147308D-EA15-4FAB-8AD0-14A3F4429A2F}">
      <dgm:prSet/>
      <dgm:spPr/>
      <dgm:t>
        <a:bodyPr/>
        <a:lstStyle/>
        <a:p>
          <a:endParaRPr lang="sr-Latn-RS"/>
        </a:p>
      </dgm:t>
    </dgm:pt>
    <dgm:pt modelId="{CB54EAD0-7B79-4F2A-B6F1-C248D89D873C}">
      <dgm:prSet phldrT="[Text]" custT="1"/>
      <dgm:spPr/>
      <dgm:t>
        <a:bodyPr/>
        <a:lstStyle/>
        <a:p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Меморандумске ставке </a:t>
          </a:r>
          <a:r>
            <a:rPr lang="en-U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2.733.877</a:t>
          </a:r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 динара</a:t>
          </a:r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C631D12-F47E-4716-9372-1BA146C52E22}" type="parTrans" cxnId="{4EEDB805-4310-43A9-8920-A74261D961DD}">
      <dgm:prSet/>
      <dgm:spPr/>
      <dgm:t>
        <a:bodyPr/>
        <a:lstStyle/>
        <a:p>
          <a:endParaRPr lang="sr-Latn-RS"/>
        </a:p>
      </dgm:t>
    </dgm:pt>
    <dgm:pt modelId="{4B8E9549-DB7D-4E19-A0AF-C526121D5CC1}" type="sibTrans" cxnId="{4EEDB805-4310-43A9-8920-A74261D961DD}">
      <dgm:prSet/>
      <dgm:spPr/>
      <dgm:t>
        <a:bodyPr/>
        <a:lstStyle/>
        <a:p>
          <a:endParaRPr lang="sr-Latn-RS"/>
        </a:p>
      </dgm:t>
    </dgm:pt>
    <dgm:pt modelId="{71FC123C-D5F4-4BDB-8ACC-4371CF3E51AD}" type="pres">
      <dgm:prSet presAssocID="{E275C91B-EF79-4BB0-9A34-B42BC43BC036}" presName="composite" presStyleCnt="0">
        <dgm:presLayoutVars>
          <dgm:chMax val="1"/>
          <dgm:dir/>
          <dgm:resizeHandles val="exact"/>
        </dgm:presLayoutVars>
      </dgm:prSet>
      <dgm:spPr/>
    </dgm:pt>
    <dgm:pt modelId="{29FB5735-0E39-4B45-B5D6-888866646622}" type="pres">
      <dgm:prSet presAssocID="{E275C91B-EF79-4BB0-9A34-B42BC43BC036}" presName="radial" presStyleCnt="0">
        <dgm:presLayoutVars>
          <dgm:animLvl val="ctr"/>
        </dgm:presLayoutVars>
      </dgm:prSet>
      <dgm:spPr/>
    </dgm:pt>
    <dgm:pt modelId="{6240F709-AB07-42B9-B8EB-1B2E8746EE72}" type="pres">
      <dgm:prSet presAssocID="{0F7D09EA-D198-4367-BBE2-E9E89FB19D0B}" presName="centerShape" presStyleLbl="vennNode1" presStyleIdx="0" presStyleCnt="7"/>
      <dgm:spPr/>
    </dgm:pt>
    <dgm:pt modelId="{1E48DC28-EBDC-4BE0-9094-D51E4D1A8576}" type="pres">
      <dgm:prSet presAssocID="{75D710BC-0A2E-41BA-9079-C991342DE102}" presName="node" presStyleLbl="vennNode1" presStyleIdx="1" presStyleCnt="7">
        <dgm:presLayoutVars>
          <dgm:bulletEnabled val="1"/>
        </dgm:presLayoutVars>
      </dgm:prSet>
      <dgm:spPr/>
    </dgm:pt>
    <dgm:pt modelId="{EB89CB60-213E-431F-B611-84321B4647B1}" type="pres">
      <dgm:prSet presAssocID="{5BAC4697-C10A-479C-A467-68E8955B6DA2}" presName="node" presStyleLbl="vennNode1" presStyleIdx="2" presStyleCnt="7">
        <dgm:presLayoutVars>
          <dgm:bulletEnabled val="1"/>
        </dgm:presLayoutVars>
      </dgm:prSet>
      <dgm:spPr/>
    </dgm:pt>
    <dgm:pt modelId="{5E756D5E-9AFF-4693-AE03-CDC062CA5968}" type="pres">
      <dgm:prSet presAssocID="{997E45C4-D504-4BFF-B09B-E46031442DD7}" presName="node" presStyleLbl="vennNode1" presStyleIdx="3" presStyleCnt="7" custRadScaleRad="99019" custRadScaleInc="-2721">
        <dgm:presLayoutVars>
          <dgm:bulletEnabled val="1"/>
        </dgm:presLayoutVars>
      </dgm:prSet>
      <dgm:spPr/>
    </dgm:pt>
    <dgm:pt modelId="{6E2D8596-3A8B-4B87-841E-D772DEAFF40C}" type="pres">
      <dgm:prSet presAssocID="{A1B2CE3F-5ED6-43A9-8DB8-B8005700C423}" presName="node" presStyleLbl="vennNode1" presStyleIdx="4" presStyleCnt="7">
        <dgm:presLayoutVars>
          <dgm:bulletEnabled val="1"/>
        </dgm:presLayoutVars>
      </dgm:prSet>
      <dgm:spPr/>
    </dgm:pt>
    <dgm:pt modelId="{D87C8F6A-22E8-4CA1-A551-C282CE3CC8A2}" type="pres">
      <dgm:prSet presAssocID="{F75370B4-B886-4ECE-9C1A-3559C3EA4B6F}" presName="node" presStyleLbl="vennNode1" presStyleIdx="5" presStyleCnt="7" custRadScaleRad="102268" custRadScaleInc="-414">
        <dgm:presLayoutVars>
          <dgm:bulletEnabled val="1"/>
        </dgm:presLayoutVars>
      </dgm:prSet>
      <dgm:spPr/>
    </dgm:pt>
    <dgm:pt modelId="{4EA1A295-1EDC-4064-B557-66F8000DB0EC}" type="pres">
      <dgm:prSet presAssocID="{CB54EAD0-7B79-4F2A-B6F1-C248D89D873C}" presName="node" presStyleLbl="vennNode1" presStyleIdx="6" presStyleCnt="7">
        <dgm:presLayoutVars>
          <dgm:bulletEnabled val="1"/>
        </dgm:presLayoutVars>
      </dgm:prSet>
      <dgm:spPr/>
    </dgm:pt>
  </dgm:ptLst>
  <dgm:cxnLst>
    <dgm:cxn modelId="{4EEDB805-4310-43A9-8920-A74261D961DD}" srcId="{0F7D09EA-D198-4367-BBE2-E9E89FB19D0B}" destId="{CB54EAD0-7B79-4F2A-B6F1-C248D89D873C}" srcOrd="5" destOrd="0" parTransId="{5C631D12-F47E-4716-9372-1BA146C52E22}" sibTransId="{4B8E9549-DB7D-4E19-A0AF-C526121D5CC1}"/>
    <dgm:cxn modelId="{FE18AE14-C60B-45BD-9093-B0DC77E2A84C}" type="presOf" srcId="{CB54EAD0-7B79-4F2A-B6F1-C248D89D873C}" destId="{4EA1A295-1EDC-4064-B557-66F8000DB0EC}" srcOrd="0" destOrd="0" presId="urn:microsoft.com/office/officeart/2005/8/layout/radial3"/>
    <dgm:cxn modelId="{74772029-0183-49F2-8BB6-45E7C810B32F}" srcId="{0F7D09EA-D198-4367-BBE2-E9E89FB19D0B}" destId="{997E45C4-D504-4BFF-B09B-E46031442DD7}" srcOrd="2" destOrd="0" parTransId="{56C77883-3EB7-483F-9583-6D9320B33748}" sibTransId="{364D25E7-F9D1-4A2D-8A9C-44F6706362EA}"/>
    <dgm:cxn modelId="{9DF30F36-4996-4378-AF11-66DD391F3194}" type="presOf" srcId="{0F7D09EA-D198-4367-BBE2-E9E89FB19D0B}" destId="{6240F709-AB07-42B9-B8EB-1B2E8746EE72}" srcOrd="0" destOrd="0" presId="urn:microsoft.com/office/officeart/2005/8/layout/radial3"/>
    <dgm:cxn modelId="{C5B08E42-2E34-4223-B4D0-ED62D074A621}" srcId="{E275C91B-EF79-4BB0-9A34-B42BC43BC036}" destId="{A64C42B9-2B58-4546-8C43-6AAF997FEBAC}" srcOrd="1" destOrd="0" parTransId="{8E108F2E-3631-4B96-B416-C0D6E4B1DE4A}" sibTransId="{D1329AF5-4ACF-4D5F-8975-B67D74AA4B01}"/>
    <dgm:cxn modelId="{EC699C48-3FEA-4BE1-B6D6-55CA3C1CBC8E}" srcId="{0F7D09EA-D198-4367-BBE2-E9E89FB19D0B}" destId="{A1B2CE3F-5ED6-43A9-8DB8-B8005700C423}" srcOrd="3" destOrd="0" parTransId="{4A4C92A6-D92C-474B-91DC-A76590C668FC}" sibTransId="{F9182901-88ED-4E31-9599-5940724B934D}"/>
    <dgm:cxn modelId="{48784A77-CAD8-4E0D-8F0A-18876071C06D}" type="presOf" srcId="{A1B2CE3F-5ED6-43A9-8DB8-B8005700C423}" destId="{6E2D8596-3A8B-4B87-841E-D772DEAFF40C}" srcOrd="0" destOrd="0" presId="urn:microsoft.com/office/officeart/2005/8/layout/radial3"/>
    <dgm:cxn modelId="{C147308D-EA15-4FAB-8AD0-14A3F4429A2F}" srcId="{0F7D09EA-D198-4367-BBE2-E9E89FB19D0B}" destId="{F75370B4-B886-4ECE-9C1A-3559C3EA4B6F}" srcOrd="4" destOrd="0" parTransId="{16D9E57A-E35A-47A6-BC62-76B3491FED51}" sibTransId="{B46093B1-B076-478D-BC49-8DA48403D79B}"/>
    <dgm:cxn modelId="{91FA3EBC-8D24-45C3-BB0C-1FD75931D9D9}" srcId="{0F7D09EA-D198-4367-BBE2-E9E89FB19D0B}" destId="{5BAC4697-C10A-479C-A467-68E8955B6DA2}" srcOrd="1" destOrd="0" parTransId="{363200AF-4036-41BE-A7D8-8725390E1446}" sibTransId="{9D8213F2-CF8E-417D-B5EA-E15D8CF820F6}"/>
    <dgm:cxn modelId="{B47BE4BD-5859-40B5-A983-70A3BEC23E74}" srcId="{0F7D09EA-D198-4367-BBE2-E9E89FB19D0B}" destId="{75D710BC-0A2E-41BA-9079-C991342DE102}" srcOrd="0" destOrd="0" parTransId="{A1EF8517-756C-4035-AED8-DFDACA2765BB}" sibTransId="{D33E1982-4B10-4D9D-9F31-E004FD7FDC97}"/>
    <dgm:cxn modelId="{5622F9BE-B9B1-424B-AED7-DE53710D4493}" type="presOf" srcId="{5BAC4697-C10A-479C-A467-68E8955B6DA2}" destId="{EB89CB60-213E-431F-B611-84321B4647B1}" srcOrd="0" destOrd="0" presId="urn:microsoft.com/office/officeart/2005/8/layout/radial3"/>
    <dgm:cxn modelId="{43E348C7-2EFC-44D2-8E09-073E590CE047}" type="presOf" srcId="{997E45C4-D504-4BFF-B09B-E46031442DD7}" destId="{5E756D5E-9AFF-4693-AE03-CDC062CA5968}" srcOrd="0" destOrd="0" presId="urn:microsoft.com/office/officeart/2005/8/layout/radial3"/>
    <dgm:cxn modelId="{8CEAD3D1-8349-4BAD-BA4B-011A5ED9BD45}" type="presOf" srcId="{E275C91B-EF79-4BB0-9A34-B42BC43BC036}" destId="{71FC123C-D5F4-4BDB-8ACC-4371CF3E51AD}" srcOrd="0" destOrd="0" presId="urn:microsoft.com/office/officeart/2005/8/layout/radial3"/>
    <dgm:cxn modelId="{A39DD0D9-EC6D-4656-8305-7A9587587AA1}" type="presOf" srcId="{75D710BC-0A2E-41BA-9079-C991342DE102}" destId="{1E48DC28-EBDC-4BE0-9094-D51E4D1A8576}" srcOrd="0" destOrd="0" presId="urn:microsoft.com/office/officeart/2005/8/layout/radial3"/>
    <dgm:cxn modelId="{299752E8-6F36-47B8-9731-41582F32125F}" srcId="{E275C91B-EF79-4BB0-9A34-B42BC43BC036}" destId="{0F7D09EA-D198-4367-BBE2-E9E89FB19D0B}" srcOrd="0" destOrd="0" parTransId="{4BE6F344-8CBC-431D-9083-6F83F47F9612}" sibTransId="{B408B735-932D-47E2-9813-DC4B25ABB9F2}"/>
    <dgm:cxn modelId="{6702B8FC-1CC6-4924-9B32-37D32A7C1B36}" type="presOf" srcId="{F75370B4-B886-4ECE-9C1A-3559C3EA4B6F}" destId="{D87C8F6A-22E8-4CA1-A551-C282CE3CC8A2}" srcOrd="0" destOrd="0" presId="urn:microsoft.com/office/officeart/2005/8/layout/radial3"/>
    <dgm:cxn modelId="{6F72265F-3C9E-408F-9ABA-4A14F7E02915}" type="presParOf" srcId="{71FC123C-D5F4-4BDB-8ACC-4371CF3E51AD}" destId="{29FB5735-0E39-4B45-B5D6-888866646622}" srcOrd="0" destOrd="0" presId="urn:microsoft.com/office/officeart/2005/8/layout/radial3"/>
    <dgm:cxn modelId="{853C835F-E9C3-4EF2-8B83-C67F5C1898C1}" type="presParOf" srcId="{29FB5735-0E39-4B45-B5D6-888866646622}" destId="{6240F709-AB07-42B9-B8EB-1B2E8746EE72}" srcOrd="0" destOrd="0" presId="urn:microsoft.com/office/officeart/2005/8/layout/radial3"/>
    <dgm:cxn modelId="{00E36334-7CE1-440E-B606-438536B5D17B}" type="presParOf" srcId="{29FB5735-0E39-4B45-B5D6-888866646622}" destId="{1E48DC28-EBDC-4BE0-9094-D51E4D1A8576}" srcOrd="1" destOrd="0" presId="urn:microsoft.com/office/officeart/2005/8/layout/radial3"/>
    <dgm:cxn modelId="{D66AF488-82A3-4479-B426-C6518DFA686E}" type="presParOf" srcId="{29FB5735-0E39-4B45-B5D6-888866646622}" destId="{EB89CB60-213E-431F-B611-84321B4647B1}" srcOrd="2" destOrd="0" presId="urn:microsoft.com/office/officeart/2005/8/layout/radial3"/>
    <dgm:cxn modelId="{718A1636-F86D-4873-98DC-DF0274B4AC78}" type="presParOf" srcId="{29FB5735-0E39-4B45-B5D6-888866646622}" destId="{5E756D5E-9AFF-4693-AE03-CDC062CA5968}" srcOrd="3" destOrd="0" presId="urn:microsoft.com/office/officeart/2005/8/layout/radial3"/>
    <dgm:cxn modelId="{4483379F-6C39-4E96-ADE9-7D70A0B1CEE6}" type="presParOf" srcId="{29FB5735-0E39-4B45-B5D6-888866646622}" destId="{6E2D8596-3A8B-4B87-841E-D772DEAFF40C}" srcOrd="4" destOrd="0" presId="urn:microsoft.com/office/officeart/2005/8/layout/radial3"/>
    <dgm:cxn modelId="{DE2B0016-641B-4841-8161-5860908B0C62}" type="presParOf" srcId="{29FB5735-0E39-4B45-B5D6-888866646622}" destId="{D87C8F6A-22E8-4CA1-A551-C282CE3CC8A2}" srcOrd="5" destOrd="0" presId="urn:microsoft.com/office/officeart/2005/8/layout/radial3"/>
    <dgm:cxn modelId="{646F9086-162D-4666-B31D-F86285C5176D}" type="presParOf" srcId="{29FB5735-0E39-4B45-B5D6-888866646622}" destId="{4EA1A295-1EDC-4064-B557-66F8000DB0EC}" srcOrd="6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080E6FE-75F8-455F-B00D-388A62CAD878}" type="doc">
      <dgm:prSet loTypeId="urn:microsoft.com/office/officeart/2005/8/layout/radial3" loCatId="cycle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sr-Latn-RS"/>
        </a:p>
      </dgm:t>
    </dgm:pt>
    <dgm:pt modelId="{3AEAB1B5-D9EF-4981-86BF-BCD6908D01E5}">
      <dgm:prSet phldrT="[Text]" custT="1"/>
      <dgm:spPr/>
      <dgm:t>
        <a:bodyPr/>
        <a:lstStyle/>
        <a:p>
          <a:r>
            <a:rPr lang="sr-Cyrl-RS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Укупно извршени расходи и издаци износе </a:t>
          </a:r>
          <a:r>
            <a:rPr lang="en-US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1.</a:t>
          </a:r>
          <a:r>
            <a:rPr lang="sr-Cyrl-RS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286.271.033 динара</a:t>
          </a:r>
          <a:endParaRPr lang="sr-Latn-RS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B790053-042C-4178-B099-0AA1E213BC4B}" type="parTrans" cxnId="{3003CA8A-6DE4-45F8-9E95-9DBBCD00E8BC}">
      <dgm:prSet/>
      <dgm:spPr/>
      <dgm:t>
        <a:bodyPr/>
        <a:lstStyle/>
        <a:p>
          <a:endParaRPr lang="sr-Latn-RS"/>
        </a:p>
      </dgm:t>
    </dgm:pt>
    <dgm:pt modelId="{DB173785-DEAA-40A6-91BF-CB61950A6CE4}" type="sibTrans" cxnId="{3003CA8A-6DE4-45F8-9E95-9DBBCD00E8BC}">
      <dgm:prSet/>
      <dgm:spPr/>
      <dgm:t>
        <a:bodyPr/>
        <a:lstStyle/>
        <a:p>
          <a:endParaRPr lang="sr-Latn-RS"/>
        </a:p>
      </dgm:t>
    </dgm:pt>
    <dgm:pt modelId="{2885F644-5E9D-46B6-8CAF-6E5B22E43DBC}">
      <dgm:prSet phldrT="[Text]" custT="1"/>
      <dgm:spPr/>
      <dgm:t>
        <a:bodyPr/>
        <a:lstStyle/>
        <a:p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Расходи за запослене 233.420.310 динара</a:t>
          </a:r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533F1E8-9F58-46F3-B8A8-163A0327F5DA}" type="parTrans" cxnId="{16CBEC61-89ED-4D59-A282-62F769E1908D}">
      <dgm:prSet/>
      <dgm:spPr/>
      <dgm:t>
        <a:bodyPr/>
        <a:lstStyle/>
        <a:p>
          <a:endParaRPr lang="sr-Latn-RS"/>
        </a:p>
      </dgm:t>
    </dgm:pt>
    <dgm:pt modelId="{08FEAE6E-9170-4490-9C95-2D5CA2D0B642}" type="sibTrans" cxnId="{16CBEC61-89ED-4D59-A282-62F769E1908D}">
      <dgm:prSet/>
      <dgm:spPr/>
      <dgm:t>
        <a:bodyPr/>
        <a:lstStyle/>
        <a:p>
          <a:endParaRPr lang="sr-Latn-RS"/>
        </a:p>
      </dgm:t>
    </dgm:pt>
    <dgm:pt modelId="{66BFF05E-3F6D-4EED-9D30-10583093E473}">
      <dgm:prSet phldrT="[Text]" custT="1"/>
      <dgm:spPr/>
      <dgm:t>
        <a:bodyPr/>
        <a:lstStyle/>
        <a:p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Коришћење роба и услуга 345.713.037 динара</a:t>
          </a:r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76D26A3-42A4-45FA-AE9E-872BDE3C951D}" type="parTrans" cxnId="{D16FC27F-26CF-49E6-BB61-9DCD56E3A476}">
      <dgm:prSet/>
      <dgm:spPr/>
      <dgm:t>
        <a:bodyPr/>
        <a:lstStyle/>
        <a:p>
          <a:endParaRPr lang="sr-Latn-RS"/>
        </a:p>
      </dgm:t>
    </dgm:pt>
    <dgm:pt modelId="{348C766C-48F1-4B0B-A06E-1091D883FBD8}" type="sibTrans" cxnId="{D16FC27F-26CF-49E6-BB61-9DCD56E3A476}">
      <dgm:prSet/>
      <dgm:spPr/>
      <dgm:t>
        <a:bodyPr/>
        <a:lstStyle/>
        <a:p>
          <a:endParaRPr lang="sr-Latn-RS"/>
        </a:p>
      </dgm:t>
    </dgm:pt>
    <dgm:pt modelId="{6CDE4B7E-694A-4CC6-9380-C110FA4F3107}">
      <dgm:prSet phldrT="[Text]" custT="1"/>
      <dgm:spPr/>
      <dgm:t>
        <a:bodyPr/>
        <a:lstStyle/>
        <a:p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Субвенције 20.978.095 динара</a:t>
          </a:r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6B9A79C-4C1D-4A52-B265-8E3F0143E45F}" type="parTrans" cxnId="{76783F61-67EF-4F78-BF97-9BF8CB5CED0A}">
      <dgm:prSet/>
      <dgm:spPr/>
      <dgm:t>
        <a:bodyPr/>
        <a:lstStyle/>
        <a:p>
          <a:endParaRPr lang="sr-Latn-RS"/>
        </a:p>
      </dgm:t>
    </dgm:pt>
    <dgm:pt modelId="{89616386-E022-453E-A834-B06CA95E8124}" type="sibTrans" cxnId="{76783F61-67EF-4F78-BF97-9BF8CB5CED0A}">
      <dgm:prSet/>
      <dgm:spPr/>
      <dgm:t>
        <a:bodyPr/>
        <a:lstStyle/>
        <a:p>
          <a:endParaRPr lang="sr-Latn-RS"/>
        </a:p>
      </dgm:t>
    </dgm:pt>
    <dgm:pt modelId="{A7E4F091-602A-4737-8CA1-3DFC1E61B9AF}">
      <dgm:prSet phldrT="[Text]" custT="1"/>
      <dgm:spPr/>
      <dgm:t>
        <a:bodyPr/>
        <a:lstStyle/>
        <a:p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Донације и трансфери 160.953.379 динара</a:t>
          </a:r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4791C53-C18A-486B-AD6A-B58EA3B2E4EC}" type="parTrans" cxnId="{AF2685DF-4E71-4D0F-9415-6CB502DCD77E}">
      <dgm:prSet/>
      <dgm:spPr/>
      <dgm:t>
        <a:bodyPr/>
        <a:lstStyle/>
        <a:p>
          <a:endParaRPr lang="sr-Latn-RS"/>
        </a:p>
      </dgm:t>
    </dgm:pt>
    <dgm:pt modelId="{6B2E87BA-09CD-44D4-A2CB-E7F84771F039}" type="sibTrans" cxnId="{AF2685DF-4E71-4D0F-9415-6CB502DCD77E}">
      <dgm:prSet/>
      <dgm:spPr/>
      <dgm:t>
        <a:bodyPr/>
        <a:lstStyle/>
        <a:p>
          <a:endParaRPr lang="sr-Latn-RS"/>
        </a:p>
      </dgm:t>
    </dgm:pt>
    <dgm:pt modelId="{D74D097A-7206-4D6A-8D6E-A923AB420E95}">
      <dgm:prSet phldrT="[Text]" custT="1"/>
      <dgm:spPr/>
      <dgm:t>
        <a:bodyPr/>
        <a:lstStyle/>
        <a:p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Социјална заштита 131.477.135 динара</a:t>
          </a:r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57142E9-F6A0-4AF0-8C02-A76885714A5D}" type="parTrans" cxnId="{D527AE9A-7BB9-4E10-A508-F823D8C489D0}">
      <dgm:prSet/>
      <dgm:spPr/>
      <dgm:t>
        <a:bodyPr/>
        <a:lstStyle/>
        <a:p>
          <a:endParaRPr lang="sr-Latn-RS"/>
        </a:p>
      </dgm:t>
    </dgm:pt>
    <dgm:pt modelId="{3A8BD741-66ED-49AE-BA0C-5557DF1FE861}" type="sibTrans" cxnId="{D527AE9A-7BB9-4E10-A508-F823D8C489D0}">
      <dgm:prSet/>
      <dgm:spPr/>
      <dgm:t>
        <a:bodyPr/>
        <a:lstStyle/>
        <a:p>
          <a:endParaRPr lang="sr-Latn-RS"/>
        </a:p>
      </dgm:t>
    </dgm:pt>
    <dgm:pt modelId="{25554638-F945-433E-8CB2-C5E67290A396}">
      <dgm:prSet phldrT="[Text]" custT="1"/>
      <dgm:spPr/>
      <dgm:t>
        <a:bodyPr/>
        <a:lstStyle/>
        <a:p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Остали расходи 62.867.318 динара</a:t>
          </a:r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3AAF2B2-8D4E-4D7C-8F0D-98B044737E9F}" type="parTrans" cxnId="{49602602-2F55-48B2-A2B2-AF9AB75568E0}">
      <dgm:prSet/>
      <dgm:spPr/>
      <dgm:t>
        <a:bodyPr/>
        <a:lstStyle/>
        <a:p>
          <a:endParaRPr lang="sr-Latn-RS"/>
        </a:p>
      </dgm:t>
    </dgm:pt>
    <dgm:pt modelId="{CF5804E1-87A2-44DF-AE5F-825E27D96A8B}" type="sibTrans" cxnId="{49602602-2F55-48B2-A2B2-AF9AB75568E0}">
      <dgm:prSet/>
      <dgm:spPr/>
      <dgm:t>
        <a:bodyPr/>
        <a:lstStyle/>
        <a:p>
          <a:endParaRPr lang="sr-Latn-RS"/>
        </a:p>
      </dgm:t>
    </dgm:pt>
    <dgm:pt modelId="{65514349-6E86-492D-AE52-BDECF778D345}">
      <dgm:prSet phldrT="[Text]" custT="1"/>
      <dgm:spPr/>
      <dgm:t>
        <a:bodyPr/>
        <a:lstStyle/>
        <a:p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Капитални издаци 330.829.913 динара</a:t>
          </a:r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D13D754-8EFF-4461-87F5-0789000F4CA0}" type="parTrans" cxnId="{2FF1A183-6CB5-43CC-8F11-299D5784FBF3}">
      <dgm:prSet/>
      <dgm:spPr/>
      <dgm:t>
        <a:bodyPr/>
        <a:lstStyle/>
        <a:p>
          <a:endParaRPr lang="sr-Latn-RS"/>
        </a:p>
      </dgm:t>
    </dgm:pt>
    <dgm:pt modelId="{1C13DFA0-7027-4362-B1FB-F4C7A5444917}" type="sibTrans" cxnId="{2FF1A183-6CB5-43CC-8F11-299D5784FBF3}">
      <dgm:prSet/>
      <dgm:spPr/>
      <dgm:t>
        <a:bodyPr/>
        <a:lstStyle/>
        <a:p>
          <a:endParaRPr lang="sr-Latn-RS"/>
        </a:p>
      </dgm:t>
    </dgm:pt>
    <dgm:pt modelId="{861F8CDF-092B-4004-AC6C-2EB5544071E4}">
      <dgm:prSet phldrT="[Text]" custT="1"/>
      <dgm:spPr/>
      <dgm:t>
        <a:bodyPr/>
        <a:lstStyle/>
        <a:p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02B52BD-7362-4D7F-BE20-3B6CDEEB5B38}" type="parTrans" cxnId="{B078792D-AA4B-4801-B0A3-69DA37D44ECC}">
      <dgm:prSet/>
      <dgm:spPr/>
      <dgm:t>
        <a:bodyPr/>
        <a:lstStyle/>
        <a:p>
          <a:endParaRPr lang="en-US"/>
        </a:p>
      </dgm:t>
    </dgm:pt>
    <dgm:pt modelId="{3531F3FC-4C17-49CB-9A92-524240CF0B2D}" type="sibTrans" cxnId="{B078792D-AA4B-4801-B0A3-69DA37D44ECC}">
      <dgm:prSet/>
      <dgm:spPr/>
      <dgm:t>
        <a:bodyPr/>
        <a:lstStyle/>
        <a:p>
          <a:endParaRPr lang="en-US"/>
        </a:p>
      </dgm:t>
    </dgm:pt>
    <dgm:pt modelId="{3F58F79A-0621-44B8-B1C5-BB9F19B8AD6B}">
      <dgm:prSet phldrT="[Text]" custT="1"/>
      <dgm:spPr/>
      <dgm:t>
        <a:bodyPr/>
        <a:lstStyle/>
        <a:p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Отплата камата 30.847 динара</a:t>
          </a:r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FF6F494-8866-47E2-A47E-982140295A8C}" type="parTrans" cxnId="{3BBBEDDC-B462-4415-A4CC-0959BE2CDCE8}">
      <dgm:prSet/>
      <dgm:spPr/>
      <dgm:t>
        <a:bodyPr/>
        <a:lstStyle/>
        <a:p>
          <a:endParaRPr lang="en-US"/>
        </a:p>
      </dgm:t>
    </dgm:pt>
    <dgm:pt modelId="{F8267CF0-ECDE-4F95-BD85-0CF92432C70F}" type="sibTrans" cxnId="{3BBBEDDC-B462-4415-A4CC-0959BE2CDCE8}">
      <dgm:prSet/>
      <dgm:spPr/>
      <dgm:t>
        <a:bodyPr/>
        <a:lstStyle/>
        <a:p>
          <a:endParaRPr lang="en-US"/>
        </a:p>
      </dgm:t>
    </dgm:pt>
    <dgm:pt modelId="{C86D32F6-1583-49C6-9798-9BD7C80DB01D}">
      <dgm:prSet phldrT="[Text]" custT="1"/>
      <dgm:spPr/>
      <dgm:t>
        <a:bodyPr/>
        <a:lstStyle/>
        <a:p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Набавка финансијске имовине 1.000 динара</a:t>
          </a:r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0179ED9-265B-4DC9-938E-8221C12F3BAD}" type="parTrans" cxnId="{5D6AB10C-6080-4E72-B5B2-BF50544FD59D}">
      <dgm:prSet/>
      <dgm:spPr/>
      <dgm:t>
        <a:bodyPr/>
        <a:lstStyle/>
        <a:p>
          <a:endParaRPr lang="en-US"/>
        </a:p>
      </dgm:t>
    </dgm:pt>
    <dgm:pt modelId="{276113B8-D034-4B7E-8819-F33A99A28342}" type="sibTrans" cxnId="{5D6AB10C-6080-4E72-B5B2-BF50544FD59D}">
      <dgm:prSet/>
      <dgm:spPr/>
      <dgm:t>
        <a:bodyPr/>
        <a:lstStyle/>
        <a:p>
          <a:endParaRPr lang="en-US"/>
        </a:p>
      </dgm:t>
    </dgm:pt>
    <dgm:pt modelId="{4F99185D-1B6A-45CD-A7AD-F009A42E9382}">
      <dgm:prSet phldrT="[Text]" custT="1"/>
      <dgm:spPr/>
      <dgm:t>
        <a:bodyPr/>
        <a:lstStyle/>
        <a:p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6F849F6-1ACF-463F-9031-9CB26807BB9B}" type="parTrans" cxnId="{9232DE4B-A94A-45C7-9717-7A344C74895E}">
      <dgm:prSet/>
      <dgm:spPr/>
      <dgm:t>
        <a:bodyPr/>
        <a:lstStyle/>
        <a:p>
          <a:endParaRPr lang="en-US"/>
        </a:p>
      </dgm:t>
    </dgm:pt>
    <dgm:pt modelId="{8738D6FA-A612-4CC9-A32E-43B9DFEE8097}" type="sibTrans" cxnId="{9232DE4B-A94A-45C7-9717-7A344C74895E}">
      <dgm:prSet/>
      <dgm:spPr/>
      <dgm:t>
        <a:bodyPr/>
        <a:lstStyle/>
        <a:p>
          <a:endParaRPr lang="en-US"/>
        </a:p>
      </dgm:t>
    </dgm:pt>
    <dgm:pt modelId="{96E931F0-5EFE-4E17-A815-1832C52507E3}" type="pres">
      <dgm:prSet presAssocID="{4080E6FE-75F8-455F-B00D-388A62CAD878}" presName="composite" presStyleCnt="0">
        <dgm:presLayoutVars>
          <dgm:chMax val="1"/>
          <dgm:dir/>
          <dgm:resizeHandles val="exact"/>
        </dgm:presLayoutVars>
      </dgm:prSet>
      <dgm:spPr/>
    </dgm:pt>
    <dgm:pt modelId="{6A03509E-2D2C-4701-877A-3DD8C8C452B3}" type="pres">
      <dgm:prSet presAssocID="{4080E6FE-75F8-455F-B00D-388A62CAD878}" presName="radial" presStyleCnt="0">
        <dgm:presLayoutVars>
          <dgm:animLvl val="ctr"/>
        </dgm:presLayoutVars>
      </dgm:prSet>
      <dgm:spPr/>
    </dgm:pt>
    <dgm:pt modelId="{23F30694-D224-4AFD-83D0-A9B26CD4AE63}" type="pres">
      <dgm:prSet presAssocID="{3AEAB1B5-D9EF-4981-86BF-BCD6908D01E5}" presName="centerShape" presStyleLbl="vennNode1" presStyleIdx="0" presStyleCnt="10"/>
      <dgm:spPr/>
    </dgm:pt>
    <dgm:pt modelId="{581D9C24-D691-4644-99EB-4A6B1D74C269}" type="pres">
      <dgm:prSet presAssocID="{2885F644-5E9D-46B6-8CAF-6E5B22E43DBC}" presName="node" presStyleLbl="vennNode1" presStyleIdx="1" presStyleCnt="10">
        <dgm:presLayoutVars>
          <dgm:bulletEnabled val="1"/>
        </dgm:presLayoutVars>
      </dgm:prSet>
      <dgm:spPr/>
    </dgm:pt>
    <dgm:pt modelId="{00760FBC-BB29-4E8F-A3FA-0B8C20635B76}" type="pres">
      <dgm:prSet presAssocID="{66BFF05E-3F6D-4EED-9D30-10583093E473}" presName="node" presStyleLbl="vennNode1" presStyleIdx="2" presStyleCnt="10">
        <dgm:presLayoutVars>
          <dgm:bulletEnabled val="1"/>
        </dgm:presLayoutVars>
      </dgm:prSet>
      <dgm:spPr/>
    </dgm:pt>
    <dgm:pt modelId="{C6818775-CDB0-4ED2-A89B-DDD6660FFC50}" type="pres">
      <dgm:prSet presAssocID="{3F58F79A-0621-44B8-B1C5-BB9F19B8AD6B}" presName="node" presStyleLbl="vennNode1" presStyleIdx="3" presStyleCnt="10">
        <dgm:presLayoutVars>
          <dgm:bulletEnabled val="1"/>
        </dgm:presLayoutVars>
      </dgm:prSet>
      <dgm:spPr/>
    </dgm:pt>
    <dgm:pt modelId="{34B43685-141A-4461-AE6A-301BAC908C60}" type="pres">
      <dgm:prSet presAssocID="{6CDE4B7E-694A-4CC6-9380-C110FA4F3107}" presName="node" presStyleLbl="vennNode1" presStyleIdx="4" presStyleCnt="10">
        <dgm:presLayoutVars>
          <dgm:bulletEnabled val="1"/>
        </dgm:presLayoutVars>
      </dgm:prSet>
      <dgm:spPr/>
    </dgm:pt>
    <dgm:pt modelId="{EEF973BF-B90E-4D0F-AC07-BB28F004C6A7}" type="pres">
      <dgm:prSet presAssocID="{A7E4F091-602A-4737-8CA1-3DFC1E61B9AF}" presName="node" presStyleLbl="vennNode1" presStyleIdx="5" presStyleCnt="10">
        <dgm:presLayoutVars>
          <dgm:bulletEnabled val="1"/>
        </dgm:presLayoutVars>
      </dgm:prSet>
      <dgm:spPr/>
    </dgm:pt>
    <dgm:pt modelId="{281404DC-9187-40D0-97FF-0D818AB2F366}" type="pres">
      <dgm:prSet presAssocID="{D74D097A-7206-4D6A-8D6E-A923AB420E95}" presName="node" presStyleLbl="vennNode1" presStyleIdx="6" presStyleCnt="10">
        <dgm:presLayoutVars>
          <dgm:bulletEnabled val="1"/>
        </dgm:presLayoutVars>
      </dgm:prSet>
      <dgm:spPr/>
    </dgm:pt>
    <dgm:pt modelId="{ADDA55F8-68B2-4192-A0FF-92D5AADED3EF}" type="pres">
      <dgm:prSet presAssocID="{25554638-F945-433E-8CB2-C5E67290A396}" presName="node" presStyleLbl="vennNode1" presStyleIdx="7" presStyleCnt="10">
        <dgm:presLayoutVars>
          <dgm:bulletEnabled val="1"/>
        </dgm:presLayoutVars>
      </dgm:prSet>
      <dgm:spPr/>
    </dgm:pt>
    <dgm:pt modelId="{68D8E666-A4BC-49C9-9193-F48DBF84BB6B}" type="pres">
      <dgm:prSet presAssocID="{65514349-6E86-492D-AE52-BDECF778D345}" presName="node" presStyleLbl="vennNode1" presStyleIdx="8" presStyleCnt="10">
        <dgm:presLayoutVars>
          <dgm:bulletEnabled val="1"/>
        </dgm:presLayoutVars>
      </dgm:prSet>
      <dgm:spPr/>
    </dgm:pt>
    <dgm:pt modelId="{AACDDC48-F27B-49BF-89B0-0C873535E7AA}" type="pres">
      <dgm:prSet presAssocID="{C86D32F6-1583-49C6-9798-9BD7C80DB01D}" presName="node" presStyleLbl="vennNode1" presStyleIdx="9" presStyleCnt="10">
        <dgm:presLayoutVars>
          <dgm:bulletEnabled val="1"/>
        </dgm:presLayoutVars>
      </dgm:prSet>
      <dgm:spPr/>
    </dgm:pt>
  </dgm:ptLst>
  <dgm:cxnLst>
    <dgm:cxn modelId="{49602602-2F55-48B2-A2B2-AF9AB75568E0}" srcId="{3AEAB1B5-D9EF-4981-86BF-BCD6908D01E5}" destId="{25554638-F945-433E-8CB2-C5E67290A396}" srcOrd="6" destOrd="0" parTransId="{03AAF2B2-8D4E-4D7C-8F0D-98B044737E9F}" sibTransId="{CF5804E1-87A2-44DF-AE5F-825E27D96A8B}"/>
    <dgm:cxn modelId="{5D6AB10C-6080-4E72-B5B2-BF50544FD59D}" srcId="{3AEAB1B5-D9EF-4981-86BF-BCD6908D01E5}" destId="{C86D32F6-1583-49C6-9798-9BD7C80DB01D}" srcOrd="8" destOrd="0" parTransId="{30179ED9-265B-4DC9-938E-8221C12F3BAD}" sibTransId="{276113B8-D034-4B7E-8819-F33A99A28342}"/>
    <dgm:cxn modelId="{B078792D-AA4B-4801-B0A3-69DA37D44ECC}" srcId="{4080E6FE-75F8-455F-B00D-388A62CAD878}" destId="{861F8CDF-092B-4004-AC6C-2EB5544071E4}" srcOrd="2" destOrd="0" parTransId="{E02B52BD-7362-4D7F-BE20-3B6CDEEB5B38}" sibTransId="{3531F3FC-4C17-49CB-9A92-524240CF0B2D}"/>
    <dgm:cxn modelId="{76783F61-67EF-4F78-BF97-9BF8CB5CED0A}" srcId="{3AEAB1B5-D9EF-4981-86BF-BCD6908D01E5}" destId="{6CDE4B7E-694A-4CC6-9380-C110FA4F3107}" srcOrd="3" destOrd="0" parTransId="{F6B9A79C-4C1D-4A52-B265-8E3F0143E45F}" sibTransId="{89616386-E022-453E-A834-B06CA95E8124}"/>
    <dgm:cxn modelId="{16CBEC61-89ED-4D59-A282-62F769E1908D}" srcId="{3AEAB1B5-D9EF-4981-86BF-BCD6908D01E5}" destId="{2885F644-5E9D-46B6-8CAF-6E5B22E43DBC}" srcOrd="0" destOrd="0" parTransId="{D533F1E8-9F58-46F3-B8A8-163A0327F5DA}" sibTransId="{08FEAE6E-9170-4490-9C95-2D5CA2D0B642}"/>
    <dgm:cxn modelId="{9232DE4B-A94A-45C7-9717-7A344C74895E}" srcId="{4080E6FE-75F8-455F-B00D-388A62CAD878}" destId="{4F99185D-1B6A-45CD-A7AD-F009A42E9382}" srcOrd="1" destOrd="0" parTransId="{66F849F6-1ACF-463F-9031-9CB26807BB9B}" sibTransId="{8738D6FA-A612-4CC9-A32E-43B9DFEE8097}"/>
    <dgm:cxn modelId="{C60C024E-B148-49B1-807E-AF571A47FFCB}" type="presOf" srcId="{3F58F79A-0621-44B8-B1C5-BB9F19B8AD6B}" destId="{C6818775-CDB0-4ED2-A89B-DDD6660FFC50}" srcOrd="0" destOrd="0" presId="urn:microsoft.com/office/officeart/2005/8/layout/radial3"/>
    <dgm:cxn modelId="{9EE03477-8930-4F7D-AAF4-D9C901C7FA03}" type="presOf" srcId="{3AEAB1B5-D9EF-4981-86BF-BCD6908D01E5}" destId="{23F30694-D224-4AFD-83D0-A9B26CD4AE63}" srcOrd="0" destOrd="0" presId="urn:microsoft.com/office/officeart/2005/8/layout/radial3"/>
    <dgm:cxn modelId="{D16FC27F-26CF-49E6-BB61-9DCD56E3A476}" srcId="{3AEAB1B5-D9EF-4981-86BF-BCD6908D01E5}" destId="{66BFF05E-3F6D-4EED-9D30-10583093E473}" srcOrd="1" destOrd="0" parTransId="{C76D26A3-42A4-45FA-AE9E-872BDE3C951D}" sibTransId="{348C766C-48F1-4B0B-A06E-1091D883FBD8}"/>
    <dgm:cxn modelId="{2FF1A183-6CB5-43CC-8F11-299D5784FBF3}" srcId="{3AEAB1B5-D9EF-4981-86BF-BCD6908D01E5}" destId="{65514349-6E86-492D-AE52-BDECF778D345}" srcOrd="7" destOrd="0" parTransId="{9D13D754-8EFF-4461-87F5-0789000F4CA0}" sibTransId="{1C13DFA0-7027-4362-B1FB-F4C7A5444917}"/>
    <dgm:cxn modelId="{88FB1B89-2553-4EAA-99DF-5E5B0B404190}" type="presOf" srcId="{6CDE4B7E-694A-4CC6-9380-C110FA4F3107}" destId="{34B43685-141A-4461-AE6A-301BAC908C60}" srcOrd="0" destOrd="0" presId="urn:microsoft.com/office/officeart/2005/8/layout/radial3"/>
    <dgm:cxn modelId="{3003CA8A-6DE4-45F8-9E95-9DBBCD00E8BC}" srcId="{4080E6FE-75F8-455F-B00D-388A62CAD878}" destId="{3AEAB1B5-D9EF-4981-86BF-BCD6908D01E5}" srcOrd="0" destOrd="0" parTransId="{9B790053-042C-4178-B099-0AA1E213BC4B}" sibTransId="{DB173785-DEAA-40A6-91BF-CB61950A6CE4}"/>
    <dgm:cxn modelId="{D527AE9A-7BB9-4E10-A508-F823D8C489D0}" srcId="{3AEAB1B5-D9EF-4981-86BF-BCD6908D01E5}" destId="{D74D097A-7206-4D6A-8D6E-A923AB420E95}" srcOrd="5" destOrd="0" parTransId="{A57142E9-F6A0-4AF0-8C02-A76885714A5D}" sibTransId="{3A8BD741-66ED-49AE-BA0C-5557DF1FE861}"/>
    <dgm:cxn modelId="{D81A51A2-94AF-47DF-8BE7-C6967CE96ED5}" type="presOf" srcId="{C86D32F6-1583-49C6-9798-9BD7C80DB01D}" destId="{AACDDC48-F27B-49BF-89B0-0C873535E7AA}" srcOrd="0" destOrd="0" presId="urn:microsoft.com/office/officeart/2005/8/layout/radial3"/>
    <dgm:cxn modelId="{BD5519AF-09E4-440A-9BFE-988528E88698}" type="presOf" srcId="{D74D097A-7206-4D6A-8D6E-A923AB420E95}" destId="{281404DC-9187-40D0-97FF-0D818AB2F366}" srcOrd="0" destOrd="0" presId="urn:microsoft.com/office/officeart/2005/8/layout/radial3"/>
    <dgm:cxn modelId="{AF971DB3-EEE9-4A9D-954B-59C68EB6A98A}" type="presOf" srcId="{A7E4F091-602A-4737-8CA1-3DFC1E61B9AF}" destId="{EEF973BF-B90E-4D0F-AC07-BB28F004C6A7}" srcOrd="0" destOrd="0" presId="urn:microsoft.com/office/officeart/2005/8/layout/radial3"/>
    <dgm:cxn modelId="{8191F8B5-047B-4ACB-927F-9C694E16DDCB}" type="presOf" srcId="{65514349-6E86-492D-AE52-BDECF778D345}" destId="{68D8E666-A4BC-49C9-9193-F48DBF84BB6B}" srcOrd="0" destOrd="0" presId="urn:microsoft.com/office/officeart/2005/8/layout/radial3"/>
    <dgm:cxn modelId="{B10F84B9-0FD7-4FCF-9672-1AE8EEBAEB48}" type="presOf" srcId="{25554638-F945-433E-8CB2-C5E67290A396}" destId="{ADDA55F8-68B2-4192-A0FF-92D5AADED3EF}" srcOrd="0" destOrd="0" presId="urn:microsoft.com/office/officeart/2005/8/layout/radial3"/>
    <dgm:cxn modelId="{929135D5-DEFC-46C5-A4EA-12DA9F9CA754}" type="presOf" srcId="{2885F644-5E9D-46B6-8CAF-6E5B22E43DBC}" destId="{581D9C24-D691-4644-99EB-4A6B1D74C269}" srcOrd="0" destOrd="0" presId="urn:microsoft.com/office/officeart/2005/8/layout/radial3"/>
    <dgm:cxn modelId="{3BBBEDDC-B462-4415-A4CC-0959BE2CDCE8}" srcId="{3AEAB1B5-D9EF-4981-86BF-BCD6908D01E5}" destId="{3F58F79A-0621-44B8-B1C5-BB9F19B8AD6B}" srcOrd="2" destOrd="0" parTransId="{FFF6F494-8866-47E2-A47E-982140295A8C}" sibTransId="{F8267CF0-ECDE-4F95-BD85-0CF92432C70F}"/>
    <dgm:cxn modelId="{A7DB6ADF-7D33-4806-87D0-F12847C0E271}" type="presOf" srcId="{4080E6FE-75F8-455F-B00D-388A62CAD878}" destId="{96E931F0-5EFE-4E17-A815-1832C52507E3}" srcOrd="0" destOrd="0" presId="urn:microsoft.com/office/officeart/2005/8/layout/radial3"/>
    <dgm:cxn modelId="{AF2685DF-4E71-4D0F-9415-6CB502DCD77E}" srcId="{3AEAB1B5-D9EF-4981-86BF-BCD6908D01E5}" destId="{A7E4F091-602A-4737-8CA1-3DFC1E61B9AF}" srcOrd="4" destOrd="0" parTransId="{54791C53-C18A-486B-AD6A-B58EA3B2E4EC}" sibTransId="{6B2E87BA-09CD-44D4-A2CB-E7F84771F039}"/>
    <dgm:cxn modelId="{0047E1F0-65B3-4F3B-9730-B9171373FF2C}" type="presOf" srcId="{66BFF05E-3F6D-4EED-9D30-10583093E473}" destId="{00760FBC-BB29-4E8F-A3FA-0B8C20635B76}" srcOrd="0" destOrd="0" presId="urn:microsoft.com/office/officeart/2005/8/layout/radial3"/>
    <dgm:cxn modelId="{AC98B054-7092-4D8B-BD32-09C32F53D2EC}" type="presParOf" srcId="{96E931F0-5EFE-4E17-A815-1832C52507E3}" destId="{6A03509E-2D2C-4701-877A-3DD8C8C452B3}" srcOrd="0" destOrd="0" presId="urn:microsoft.com/office/officeart/2005/8/layout/radial3"/>
    <dgm:cxn modelId="{FF57B3A6-E339-464B-A608-BAA1E3CD2BB6}" type="presParOf" srcId="{6A03509E-2D2C-4701-877A-3DD8C8C452B3}" destId="{23F30694-D224-4AFD-83D0-A9B26CD4AE63}" srcOrd="0" destOrd="0" presId="urn:microsoft.com/office/officeart/2005/8/layout/radial3"/>
    <dgm:cxn modelId="{D58B5F47-DFB5-4FE4-A060-4178DC541561}" type="presParOf" srcId="{6A03509E-2D2C-4701-877A-3DD8C8C452B3}" destId="{581D9C24-D691-4644-99EB-4A6B1D74C269}" srcOrd="1" destOrd="0" presId="urn:microsoft.com/office/officeart/2005/8/layout/radial3"/>
    <dgm:cxn modelId="{56D9B212-8BC2-4948-86A6-CF8579B820C7}" type="presParOf" srcId="{6A03509E-2D2C-4701-877A-3DD8C8C452B3}" destId="{00760FBC-BB29-4E8F-A3FA-0B8C20635B76}" srcOrd="2" destOrd="0" presId="urn:microsoft.com/office/officeart/2005/8/layout/radial3"/>
    <dgm:cxn modelId="{5A0AE06C-69D1-4BC0-920F-50EDB859C3FB}" type="presParOf" srcId="{6A03509E-2D2C-4701-877A-3DD8C8C452B3}" destId="{C6818775-CDB0-4ED2-A89B-DDD6660FFC50}" srcOrd="3" destOrd="0" presId="urn:microsoft.com/office/officeart/2005/8/layout/radial3"/>
    <dgm:cxn modelId="{BE06B7FE-A648-498D-81D2-75F3B296AB16}" type="presParOf" srcId="{6A03509E-2D2C-4701-877A-3DD8C8C452B3}" destId="{34B43685-141A-4461-AE6A-301BAC908C60}" srcOrd="4" destOrd="0" presId="urn:microsoft.com/office/officeart/2005/8/layout/radial3"/>
    <dgm:cxn modelId="{32F88B08-7BD0-4127-9E14-7398407FFCE9}" type="presParOf" srcId="{6A03509E-2D2C-4701-877A-3DD8C8C452B3}" destId="{EEF973BF-B90E-4D0F-AC07-BB28F004C6A7}" srcOrd="5" destOrd="0" presId="urn:microsoft.com/office/officeart/2005/8/layout/radial3"/>
    <dgm:cxn modelId="{5AD81E39-7627-4175-B642-6A9D4809AD7F}" type="presParOf" srcId="{6A03509E-2D2C-4701-877A-3DD8C8C452B3}" destId="{281404DC-9187-40D0-97FF-0D818AB2F366}" srcOrd="6" destOrd="0" presId="urn:microsoft.com/office/officeart/2005/8/layout/radial3"/>
    <dgm:cxn modelId="{4162099C-ED6A-4DC2-90CD-57057E83C620}" type="presParOf" srcId="{6A03509E-2D2C-4701-877A-3DD8C8C452B3}" destId="{ADDA55F8-68B2-4192-A0FF-92D5AADED3EF}" srcOrd="7" destOrd="0" presId="urn:microsoft.com/office/officeart/2005/8/layout/radial3"/>
    <dgm:cxn modelId="{B05B0BCB-BCC2-45B0-8800-5DB2D7671FBB}" type="presParOf" srcId="{6A03509E-2D2C-4701-877A-3DD8C8C452B3}" destId="{68D8E666-A4BC-49C9-9193-F48DBF84BB6B}" srcOrd="8" destOrd="0" presId="urn:microsoft.com/office/officeart/2005/8/layout/radial3"/>
    <dgm:cxn modelId="{7E1D2249-4C91-444C-A4F0-C8802B1D8E80}" type="presParOf" srcId="{6A03509E-2D2C-4701-877A-3DD8C8C452B3}" destId="{AACDDC48-F27B-49BF-89B0-0C873535E7AA}" srcOrd="9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0F709-AB07-42B9-B8EB-1B2E8746EE72}">
      <dsp:nvSpPr>
        <dsp:cNvPr id="0" name=""/>
        <dsp:cNvSpPr/>
      </dsp:nvSpPr>
      <dsp:spPr>
        <a:xfrm>
          <a:off x="2402966" y="915479"/>
          <a:ext cx="2280666" cy="2280666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Укупно остварени  приходи и примања </a:t>
          </a:r>
          <a:r>
            <a:rPr lang="en-US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1.223.271.234 </a:t>
          </a:r>
          <a:r>
            <a:rPr lang="sr-Cyrl-RS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динара</a:t>
          </a:r>
          <a:endParaRPr lang="sr-Latn-RS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736962" y="1249475"/>
        <a:ext cx="1612674" cy="1612674"/>
      </dsp:txXfrm>
    </dsp:sp>
    <dsp:sp modelId="{1E48DC28-EBDC-4BE0-9094-D51E4D1A8576}">
      <dsp:nvSpPr>
        <dsp:cNvPr id="0" name=""/>
        <dsp:cNvSpPr/>
      </dsp:nvSpPr>
      <dsp:spPr>
        <a:xfrm>
          <a:off x="2973133" y="407"/>
          <a:ext cx="1140333" cy="1140333"/>
        </a:xfrm>
        <a:prstGeom prst="ellipse">
          <a:avLst/>
        </a:prstGeom>
        <a:solidFill>
          <a:schemeClr val="accent2">
            <a:alpha val="50000"/>
            <a:hueOff val="148181"/>
            <a:satOff val="-3262"/>
            <a:lumOff val="-2353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Приходи од пореза </a:t>
          </a:r>
          <a:r>
            <a:rPr lang="en-US" sz="100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729.011.982</a:t>
          </a: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динара</a:t>
          </a:r>
          <a:endParaRPr lang="sr-Latn-R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140131" y="167405"/>
        <a:ext cx="806337" cy="806337"/>
      </dsp:txXfrm>
    </dsp:sp>
    <dsp:sp modelId="{EB89CB60-213E-431F-B611-84321B4647B1}">
      <dsp:nvSpPr>
        <dsp:cNvPr id="0" name=""/>
        <dsp:cNvSpPr/>
      </dsp:nvSpPr>
      <dsp:spPr>
        <a:xfrm>
          <a:off x="4259387" y="743026"/>
          <a:ext cx="1140333" cy="1140333"/>
        </a:xfrm>
        <a:prstGeom prst="ellipse">
          <a:avLst/>
        </a:prstGeom>
        <a:solidFill>
          <a:schemeClr val="accent2">
            <a:alpha val="50000"/>
            <a:hueOff val="296363"/>
            <a:satOff val="-6523"/>
            <a:lumOff val="-4706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Дотације и трансфери 3</a:t>
          </a:r>
          <a:r>
            <a:rPr lang="en-U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44.266.387</a:t>
          </a: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динара</a:t>
          </a:r>
          <a:endParaRPr lang="sr-Latn-R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26385" y="910024"/>
        <a:ext cx="806337" cy="806337"/>
      </dsp:txXfrm>
    </dsp:sp>
    <dsp:sp modelId="{5E756D5E-9AFF-4693-AE03-CDC062CA5968}">
      <dsp:nvSpPr>
        <dsp:cNvPr id="0" name=""/>
        <dsp:cNvSpPr/>
      </dsp:nvSpPr>
      <dsp:spPr>
        <a:xfrm>
          <a:off x="4267202" y="2184395"/>
          <a:ext cx="1140333" cy="1140333"/>
        </a:xfrm>
        <a:prstGeom prst="ellipse">
          <a:avLst/>
        </a:prstGeom>
        <a:solidFill>
          <a:schemeClr val="accent2">
            <a:alpha val="50000"/>
            <a:hueOff val="444544"/>
            <a:satOff val="-9785"/>
            <a:lumOff val="-7058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Други приходи  </a:t>
          </a:r>
          <a:r>
            <a:rPr lang="en-U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142.642.781</a:t>
          </a: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динара</a:t>
          </a:r>
          <a:endParaRPr lang="sr-Latn-R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34200" y="2351393"/>
        <a:ext cx="806337" cy="806337"/>
      </dsp:txXfrm>
    </dsp:sp>
    <dsp:sp modelId="{6E2D8596-3A8B-4B87-841E-D772DEAFF40C}">
      <dsp:nvSpPr>
        <dsp:cNvPr id="0" name=""/>
        <dsp:cNvSpPr/>
      </dsp:nvSpPr>
      <dsp:spPr>
        <a:xfrm>
          <a:off x="2973133" y="2970884"/>
          <a:ext cx="1140333" cy="1140333"/>
        </a:xfrm>
        <a:prstGeom prst="ellipse">
          <a:avLst/>
        </a:prstGeom>
        <a:solidFill>
          <a:schemeClr val="accent2">
            <a:alpha val="50000"/>
            <a:hueOff val="592725"/>
            <a:satOff val="-13047"/>
            <a:lumOff val="-9411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Примања од продаје нефинансијеске имовине </a:t>
          </a:r>
          <a:r>
            <a:rPr lang="en-U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4.586.979</a:t>
          </a: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динара</a:t>
          </a:r>
          <a:endParaRPr lang="sr-Latn-R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140131" y="3137882"/>
        <a:ext cx="806337" cy="806337"/>
      </dsp:txXfrm>
    </dsp:sp>
    <dsp:sp modelId="{D87C8F6A-22E8-4CA1-A551-C282CE3CC8A2}">
      <dsp:nvSpPr>
        <dsp:cNvPr id="0" name=""/>
        <dsp:cNvSpPr/>
      </dsp:nvSpPr>
      <dsp:spPr>
        <a:xfrm>
          <a:off x="1661011" y="2250803"/>
          <a:ext cx="1140333" cy="1140333"/>
        </a:xfrm>
        <a:prstGeom prst="ellipse">
          <a:avLst/>
        </a:prstGeom>
        <a:solidFill>
          <a:schemeClr val="accent2">
            <a:alpha val="50000"/>
            <a:hueOff val="740907"/>
            <a:satOff val="-16308"/>
            <a:lumOff val="-11764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Примања од продаје финансијске имовине  </a:t>
          </a:r>
          <a:r>
            <a:rPr lang="en-U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29.228 </a:t>
          </a: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динара</a:t>
          </a:r>
          <a:endParaRPr lang="sr-Latn-R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28009" y="2417801"/>
        <a:ext cx="806337" cy="806337"/>
      </dsp:txXfrm>
    </dsp:sp>
    <dsp:sp modelId="{4EA1A295-1EDC-4064-B557-66F8000DB0EC}">
      <dsp:nvSpPr>
        <dsp:cNvPr id="0" name=""/>
        <dsp:cNvSpPr/>
      </dsp:nvSpPr>
      <dsp:spPr>
        <a:xfrm>
          <a:off x="1686878" y="743026"/>
          <a:ext cx="1140333" cy="1140333"/>
        </a:xfrm>
        <a:prstGeom prst="ellipse">
          <a:avLst/>
        </a:prstGeom>
        <a:solidFill>
          <a:schemeClr val="accent2">
            <a:alpha val="50000"/>
            <a:hueOff val="889088"/>
            <a:satOff val="-19570"/>
            <a:lumOff val="-14117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Меморандумске ставке </a:t>
          </a:r>
          <a:r>
            <a:rPr lang="en-U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2.733.877</a:t>
          </a: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динара</a:t>
          </a:r>
          <a:endParaRPr lang="sr-Latn-R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53876" y="910024"/>
        <a:ext cx="806337" cy="80633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F30694-D224-4AFD-83D0-A9B26CD4AE63}">
      <dsp:nvSpPr>
        <dsp:cNvPr id="0" name=""/>
        <dsp:cNvSpPr/>
      </dsp:nvSpPr>
      <dsp:spPr>
        <a:xfrm>
          <a:off x="2124220" y="948727"/>
          <a:ext cx="2304758" cy="2304758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Укупно извршени расходи и издаци износе </a:t>
          </a:r>
          <a:r>
            <a:rPr lang="en-US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1.</a:t>
          </a:r>
          <a:r>
            <a:rPr lang="sr-Cyrl-RS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286.271.033 динара</a:t>
          </a:r>
          <a:endParaRPr lang="sr-Latn-RS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61744" y="1286251"/>
        <a:ext cx="1629710" cy="1629710"/>
      </dsp:txXfrm>
    </dsp:sp>
    <dsp:sp modelId="{581D9C24-D691-4644-99EB-4A6B1D74C269}">
      <dsp:nvSpPr>
        <dsp:cNvPr id="0" name=""/>
        <dsp:cNvSpPr/>
      </dsp:nvSpPr>
      <dsp:spPr>
        <a:xfrm>
          <a:off x="2700410" y="22788"/>
          <a:ext cx="1152379" cy="1152379"/>
        </a:xfrm>
        <a:prstGeom prst="ellipse">
          <a:avLst/>
        </a:prstGeom>
        <a:solidFill>
          <a:schemeClr val="accent2">
            <a:alpha val="50000"/>
            <a:hueOff val="98788"/>
            <a:satOff val="-2174"/>
            <a:lumOff val="-1569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Расходи за запослене 233.420.310 динара</a:t>
          </a:r>
          <a:endParaRPr lang="sr-Latn-R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869172" y="191550"/>
        <a:ext cx="814855" cy="814855"/>
      </dsp:txXfrm>
    </dsp:sp>
    <dsp:sp modelId="{00760FBC-BB29-4E8F-A3FA-0B8C20635B76}">
      <dsp:nvSpPr>
        <dsp:cNvPr id="0" name=""/>
        <dsp:cNvSpPr/>
      </dsp:nvSpPr>
      <dsp:spPr>
        <a:xfrm>
          <a:off x="3665960" y="374220"/>
          <a:ext cx="1152379" cy="1152379"/>
        </a:xfrm>
        <a:prstGeom prst="ellipse">
          <a:avLst/>
        </a:prstGeom>
        <a:solidFill>
          <a:schemeClr val="accent2">
            <a:alpha val="50000"/>
            <a:hueOff val="197575"/>
            <a:satOff val="-4349"/>
            <a:lumOff val="-3137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Коришћење роба и услуга 345.713.037 динара</a:t>
          </a:r>
          <a:endParaRPr lang="sr-Latn-R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834722" y="542982"/>
        <a:ext cx="814855" cy="814855"/>
      </dsp:txXfrm>
    </dsp:sp>
    <dsp:sp modelId="{C6818775-CDB0-4ED2-A89B-DDD6660FFC50}">
      <dsp:nvSpPr>
        <dsp:cNvPr id="0" name=""/>
        <dsp:cNvSpPr/>
      </dsp:nvSpPr>
      <dsp:spPr>
        <a:xfrm>
          <a:off x="4179718" y="1264075"/>
          <a:ext cx="1152379" cy="1152379"/>
        </a:xfrm>
        <a:prstGeom prst="ellipse">
          <a:avLst/>
        </a:prstGeom>
        <a:solidFill>
          <a:schemeClr val="accent2">
            <a:alpha val="50000"/>
            <a:hueOff val="296363"/>
            <a:satOff val="-6523"/>
            <a:lumOff val="-4706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Отплата камата 30.847 динара</a:t>
          </a:r>
          <a:endParaRPr lang="sr-Latn-R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48480" y="1432837"/>
        <a:ext cx="814855" cy="814855"/>
      </dsp:txXfrm>
    </dsp:sp>
    <dsp:sp modelId="{34B43685-141A-4461-AE6A-301BAC908C60}">
      <dsp:nvSpPr>
        <dsp:cNvPr id="0" name=""/>
        <dsp:cNvSpPr/>
      </dsp:nvSpPr>
      <dsp:spPr>
        <a:xfrm>
          <a:off x="4001292" y="2275981"/>
          <a:ext cx="1152379" cy="1152379"/>
        </a:xfrm>
        <a:prstGeom prst="ellipse">
          <a:avLst/>
        </a:prstGeom>
        <a:solidFill>
          <a:schemeClr val="accent2">
            <a:alpha val="50000"/>
            <a:hueOff val="395150"/>
            <a:satOff val="-8698"/>
            <a:lumOff val="-6274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Субвенције 20.978.095 динара</a:t>
          </a:r>
          <a:endParaRPr lang="sr-Latn-R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70054" y="2444743"/>
        <a:ext cx="814855" cy="814855"/>
      </dsp:txXfrm>
    </dsp:sp>
    <dsp:sp modelId="{EEF973BF-B90E-4D0F-AC07-BB28F004C6A7}">
      <dsp:nvSpPr>
        <dsp:cNvPr id="0" name=""/>
        <dsp:cNvSpPr/>
      </dsp:nvSpPr>
      <dsp:spPr>
        <a:xfrm>
          <a:off x="3214168" y="2936456"/>
          <a:ext cx="1152379" cy="1152379"/>
        </a:xfrm>
        <a:prstGeom prst="ellipse">
          <a:avLst/>
        </a:prstGeom>
        <a:solidFill>
          <a:schemeClr val="accent2">
            <a:alpha val="50000"/>
            <a:hueOff val="493938"/>
            <a:satOff val="-10872"/>
            <a:lumOff val="-7843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Донације и трансфери 160.953.379 динара</a:t>
          </a:r>
          <a:endParaRPr lang="sr-Latn-R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382930" y="3105218"/>
        <a:ext cx="814855" cy="814855"/>
      </dsp:txXfrm>
    </dsp:sp>
    <dsp:sp modelId="{281404DC-9187-40D0-97FF-0D818AB2F366}">
      <dsp:nvSpPr>
        <dsp:cNvPr id="0" name=""/>
        <dsp:cNvSpPr/>
      </dsp:nvSpPr>
      <dsp:spPr>
        <a:xfrm>
          <a:off x="2186652" y="2936456"/>
          <a:ext cx="1152379" cy="1152379"/>
        </a:xfrm>
        <a:prstGeom prst="ellipse">
          <a:avLst/>
        </a:prstGeom>
        <a:solidFill>
          <a:schemeClr val="accent2">
            <a:alpha val="50000"/>
            <a:hueOff val="592725"/>
            <a:satOff val="-13047"/>
            <a:lumOff val="-9411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Социјална заштита 131.477.135 динара</a:t>
          </a:r>
          <a:endParaRPr lang="sr-Latn-R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355414" y="3105218"/>
        <a:ext cx="814855" cy="814855"/>
      </dsp:txXfrm>
    </dsp:sp>
    <dsp:sp modelId="{ADDA55F8-68B2-4192-A0FF-92D5AADED3EF}">
      <dsp:nvSpPr>
        <dsp:cNvPr id="0" name=""/>
        <dsp:cNvSpPr/>
      </dsp:nvSpPr>
      <dsp:spPr>
        <a:xfrm>
          <a:off x="1399528" y="2275981"/>
          <a:ext cx="1152379" cy="1152379"/>
        </a:xfrm>
        <a:prstGeom prst="ellipse">
          <a:avLst/>
        </a:prstGeom>
        <a:solidFill>
          <a:schemeClr val="accent2">
            <a:alpha val="50000"/>
            <a:hueOff val="691513"/>
            <a:satOff val="-15221"/>
            <a:lumOff val="-1098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Остали расходи 62.867.318 динара</a:t>
          </a:r>
          <a:endParaRPr lang="sr-Latn-R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568290" y="2444743"/>
        <a:ext cx="814855" cy="814855"/>
      </dsp:txXfrm>
    </dsp:sp>
    <dsp:sp modelId="{68D8E666-A4BC-49C9-9193-F48DBF84BB6B}">
      <dsp:nvSpPr>
        <dsp:cNvPr id="0" name=""/>
        <dsp:cNvSpPr/>
      </dsp:nvSpPr>
      <dsp:spPr>
        <a:xfrm>
          <a:off x="1221102" y="1264075"/>
          <a:ext cx="1152379" cy="1152379"/>
        </a:xfrm>
        <a:prstGeom prst="ellipse">
          <a:avLst/>
        </a:prstGeom>
        <a:solidFill>
          <a:schemeClr val="accent2">
            <a:alpha val="50000"/>
            <a:hueOff val="790300"/>
            <a:satOff val="-17396"/>
            <a:lumOff val="-12548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Капитални издаци 330.829.913 динара</a:t>
          </a:r>
          <a:endParaRPr lang="sr-Latn-R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389864" y="1432837"/>
        <a:ext cx="814855" cy="814855"/>
      </dsp:txXfrm>
    </dsp:sp>
    <dsp:sp modelId="{AACDDC48-F27B-49BF-89B0-0C873535E7AA}">
      <dsp:nvSpPr>
        <dsp:cNvPr id="0" name=""/>
        <dsp:cNvSpPr/>
      </dsp:nvSpPr>
      <dsp:spPr>
        <a:xfrm>
          <a:off x="1734860" y="374220"/>
          <a:ext cx="1152379" cy="1152379"/>
        </a:xfrm>
        <a:prstGeom prst="ellipse">
          <a:avLst/>
        </a:prstGeom>
        <a:solidFill>
          <a:schemeClr val="accent2">
            <a:alpha val="50000"/>
            <a:hueOff val="889088"/>
            <a:satOff val="-19570"/>
            <a:lumOff val="-14117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Набавка финансијске имовине 1.000 динара</a:t>
          </a:r>
          <a:endParaRPr lang="sr-Latn-R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903622" y="542982"/>
        <a:ext cx="814855" cy="8148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1625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314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261518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5127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23702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6005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2579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602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514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60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139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497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7593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849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511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143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749"/>
            <a:ext cx="1952272" cy="6852504"/>
            <a:chOff x="6627813" y="196102"/>
            <a:chExt cx="1952625" cy="5677649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610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421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46" r:id="rId1"/>
    <p:sldLayoutId id="2147484447" r:id="rId2"/>
    <p:sldLayoutId id="2147484448" r:id="rId3"/>
    <p:sldLayoutId id="2147484449" r:id="rId4"/>
    <p:sldLayoutId id="2147484450" r:id="rId5"/>
    <p:sldLayoutId id="2147484451" r:id="rId6"/>
    <p:sldLayoutId id="2147484452" r:id="rId7"/>
    <p:sldLayoutId id="2147484453" r:id="rId8"/>
    <p:sldLayoutId id="2147484454" r:id="rId9"/>
    <p:sldLayoutId id="2147484455" r:id="rId10"/>
    <p:sldLayoutId id="2147484456" r:id="rId11"/>
    <p:sldLayoutId id="2147484457" r:id="rId12"/>
    <p:sldLayoutId id="2147484458" r:id="rId13"/>
    <p:sldLayoutId id="2147484459" r:id="rId14"/>
    <p:sldLayoutId id="2147484460" r:id="rId15"/>
    <p:sldLayoutId id="214748446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066800" y="1110243"/>
            <a:ext cx="6347713" cy="1988270"/>
          </a:xfrm>
        </p:spPr>
        <p:txBody>
          <a:bodyPr>
            <a:normAutofit/>
          </a:bodyPr>
          <a:lstStyle/>
          <a:p>
            <a:pPr marL="342202" lvl="2" indent="0" algn="ctr">
              <a:buNone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ОПШТИНА КОВИН </a:t>
            </a:r>
            <a:b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ГРАЂАНСКИ ВОДИЧ</a:t>
            </a:r>
            <a:b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КРОЗ ОДЛУКУ О ЗАВРШНОМ РАЧУНУ БУЏЕТА  ЗА 20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21.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ГОДИНУ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/>
          </a:p>
          <a:p>
            <a:endParaRPr lang="sr-Cyrl-RS" dirty="0"/>
          </a:p>
          <a:p>
            <a:endParaRPr lang="sr-Cyrl-RS" dirty="0"/>
          </a:p>
          <a:p>
            <a:pPr marL="685800" lvl="2" indent="0">
              <a:buNone/>
            </a:pPr>
            <a:endParaRPr lang="sr-Cyrl-RS" dirty="0"/>
          </a:p>
          <a:p>
            <a:pPr lvl="2"/>
            <a:endParaRPr lang="sr-Cyrl-RS" dirty="0"/>
          </a:p>
          <a:p>
            <a:pPr marL="342202" lvl="2" indent="0">
              <a:buNone/>
            </a:pPr>
            <a:endParaRPr lang="sr-Latn-R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5F878DD-97FE-4B0C-830D-1CB27879E4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98" y="228600"/>
            <a:ext cx="1873577" cy="1828800"/>
          </a:xfrm>
          <a:prstGeom prst="ellipse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DA02258-B78C-51A6-477B-B02858BA2C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600" y="3671803"/>
            <a:ext cx="3733800" cy="20759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ИЗВРШЕНИХ РАСХОДА И ИЗДАТАКА БУЏЕТА</a:t>
            </a:r>
            <a:endParaRPr lang="sr-Latn-CS" sz="2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A58B7940-79B6-454A-BE8A-26FB06AC5A2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1300410"/>
              </p:ext>
            </p:extLst>
          </p:nvPr>
        </p:nvGraphicFramePr>
        <p:xfrm>
          <a:off x="1371600" y="1905000"/>
          <a:ext cx="6705600" cy="4213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879890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31005"/>
            <a:ext cx="7543800" cy="988195"/>
          </a:xfrm>
        </p:spPr>
        <p:txBody>
          <a:bodyPr>
            <a:normAutofit/>
          </a:bodyPr>
          <a:lstStyle/>
          <a:p>
            <a:pPr algn="ctr"/>
            <a:r>
              <a:rPr lang="sr-Cyrl-R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ИЗВРШЕЊЕ РАСХОДА И ИЗДАТАКА</a:t>
            </a:r>
            <a:br>
              <a:rPr lang="sr-Cyrl-R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ОДНОСУ НА ПЛАН</a:t>
            </a:r>
            <a:endParaRPr lang="sr-Latn-RS" sz="2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Content Placeholder 11">
            <a:extLst>
              <a:ext uri="{FF2B5EF4-FFF2-40B4-BE49-F238E27FC236}">
                <a16:creationId xmlns:a16="http://schemas.microsoft.com/office/drawing/2014/main" id="{A075F6CB-328C-4702-A975-F9083C9F0E1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09108685"/>
              </p:ext>
            </p:extLst>
          </p:nvPr>
        </p:nvGraphicFramePr>
        <p:xfrm>
          <a:off x="304800" y="1554162"/>
          <a:ext cx="8686800" cy="4770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5527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ПРЕГЛЕД ИЗВРШЕЊА</a:t>
            </a:r>
            <a:b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КОРИСНИЦИМА</a:t>
            </a:r>
            <a:endParaRPr lang="sr-Latn-C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CF36EE25-1822-64AF-F4BA-D3EEF00CF62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0487098"/>
              </p:ext>
            </p:extLst>
          </p:nvPr>
        </p:nvGraphicFramePr>
        <p:xfrm>
          <a:off x="990600" y="2201322"/>
          <a:ext cx="7543799" cy="43738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6003">
                  <a:extLst>
                    <a:ext uri="{9D8B030D-6E8A-4147-A177-3AD203B41FA5}">
                      <a16:colId xmlns:a16="http://schemas.microsoft.com/office/drawing/2014/main" val="352657354"/>
                    </a:ext>
                  </a:extLst>
                </a:gridCol>
                <a:gridCol w="3269572">
                  <a:extLst>
                    <a:ext uri="{9D8B030D-6E8A-4147-A177-3AD203B41FA5}">
                      <a16:colId xmlns:a16="http://schemas.microsoft.com/office/drawing/2014/main" val="1748555096"/>
                    </a:ext>
                  </a:extLst>
                </a:gridCol>
                <a:gridCol w="994007">
                  <a:extLst>
                    <a:ext uri="{9D8B030D-6E8A-4147-A177-3AD203B41FA5}">
                      <a16:colId xmlns:a16="http://schemas.microsoft.com/office/drawing/2014/main" val="2705529009"/>
                    </a:ext>
                  </a:extLst>
                </a:gridCol>
                <a:gridCol w="894605">
                  <a:extLst>
                    <a:ext uri="{9D8B030D-6E8A-4147-A177-3AD203B41FA5}">
                      <a16:colId xmlns:a16="http://schemas.microsoft.com/office/drawing/2014/main" val="1192862282"/>
                    </a:ext>
                  </a:extLst>
                </a:gridCol>
                <a:gridCol w="1107607">
                  <a:extLst>
                    <a:ext uri="{9D8B030D-6E8A-4147-A177-3AD203B41FA5}">
                      <a16:colId xmlns:a16="http://schemas.microsoft.com/office/drawing/2014/main" val="4044157667"/>
                    </a:ext>
                  </a:extLst>
                </a:gridCol>
                <a:gridCol w="852005">
                  <a:extLst>
                    <a:ext uri="{9D8B030D-6E8A-4147-A177-3AD203B41FA5}">
                      <a16:colId xmlns:a16="http://schemas.microsoft.com/office/drawing/2014/main" val="2800812772"/>
                    </a:ext>
                  </a:extLst>
                </a:gridCol>
              </a:tblGrid>
              <a:tr h="893736">
                <a:tc>
                  <a:txBody>
                    <a:bodyPr/>
                    <a:lstStyle/>
                    <a:p>
                      <a:pPr algn="ctr" fontAlgn="b"/>
                      <a:r>
                        <a:rPr lang="sr-Cyrl-RS" sz="1200" u="none" strike="noStrike" baseline="0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Р.р.</a:t>
                      </a:r>
                      <a:endParaRPr lang="sr-Cyrl-RS" sz="1200" b="1" i="0" u="none" strike="noStrike" baseline="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Cyrl-RS" sz="1200" u="none" strike="noStrike" baseline="0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Назив корисника</a:t>
                      </a:r>
                      <a:endParaRPr lang="sr-Cyrl-RS" sz="1200" b="1" i="0" u="none" strike="noStrike" baseline="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baseline="0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Одлука о трећој измени и допуни Одлуке о буџету за 2021. годину</a:t>
                      </a:r>
                      <a:endParaRPr lang="ru-RU" sz="1200" b="1" i="0" u="none" strike="noStrike" baseline="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1200" u="none" strike="noStrike" baseline="0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Структура</a:t>
                      </a:r>
                      <a:br>
                        <a:rPr lang="sr-Cyrl-RS" sz="1200" u="none" strike="noStrike" baseline="0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sr-Cyrl-RS" sz="1200" u="none" strike="noStrike" baseline="0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%</a:t>
                      </a:r>
                      <a:endParaRPr lang="sr-Cyrl-RS" sz="1200" b="1" i="0" u="none" strike="noStrike" baseline="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1200" u="none" strike="noStrike" baseline="0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Извршење </a:t>
                      </a:r>
                      <a:br>
                        <a:rPr lang="sr-Cyrl-RS" sz="1200" u="none" strike="noStrike" baseline="0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sr-Cyrl-RS" sz="1200" u="none" strike="noStrike" baseline="0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2021.</a:t>
                      </a:r>
                      <a:endParaRPr lang="sr-Cyrl-RS" sz="1200" b="1" i="0" u="none" strike="noStrike" baseline="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1200" u="none" strike="noStrike" baseline="0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Структура</a:t>
                      </a:r>
                      <a:br>
                        <a:rPr lang="sr-Cyrl-RS" sz="1200" u="none" strike="noStrike" baseline="0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sr-Cyrl-RS" sz="1200" u="none" strike="noStrike" baseline="0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%</a:t>
                      </a:r>
                      <a:endParaRPr lang="sr-Cyrl-RS" sz="1200" b="1" i="0" u="none" strike="noStrike" baseline="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4920586"/>
                  </a:ext>
                </a:extLst>
              </a:tr>
              <a:tr h="1582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1.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R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Општинска управа Ковин</a:t>
                      </a:r>
                      <a:endParaRPr lang="sr-Cyrl-R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968,054,493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64.75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798,460,301</a:t>
                      </a:r>
                      <a:endParaRPr lang="en-US" sz="1200" b="0" i="0" u="none" strike="noStrike" baseline="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62.08</a:t>
                      </a:r>
                      <a:endParaRPr lang="en-US" sz="1200" b="0" i="0" u="none" strike="noStrike" baseline="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127960"/>
                  </a:ext>
                </a:extLst>
              </a:tr>
              <a:tr h="1582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2.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R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Скупштина општине Ковин</a:t>
                      </a:r>
                      <a:endParaRPr lang="sr-Cyrl-R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26,179,173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1.75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25,001,691</a:t>
                      </a:r>
                      <a:endParaRPr lang="en-US" sz="1200" b="0" i="0" u="none" strike="noStrike" baseline="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1.94</a:t>
                      </a:r>
                      <a:endParaRPr lang="en-US" sz="1200" b="0" i="0" u="none" strike="noStrike" baseline="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7157061"/>
                  </a:ext>
                </a:extLst>
              </a:tr>
              <a:tr h="1582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3.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R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Председник општине </a:t>
                      </a:r>
                      <a:endParaRPr lang="sr-Cyrl-R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13,218,000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0.88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11,689,975</a:t>
                      </a:r>
                      <a:endParaRPr lang="en-US" sz="1200" b="0" i="0" u="none" strike="noStrike" baseline="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0.91</a:t>
                      </a:r>
                      <a:endParaRPr lang="en-US" sz="1200" b="0" i="0" u="none" strike="noStrike" baseline="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1274433"/>
                  </a:ext>
                </a:extLst>
              </a:tr>
              <a:tr h="1582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4.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R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Општинско веће</a:t>
                      </a:r>
                      <a:endParaRPr lang="sr-Cyrl-R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2,020,000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0.14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1,817,189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0.14</a:t>
                      </a:r>
                      <a:endParaRPr lang="en-US" sz="1200" b="0" i="0" u="none" strike="noStrike" baseline="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3369246"/>
                  </a:ext>
                </a:extLst>
              </a:tr>
              <a:tr h="1582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5.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R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Општинско јавно правобранилаштво</a:t>
                      </a:r>
                      <a:endParaRPr lang="sr-Cyrl-R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5,030,000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0.34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4,689,276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0.36</a:t>
                      </a:r>
                      <a:endParaRPr lang="en-US" sz="1200" b="0" i="0" u="none" strike="noStrike" baseline="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7240858"/>
                  </a:ext>
                </a:extLst>
              </a:tr>
              <a:tr h="1582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6.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R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Месне заједнице</a:t>
                      </a:r>
                      <a:endParaRPr lang="sr-Cyrl-R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26,890,883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1.80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19,511,425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1.52</a:t>
                      </a:r>
                      <a:endParaRPr lang="en-US" sz="1200" b="0" i="0" u="none" strike="noStrike" baseline="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9644094"/>
                  </a:ext>
                </a:extLst>
              </a:tr>
              <a:tr h="1582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7.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R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Основне школе</a:t>
                      </a:r>
                      <a:endParaRPr lang="sr-Cyrl-R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104,645,696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7.00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97,536,368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7.58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9512567"/>
                  </a:ext>
                </a:extLst>
              </a:tr>
              <a:tr h="1582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8.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R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Средње школе</a:t>
                      </a:r>
                      <a:endParaRPr lang="sr-Cyrl-R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26,174,600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1.75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25,108,404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1.95</a:t>
                      </a:r>
                      <a:endParaRPr lang="en-US" sz="1200" b="0" i="0" u="none" strike="noStrike" baseline="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0214338"/>
                  </a:ext>
                </a:extLst>
              </a:tr>
              <a:tr h="1582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9.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R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Центар за културу Ковин</a:t>
                      </a:r>
                      <a:endParaRPr lang="sr-Cyrl-R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47,524,200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3.18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43,079,423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3.35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4511224"/>
                  </a:ext>
                </a:extLst>
              </a:tr>
              <a:tr h="1582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10.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R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Библиотека “Вук Караџић” Ковин</a:t>
                      </a:r>
                      <a:endParaRPr lang="sr-Cyrl-R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23,030,444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1.54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21,773,738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1.69</a:t>
                      </a:r>
                      <a:endParaRPr lang="en-US" sz="1200" b="0" i="0" u="none" strike="noStrike" baseline="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9463715"/>
                  </a:ext>
                </a:extLst>
              </a:tr>
              <a:tr h="1582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11.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Центар за социјални рад Ковин</a:t>
                      </a:r>
                      <a:endParaRPr lang="ru-RU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89,943,516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6.02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87,666,592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6.82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9993636"/>
                  </a:ext>
                </a:extLst>
              </a:tr>
              <a:tr h="1582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12.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RS" sz="1200" u="none" strike="noStrike" baseline="0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ПУ “Наша радост” Ковин</a:t>
                      </a:r>
                      <a:endParaRPr lang="sr-Cyrl-RS" sz="1200" b="0" i="0" u="none" strike="noStrike" baseline="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99,869,510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6.68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92,609,119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7.20</a:t>
                      </a:r>
                      <a:endParaRPr lang="en-US" sz="1200" b="0" i="0" u="none" strike="noStrike" baseline="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6977582"/>
                  </a:ext>
                </a:extLst>
              </a:tr>
              <a:tr h="1582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13.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R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Установа за спорт</a:t>
                      </a:r>
                      <a:endParaRPr lang="sr-Cyrl-R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23,065,050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1.54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22,240,714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1.73</a:t>
                      </a:r>
                      <a:endParaRPr lang="en-US" sz="1200" b="0" i="0" u="none" strike="noStrike" baseline="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614082"/>
                  </a:ext>
                </a:extLst>
              </a:tr>
              <a:tr h="1582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14.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R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Савет за младе</a:t>
                      </a:r>
                      <a:endParaRPr lang="sr-Cyrl-R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525,000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0.04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524,994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0.04</a:t>
                      </a:r>
                      <a:endParaRPr lang="en-US" sz="1200" b="0" i="0" u="none" strike="noStrike" baseline="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9106274"/>
                  </a:ext>
                </a:extLst>
              </a:tr>
              <a:tr h="1582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15.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R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Туристичка организација општине Ковин</a:t>
                      </a:r>
                      <a:endParaRPr lang="sr-Cyrl-R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18,705,620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1.25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14,704,907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1.14</a:t>
                      </a:r>
                      <a:endParaRPr lang="en-US" sz="1200" b="0" i="0" u="none" strike="noStrike" baseline="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4211146"/>
                  </a:ext>
                </a:extLst>
              </a:tr>
              <a:tr h="1582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16.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R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Дом здравља</a:t>
                      </a:r>
                      <a:endParaRPr lang="sr-Cyrl-R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20,103,099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1.34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19,856,918</a:t>
                      </a:r>
                      <a:endParaRPr lang="en-US" sz="1200" b="0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1.54</a:t>
                      </a:r>
                      <a:endParaRPr lang="en-US" sz="1200" b="0" i="0" u="none" strike="noStrike" baseline="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7221050"/>
                  </a:ext>
                </a:extLst>
              </a:tr>
              <a:tr h="1582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200" b="1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У К У П Н О:</a:t>
                      </a:r>
                      <a:endParaRPr lang="ru-RU" sz="1200" b="1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1,494,979,284</a:t>
                      </a:r>
                      <a:endParaRPr lang="en-US" sz="1200" b="1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100.00</a:t>
                      </a:r>
                      <a:endParaRPr lang="en-US" sz="1200" b="1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1,286,271,033</a:t>
                      </a:r>
                      <a:endParaRPr lang="en-US" sz="1200" b="1" i="0" u="none" strike="noStrike" baseline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baseline="0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</a:rPr>
                        <a:t>100.00</a:t>
                      </a:r>
                      <a:endParaRPr lang="en-US" sz="1200" b="1" i="0" u="none" strike="noStrike" baseline="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10" marR="9310" marT="93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44791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37462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381000"/>
            <a:ext cx="6347713" cy="1320800"/>
          </a:xfrm>
        </p:spPr>
        <p:txBody>
          <a:bodyPr>
            <a:normAutofit/>
          </a:bodyPr>
          <a:lstStyle/>
          <a:p>
            <a:pPr algn="ctr"/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ГРАФИЧКИ ПРИКАЗ ИЗВРШЕЊА</a:t>
            </a:r>
            <a:br>
              <a:rPr lang="en-U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КОРИСНИЦИМА </a:t>
            </a:r>
            <a:endParaRPr lang="sr-Latn-C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1441014"/>
              </p:ext>
            </p:extLst>
          </p:nvPr>
        </p:nvGraphicFramePr>
        <p:xfrm>
          <a:off x="990600" y="1600200"/>
          <a:ext cx="77724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00000000-0008-0000-04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1437548"/>
              </p:ext>
            </p:extLst>
          </p:nvPr>
        </p:nvGraphicFramePr>
        <p:xfrm>
          <a:off x="1447800" y="1701800"/>
          <a:ext cx="7448550" cy="42656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28600"/>
            <a:ext cx="6347713" cy="1320800"/>
          </a:xfrm>
        </p:spPr>
        <p:txBody>
          <a:bodyPr>
            <a:normAutofit/>
          </a:bodyPr>
          <a:lstStyle/>
          <a:p>
            <a:pPr algn="ctr"/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ПРЕГЛЕД ИЗВРШЕЊА</a:t>
            </a:r>
            <a:br>
              <a:rPr lang="en-U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ПРОГРАМИМА</a:t>
            </a:r>
            <a:endParaRPr lang="sr-Latn-C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00000000-0008-0000-04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59680712"/>
              </p:ext>
            </p:extLst>
          </p:nvPr>
        </p:nvGraphicFramePr>
        <p:xfrm>
          <a:off x="381000" y="1219200"/>
          <a:ext cx="8648700" cy="5191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009033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3999" y="228601"/>
            <a:ext cx="7343775" cy="838200"/>
          </a:xfrm>
        </p:spPr>
        <p:txBody>
          <a:bodyPr>
            <a:noAutofit/>
          </a:bodyPr>
          <a:lstStyle/>
          <a:p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1.</a:t>
            </a:r>
            <a:b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Становање, урбанизам и просторно планирање</a:t>
            </a:r>
            <a:endParaRPr lang="sr-Latn-R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554161"/>
            <a:ext cx="8686800" cy="5075238"/>
          </a:xfrm>
        </p:spPr>
        <p:txBody>
          <a:bodyPr>
            <a:normAutofit/>
          </a:bodyPr>
          <a:lstStyle/>
          <a:p>
            <a:r>
              <a:rPr lang="sr-Cyrl-RS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утрошено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20.011.434 </a:t>
            </a:r>
            <a:r>
              <a:rPr lang="sr-Cyrl-RS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динара</a:t>
            </a:r>
          </a:p>
          <a:p>
            <a:r>
              <a:rPr lang="sr-Cyrl-RS" sz="14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Израђена је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4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1400" i="0" u="none" strike="noStrike" baseline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ројектна документација са геодетским подлогама и техничком контролом за озакоњење јавних и инфраструктурних објеката.</a:t>
            </a:r>
            <a:r>
              <a:rPr lang="ru-RU" sz="1400" b="0" i="0" u="none" strike="noStrike" baseline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	</a:t>
            </a:r>
          </a:p>
          <a:p>
            <a:pPr>
              <a:lnSpc>
                <a:spcPct val="107000"/>
              </a:lnSpc>
              <a:buFont typeface="Calibri" panose="020F0502020204030204" pitchFamily="34" charset="0"/>
              <a:buChar char="-"/>
            </a:pPr>
            <a:r>
              <a:rPr lang="ru-RU" sz="1400" i="0" u="none" strike="noStrike" baseline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Пројектна документација са геодетским подлогама и техничком контролом за изградњу инфраструктурних мрежа и објеката за спорт и рекреацију (базен).</a:t>
            </a:r>
          </a:p>
          <a:p>
            <a:pPr>
              <a:lnSpc>
                <a:spcPct val="107000"/>
              </a:lnSpc>
              <a:buFont typeface="Calibri" panose="020F0502020204030204" pitchFamily="34" charset="0"/>
              <a:buChar char="-"/>
            </a:pPr>
            <a:r>
              <a:rPr lang="ru-RU" sz="1400" i="0" u="none" strike="noStrike" baseline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Пројектна документација са геодетским подлогама и </a:t>
            </a:r>
          </a:p>
          <a:p>
            <a:pPr marL="0" indent="0">
              <a:lnSpc>
                <a:spcPct val="107000"/>
              </a:lnSpc>
              <a:buNone/>
            </a:pP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400" i="0" u="none" strike="noStrike" baseline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техничком контролом за рушење и партерно уређење новог</a:t>
            </a:r>
          </a:p>
          <a:p>
            <a:pPr marL="0" indent="0">
              <a:lnSpc>
                <a:spcPct val="107000"/>
              </a:lnSpc>
              <a:buNone/>
            </a:pPr>
            <a:r>
              <a:rPr lang="ru-RU" sz="1400" i="0" u="none" strike="noStrike" baseline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обданишта у Ковину.</a:t>
            </a:r>
          </a:p>
          <a:p>
            <a:pPr marL="342900" lvl="0" indent="-342900">
              <a:lnSpc>
                <a:spcPct val="107000"/>
              </a:lnSpc>
              <a:buFont typeface="Calibri" panose="020F0502020204030204" pitchFamily="34" charset="0"/>
              <a:buChar char="-"/>
            </a:pPr>
            <a:endParaRPr lang="en-US" sz="1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buFont typeface="Calibri" panose="020F0502020204030204" pitchFamily="34" charset="0"/>
              <a:buChar char="-"/>
            </a:pPr>
            <a:r>
              <a:rPr lang="sr-Cyrl-RS" sz="14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циљу </a:t>
            </a:r>
            <a:r>
              <a:rPr lang="ru-RU" sz="1400" b="0" i="0" u="none" strike="noStrike" baseline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унапређења положаја Рома и Ромкиња и смањење                 </a:t>
            </a:r>
          </a:p>
          <a:p>
            <a:pPr marL="0" indent="0">
              <a:lnSpc>
                <a:spcPct val="107000"/>
              </a:lnSpc>
              <a:buNone/>
            </a:pPr>
            <a:r>
              <a:rPr lang="ru-RU" sz="1400" b="0" i="0" u="none" strike="noStrike" baseline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разлике између Ромске популације и осталог становништва,</a:t>
            </a:r>
          </a:p>
          <a:p>
            <a:pPr marL="0" indent="0">
              <a:lnSpc>
                <a:spcPct val="107000"/>
              </a:lnSpc>
              <a:buNone/>
            </a:pP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400" b="0" i="0" u="none" strike="noStrike" baseline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извршена је адаптација 12 стамбених објеката и куповина 1 објекта.</a:t>
            </a:r>
          </a:p>
          <a:p>
            <a:pPr>
              <a:lnSpc>
                <a:spcPct val="107000"/>
              </a:lnSpc>
              <a:buFont typeface="Calibri" panose="020F0502020204030204" pitchFamily="34" charset="0"/>
              <a:buChar char="-"/>
            </a:pPr>
            <a:r>
              <a:rPr lang="sr-Cyrl-RS" sz="14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циљу </a:t>
            </a:r>
            <a:r>
              <a:rPr lang="ru-RU" sz="1400" b="0" i="0" u="none" strike="noStrike" baseline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унапређења услова живота за избегла, ИРЛ, повратнике, азиланата и миграната по споразуму о реадмисији, збринута је једна породица, а 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купљена је и једна сеоска кућа са окућницом на територији КО Мраморак од средстава дозначених од стране Министарства за бригу о селу, по расписаном јавном конкурсу.</a:t>
            </a:r>
            <a:endParaRPr lang="ru-RU" sz="1400" b="0" i="0" u="none" strike="noStrike" baseline="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sr-Cyrl-RS" sz="10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en-US" sz="5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5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5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R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410972E-D17F-D826-DB88-D5CE0BD619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2895600"/>
            <a:ext cx="1920611" cy="12954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BDAD57F-A73B-C9FD-ACC2-ECAB466BFE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298931"/>
            <a:ext cx="1784137" cy="11890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403773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0" y="228599"/>
            <a:ext cx="7372350" cy="838199"/>
          </a:xfrm>
        </p:spPr>
        <p:txBody>
          <a:bodyPr>
            <a:noAutofit/>
          </a:bodyPr>
          <a:lstStyle/>
          <a:p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2. </a:t>
            </a:r>
            <a:br>
              <a:rPr lang="en-U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Комуналне делатности </a:t>
            </a:r>
            <a:endParaRPr lang="sr-Latn-R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295400"/>
            <a:ext cx="8686800" cy="4784725"/>
          </a:xfrm>
        </p:spPr>
        <p:txBody>
          <a:bodyPr>
            <a:normAutofit fontScale="85000"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утрошено 120.760.686 динара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1300" b="0" i="0" u="none" strike="noStrike" baseline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Програмска активност која се односи на одржавање јавних површина, подразумевала је одржавање објеката и то следеће активности: уклањање објеката по налогу инспекције, непредвиђене активности по налогу инспекције, прање јавних површина, партерно уређење јавних зелених површина у Ковину и насељеним местима, набавку и постављање урбаног мобилијара у парковима и на другим јавним површинама (клупе, канте за смеће). За садњу, орезивање, кошење и друге активности на уређивању зелених и других површина јавне намене, закључен је уговор са ЈП "Ковински комуналац",  за све зоне које се одржавају.	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Редовно је вршена поправка јавне расвете.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Зоохигијенске службе, редовно су вршиле збрињавање напуштених</a:t>
            </a:r>
          </a:p>
          <a:p>
            <a:pPr marL="0" indent="0">
              <a:buNone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паса и мачака, њихов смештај у прихватилишту, здравствени третман</a:t>
            </a:r>
          </a:p>
          <a:p>
            <a:pPr marL="0" indent="0">
              <a:buNone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и враћање животиња на локацију након обављеног здравственог третмана.</a:t>
            </a:r>
          </a:p>
          <a:p>
            <a:pPr marL="0" indent="0">
              <a:buNone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Третирање комараца и ларви вршено је три пута из ваздуха </a:t>
            </a:r>
          </a:p>
          <a:p>
            <a:pPr marL="0" indent="0">
              <a:buNone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и четири пута са земље.</a:t>
            </a:r>
            <a:endParaRPr lang="sr-Latn-RS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300" b="0" i="0" u="none" strike="noStrike" baseline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Уграђено је 6 хидраната на јавним површинама у складу са расположивим средствима и поправк</a:t>
            </a:r>
            <a:r>
              <a:rPr lang="sr-Latn-RS" sz="1300" b="0" i="0" u="none" strike="noStrike" baseline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 </a:t>
            </a:r>
            <a:r>
              <a:rPr lang="ru-RU" sz="1300" b="0" i="0" u="none" strike="noStrike" baseline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хидраната</a:t>
            </a:r>
            <a:r>
              <a:rPr lang="sr-Latn-RS" sz="1300" b="0" i="0" u="none" strike="noStrike" baseline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300" b="0" i="0" u="none" strike="noStrike" baseline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1300" b="0" i="0" u="none" strike="noStrike" baseline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1300" b="0" i="0" u="none" strike="noStrike" baseline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 ФИНЕТ ИНЖЕЊЕРИНГ Панчево закључен је уговор за израду пројектно техничке документације за извођење радова на санацији постројења за пречишћавање воде за пиће у насељеном месту Плочици и Дубовцу. </a:t>
            </a:r>
            <a:r>
              <a:rPr lang="ru-RU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</a:p>
          <a:p>
            <a:r>
              <a:rPr lang="ru-RU" sz="1400" b="0" i="0" u="none" strike="noStrike" baseline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ЈП "Ковински Комуналац„</a:t>
            </a:r>
            <a:r>
              <a:rPr lang="sr-Latn-RS" sz="1400" b="0" i="0" u="none" strike="noStrike" baseline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1400" b="0" i="0" u="none" strike="noStrike" baseline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извршио је </a:t>
            </a:r>
            <a:r>
              <a:rPr lang="ru-RU" sz="1400" b="0" i="0" u="none" strike="noStrike" baseline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санацију водовода, тј.замену постојећих цеви у улици Кречанска у Ковину.</a:t>
            </a:r>
          </a:p>
          <a:p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Санирана је водоводна мрежа у Малом Баваништу.</a:t>
            </a:r>
          </a:p>
          <a:p>
            <a:r>
              <a:rPr lang="ru-RU" sz="1400" i="0" u="none" strike="noStrike" baseline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циљу несметаног функционисања фабрике воде у Баваништу услед нестанка струје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i="0" u="none" strike="noStrike" baseline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набављен је  агрегат. </a:t>
            </a:r>
          </a:p>
          <a:p>
            <a:pPr marL="0" indent="0">
              <a:buNone/>
            </a:pPr>
            <a:r>
              <a:rPr lang="ru-RU" sz="1800" b="0" i="0" u="none" strike="noStrike" baseline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	</a:t>
            </a:r>
          </a:p>
          <a:p>
            <a:pPr marL="109728" indent="0">
              <a:buNone/>
            </a:pPr>
            <a:endParaRPr lang="ru-RU" sz="13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endParaRPr lang="sr-Cyrl-RS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D58843F4-CB47-8BB1-B947-7C17461997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413278"/>
            <a:ext cx="2514600" cy="1677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92902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447799" y="228601"/>
            <a:ext cx="7419975" cy="762000"/>
          </a:xfrm>
        </p:spPr>
        <p:txBody>
          <a:bodyPr>
            <a:noAutofit/>
          </a:bodyPr>
          <a:lstStyle/>
          <a:p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3. </a:t>
            </a:r>
            <a:b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Локални економски развој</a:t>
            </a:r>
            <a:endParaRPr lang="sr-Latn-R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60070" y="1644340"/>
            <a:ext cx="6347714" cy="4375460"/>
          </a:xfrm>
        </p:spPr>
        <p:txBody>
          <a:bodyPr>
            <a:noAutofit/>
          </a:bodyPr>
          <a:lstStyle/>
          <a:p>
            <a:r>
              <a:rPr lang="sr-Cyrl-RS" sz="13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утрошено 40.224.620</a:t>
            </a:r>
            <a:r>
              <a:rPr lang="en-US" sz="13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13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динара</a:t>
            </a:r>
          </a:p>
          <a:p>
            <a:pPr algn="just"/>
            <a:r>
              <a:rPr lang="sr-Cyrl-RS" sz="13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Група за ЛЕР израдила је Локални акциони план запошљавања за 20</a:t>
            </a:r>
            <a:r>
              <a:rPr lang="en-US" sz="13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sr-Cyrl-RS" sz="13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годину </a:t>
            </a:r>
            <a:r>
              <a:rPr lang="sr-Cyrl-CS" sz="13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sr-Cyrl-RS" sz="13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учеств</a:t>
            </a:r>
            <a:r>
              <a:rPr lang="sr-Cyrl-RS" sz="13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овала</a:t>
            </a:r>
            <a:r>
              <a:rPr lang="sr-Cyrl-RS" sz="13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 реализацији његовог спровоћења. </a:t>
            </a:r>
            <a:r>
              <a:rPr lang="sr-Cyrl-CS" sz="13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Укупно за реализацију ЛАП-а запошљавања обезбеђено је </a:t>
            </a:r>
            <a:r>
              <a:rPr lang="en-US" sz="13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sr-Cyrl-RS" sz="13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.9</a:t>
            </a:r>
            <a:r>
              <a:rPr lang="en-US" sz="13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sr-Cyrl-RS" sz="13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0.000</a:t>
            </a:r>
            <a:r>
              <a:rPr lang="sr-Cyrl-CS" sz="13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,00 динара, од чега је </a:t>
            </a:r>
            <a:r>
              <a:rPr lang="sr-Cyrl-RS" sz="13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општина Ковин издвојила  </a:t>
            </a:r>
            <a:r>
              <a:rPr lang="en-US" sz="13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sr-Cyrl-CS" sz="13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.0</a:t>
            </a:r>
            <a:r>
              <a:rPr lang="en-US" sz="13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sr-Cyrl-CS" sz="13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0.000,00 </a:t>
            </a:r>
            <a:r>
              <a:rPr lang="sr-Cyrl-RS" sz="13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динара,  а </a:t>
            </a:r>
            <a:r>
              <a:rPr lang="sr-Cyrl-CS" sz="13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Министарство за рад, запошљавање, борачка и социјална питања конкурисано је за финансирање програма Јавни радови</a:t>
            </a:r>
            <a:r>
              <a:rPr lang="en-US" sz="13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Cyrl-RS" sz="13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Субвенције за самозапошљавање</a:t>
            </a:r>
            <a:r>
              <a:rPr lang="sr-Cyrl-CS" sz="13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Програм стручне праксе и Субвенције за запошљавање незапослених лица из категорије теже запошљивих, о</a:t>
            </a:r>
            <a:r>
              <a:rPr lang="sr-Cyrl-RS" sz="13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добрена су  средства у износу од </a:t>
            </a:r>
            <a:r>
              <a:rPr lang="en-US" sz="13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5.95</a:t>
            </a:r>
            <a:r>
              <a:rPr lang="sr-Cyrl-RS" sz="13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sr-Cyrl-CS" sz="13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.000,00 динара. </a:t>
            </a:r>
            <a:endParaRPr lang="en-US" sz="1300" dirty="0">
              <a:solidFill>
                <a:schemeClr val="accent2">
                  <a:lumMod val="7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2628" algn="just">
              <a:buFont typeface="Wingdings" panose="05000000000000000000" pitchFamily="2" charset="2"/>
              <a:buChar char="v"/>
            </a:pPr>
            <a:r>
              <a:rPr lang="ru-RU" sz="13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2021. години финансирано је 8 лица на стручној пракси, 31 лице кроз програм јавних радова и 20 незапослених  лица да покрену сопствени бизнис. </a:t>
            </a:r>
            <a:r>
              <a:rPr lang="sr-Cyrl-CS" sz="13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Субвенције за запошљавање незапослених лица из категорије теже запошљивих, средства су одобрена за запошљавање 4 лица.</a:t>
            </a:r>
            <a:endParaRPr lang="ru-RU" sz="1300" dirty="0">
              <a:solidFill>
                <a:schemeClr val="accent2">
                  <a:lumMod val="7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2628" algn="just">
              <a:buFont typeface="Wingdings" panose="05000000000000000000" pitchFamily="2" charset="2"/>
              <a:buChar char="v"/>
            </a:pPr>
            <a:r>
              <a:rPr lang="ru-RU" sz="1300" b="0" i="0" u="none" strike="noStrike" baseline="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Започети су радови на адаптацији производне хале Беко, која ће се изнајмљивати инвеститорима, као и радови на инфраструктурном опремању , тј. </a:t>
            </a:r>
            <a:r>
              <a:rPr lang="ru-RU" sz="13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довођењу јавних дистрибутивних мрежа (гас, вода, канализација, струја) до објекта базена у Ковину.</a:t>
            </a:r>
            <a:r>
              <a:rPr lang="ru-RU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</a:p>
          <a:p>
            <a:pPr marL="452628" algn="just">
              <a:buFont typeface="Wingdings" panose="05000000000000000000" pitchFamily="2" charset="2"/>
              <a:buChar char="v"/>
            </a:pPr>
            <a:endParaRPr lang="ru-RU" sz="1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just">
              <a:buNone/>
            </a:pPr>
            <a:r>
              <a:rPr lang="sr-Cyrl-R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452628" algn="just">
              <a:buFont typeface="Wingdings" panose="05000000000000000000" pitchFamily="2" charset="2"/>
              <a:buChar char="v"/>
            </a:pPr>
            <a:endParaRPr lang="sr-Cyrl-R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endParaRPr lang="sr-Cyrl-R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endParaRPr lang="sr-Cyrl-R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r>
              <a:rPr lang="sr-Cyrl-R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109728" indent="0">
              <a:buNone/>
            </a:pPr>
            <a:endParaRPr lang="sr-Cyrl-R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Zapošljavanje | GradSubotica">
            <a:extLst>
              <a:ext uri="{FF2B5EF4-FFF2-40B4-BE49-F238E27FC236}">
                <a16:creationId xmlns:a16="http://schemas.microsoft.com/office/drawing/2014/main" id="{8769FABD-5823-4B9D-45ED-E15E05CAC3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253739"/>
            <a:ext cx="2067906" cy="1793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očeli Radovi na Odvojku Lukićeve Ulice u Sremčici">
            <a:extLst>
              <a:ext uri="{FF2B5EF4-FFF2-40B4-BE49-F238E27FC236}">
                <a16:creationId xmlns:a16="http://schemas.microsoft.com/office/drawing/2014/main" id="{077EB868-1CA2-A639-E59E-13A7475E3A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3169" y="3048000"/>
            <a:ext cx="1506537" cy="2008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83279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142999"/>
          </a:xfrm>
        </p:spPr>
        <p:txBody>
          <a:bodyPr>
            <a:no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4. </a:t>
            </a:r>
            <a:br>
              <a:rPr lang="en-U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Развој туризма</a:t>
            </a:r>
            <a:endParaRPr lang="sr-Latn-R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756410"/>
            <a:ext cx="5867400" cy="2434590"/>
          </a:xfrm>
        </p:spPr>
        <p:txBody>
          <a:bodyPr>
            <a:noAutofit/>
          </a:bodyPr>
          <a:lstStyle/>
          <a:p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утрошено 17.017.398 динара</a:t>
            </a:r>
          </a:p>
          <a:p>
            <a:pPr algn="just"/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јавном конкурсу, дотације за пројекте из области туризма добило је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удружења грађана.</a:t>
            </a:r>
            <a:endParaRPr lang="en-US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Током 2021. године,  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Туристичка организација је учествовала на Међународном сајму туризма у Београду, манифестацијама ''Карневал у Панчеву‘’,  ''Пливање за часни крст'', ''Ломљење божићне чеснице'', </a:t>
            </a:r>
            <a:r>
              <a:rPr lang="ru-RU" sz="1400" b="0" i="0" dirty="0">
                <a:solidFill>
                  <a:schemeClr val="accent1">
                    <a:lumMod val="75000"/>
                  </a:schemeClr>
                </a:solidFill>
                <a:effectLst/>
                <a:latin typeface="Open Sans" panose="020B0606030504020204" pitchFamily="34" charset="0"/>
              </a:rPr>
              <a:t> </a:t>
            </a:r>
            <a:r>
              <a:rPr lang="ru-RU" sz="1300" b="0" i="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XII</a:t>
            </a:r>
            <a:r>
              <a:rPr lang="ru-RU" sz="1400" b="0" i="0" dirty="0">
                <a:solidFill>
                  <a:schemeClr val="accent1">
                    <a:lumMod val="7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ru-RU" sz="1300" b="0" i="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Сајму стваралаштва сеоских жена. 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Између осталог, организована је и радионица </a:t>
            </a:r>
            <a:r>
              <a:rPr lang="ru-RU" sz="1300" b="0" i="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„Од пословне идеје до бренда</a:t>
            </a:r>
            <a:r>
              <a:rPr lang="ru-RU" sz="1400" b="0" i="0" dirty="0">
                <a:solidFill>
                  <a:schemeClr val="accent1">
                    <a:lumMod val="75000"/>
                  </a:schemeClr>
                </a:solidFill>
                <a:effectLst/>
                <a:latin typeface="Open Sans" panose="020B0606030504020204" pitchFamily="34" charset="0"/>
              </a:rPr>
              <a:t>“. 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3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Манифестација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„</a:t>
            </a:r>
            <a:r>
              <a:rPr lang="en-US" sz="13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Стари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3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Лала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“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последњег викенда у јуну месецу, одржна је по десети, јубиларни пут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13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300" b="0" i="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Туристичка организација општине Ковин je и ове године, уз помоћ водопривредног предузећа "Подунавље" Ковин, организовала чишћење приобаља и траве из воде на пристану на Дунавцу. Претходно је постављен  нови понтон за шајке.</a:t>
            </a:r>
            <a:endParaRPr lang="sr-Cyrl-RS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2A73FE2-8F64-4CE8-A02B-5664C2920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7375" y="152400"/>
            <a:ext cx="3659425" cy="15278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BCFB48A-1900-49D4-9BEB-3333042E61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4581" y="2057400"/>
            <a:ext cx="1657752" cy="220999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8CAEF74-F218-411B-B345-4C891C731A50}"/>
              </a:ext>
            </a:extLst>
          </p:cNvPr>
          <p:cNvSpPr txBox="1"/>
          <p:nvPr/>
        </p:nvSpPr>
        <p:spPr>
          <a:xfrm>
            <a:off x="6781800" y="4267391"/>
            <a:ext cx="173227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1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Међународни сајам туризма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72515096-A2A2-521E-A228-CC9D80F3EA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094" y="4724400"/>
            <a:ext cx="1468067" cy="1402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FAF7605F-30C8-4C7F-2903-A00480BACCD5}"/>
              </a:ext>
            </a:extLst>
          </p:cNvPr>
          <p:cNvSpPr txBox="1"/>
          <p:nvPr/>
        </p:nvSpPr>
        <p:spPr>
          <a:xfrm>
            <a:off x="6781799" y="6126578"/>
            <a:ext cx="190500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0" i="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„Од пословне идеје до бренда</a:t>
            </a:r>
            <a:r>
              <a:rPr lang="ru-RU" sz="1000" b="0" i="0" dirty="0">
                <a:solidFill>
                  <a:schemeClr val="accent1">
                    <a:lumMod val="75000"/>
                  </a:schemeClr>
                </a:solidFill>
                <a:effectLst/>
                <a:latin typeface="Open Sans" panose="020B0606030504020204" pitchFamily="34" charset="0"/>
              </a:rPr>
              <a:t>“</a:t>
            </a:r>
            <a:endParaRPr lang="sr-Cyrl-RS" sz="10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Новости">
            <a:extLst>
              <a:ext uri="{FF2B5EF4-FFF2-40B4-BE49-F238E27FC236}">
                <a16:creationId xmlns:a16="http://schemas.microsoft.com/office/drawing/2014/main" id="{2DBB80D9-4F24-EEA5-BF99-927A3132E7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4854990"/>
            <a:ext cx="2079008" cy="1271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74BA9B16-570C-C27A-E6AC-F521D2C9B339}"/>
              </a:ext>
            </a:extLst>
          </p:cNvPr>
          <p:cNvSpPr txBox="1"/>
          <p:nvPr/>
        </p:nvSpPr>
        <p:spPr>
          <a:xfrm>
            <a:off x="1752600" y="6126578"/>
            <a:ext cx="432179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Шајка                                                              Пливање за часни крст</a:t>
            </a:r>
            <a:endParaRPr lang="en-US" sz="10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8" name="Picture 6">
            <a:extLst>
              <a:ext uri="{FF2B5EF4-FFF2-40B4-BE49-F238E27FC236}">
                <a16:creationId xmlns:a16="http://schemas.microsoft.com/office/drawing/2014/main" id="{C1A1B00B-144F-75B5-B580-63DC342FF1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0157" y="4697827"/>
            <a:ext cx="1905001" cy="1428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37259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9295" y="198437"/>
            <a:ext cx="8591550" cy="1020764"/>
          </a:xfrm>
        </p:spPr>
        <p:txBody>
          <a:bodyPr>
            <a:noAutofit/>
          </a:bodyPr>
          <a:lstStyle/>
          <a:p>
            <a: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5.</a:t>
            </a:r>
            <a:b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Пољопривреда и рурални развој</a:t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37905" y="2967038"/>
            <a:ext cx="8686800" cy="1604962"/>
          </a:xfrm>
        </p:spPr>
        <p:txBody>
          <a:bodyPr anchor="ctr">
            <a:noAutofit/>
          </a:bodyPr>
          <a:lstStyle/>
          <a:p>
            <a:pPr marL="0" lvl="0" indent="0">
              <a:buClr>
                <a:srgbClr val="F0A22E"/>
              </a:buClr>
              <a:buNone/>
            </a:pPr>
            <a:r>
              <a:rPr lang="sr-Cyrl-R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3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Clr>
                <a:srgbClr val="F0A22E"/>
              </a:buClr>
              <a:buNone/>
            </a:pPr>
            <a:r>
              <a:rPr lang="en-U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утрошено 51.151.201 динара</a:t>
            </a:r>
          </a:p>
          <a:p>
            <a:pPr algn="just"/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остварена од закупа пољопривредног земљишта и остала буџетска средства утрошена су за пољочуварску службу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ангажован је 21 пољочувар), плаћање накнаде за одводњавање, накнаде противградним стрелцима (19 стрелаца), као и завршетак поступка комасације у катастарској општини Скореновац и Плочица.</a:t>
            </a:r>
            <a:endParaRPr lang="en-US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en-US" sz="13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јавном конкурсу, дотације за пројекте из области</a:t>
            </a:r>
          </a:p>
          <a:p>
            <a:pPr marL="0" indent="0" algn="just">
              <a:buNone/>
            </a:pP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пољопривреде добило је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удружења грађана.</a:t>
            </a:r>
            <a:endParaRPr lang="en-US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13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13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sr-Cyrl-RS" sz="13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Закључено је 15 уговора са лицима која су поднела захтев за  подстицајна средства за субвенционисање 	инвестиција у физичка средства пољопривредних газдинстава,  20 уговора са лицима која су поднела захтев за  	подстицајна средства за субвенционисање камата на кредите од пољопривреде и 109 уговора са лицима која су 	поднела захтев за  подстицајна средства за субвенционисање осигурања на усеве и пољопривредну имовину.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BAE1B14-29F7-41C5-9507-DDC6FE26C5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7237" y="3424237"/>
            <a:ext cx="9525" cy="9525"/>
          </a:xfrm>
          <a:prstGeom prst="rect">
            <a:avLst/>
          </a:prstGeom>
        </p:spPr>
      </p:pic>
      <p:pic>
        <p:nvPicPr>
          <p:cNvPr id="4098" name="Picture 2" descr="Пољочуварима пуне руке посла - JMU Radio-televizija Vojvodine">
            <a:extLst>
              <a:ext uri="{FF2B5EF4-FFF2-40B4-BE49-F238E27FC236}">
                <a16:creationId xmlns:a16="http://schemas.microsoft.com/office/drawing/2014/main" id="{B15E2D4D-A66A-949E-E514-1437FA0667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11932"/>
            <a:ext cx="3028950" cy="151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Пчелари траже да старије колеге могу до пчелињака | Dnevnik">
            <a:extLst>
              <a:ext uri="{FF2B5EF4-FFF2-40B4-BE49-F238E27FC236}">
                <a16:creationId xmlns:a16="http://schemas.microsoft.com/office/drawing/2014/main" id="{1E8B2104-251A-4497-B828-CE0B006030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7208" y="3107944"/>
            <a:ext cx="2967142" cy="1780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4821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457200"/>
            <a:ext cx="8229600" cy="799381"/>
          </a:xfrm>
        </p:spPr>
        <p:txBody>
          <a:bodyPr>
            <a:normAutofit/>
          </a:bodyPr>
          <a:lstStyle/>
          <a:p>
            <a:pPr algn="ctr"/>
            <a:r>
              <a:rPr lang="sr-Cyrl-RS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САДРЖАЈ:</a:t>
            </a:r>
            <a:endParaRPr lang="sr-Latn-RS" sz="2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400" y="1600200"/>
            <a:ext cx="8229600" cy="4864291"/>
          </a:xfrm>
        </p:spPr>
        <p:txBody>
          <a:bodyPr>
            <a:normAutofit/>
          </a:bodyPr>
          <a:lstStyle/>
          <a:p>
            <a:r>
              <a:rPr lang="sr-Cyrl-R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Уводна реч</a:t>
            </a:r>
          </a:p>
          <a:p>
            <a:r>
              <a:rPr lang="sr-Cyrl-R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остварених текућих прихода и примања</a:t>
            </a:r>
          </a:p>
          <a:p>
            <a:r>
              <a:rPr lang="sr-Cyrl-R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Остварење прихода и примања у односу на план</a:t>
            </a:r>
          </a:p>
          <a:p>
            <a:r>
              <a:rPr lang="sr-Cyrl-R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извршених расхода и издатака</a:t>
            </a:r>
          </a:p>
          <a:p>
            <a:r>
              <a:rPr lang="sr-Cyrl-R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Извршење расхода и издатака у односу на план</a:t>
            </a:r>
          </a:p>
          <a:p>
            <a:r>
              <a:rPr lang="sr-Cyrl-R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Преглед извршења по корисницима</a:t>
            </a:r>
          </a:p>
          <a:p>
            <a:r>
              <a:rPr lang="sr-Cyrl-R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Преглед извршења по програмима</a:t>
            </a:r>
            <a:endParaRPr lang="sr-Latn-RS" sz="20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16824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609600"/>
          </a:xfrm>
        </p:spPr>
        <p:txBody>
          <a:bodyPr>
            <a:noAutofit/>
          </a:bodyPr>
          <a:lstStyle/>
          <a:p>
            <a: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6.</a:t>
            </a:r>
            <a:b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Заштита животне средине</a:t>
            </a:r>
            <a:endParaRPr lang="sr-Latn-R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48885" y="1143000"/>
            <a:ext cx="8718889" cy="5486400"/>
          </a:xfrm>
        </p:spPr>
        <p:txBody>
          <a:bodyPr>
            <a:normAutofit/>
          </a:bodyPr>
          <a:lstStyle/>
          <a:p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утрошено </a:t>
            </a:r>
            <a:r>
              <a:rPr lang="sr-Latn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43.090.701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динара</a:t>
            </a:r>
          </a:p>
          <a:p>
            <a:pPr algn="just"/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Према Оперативном програму одржавања хигијене, чистоће и уредности Ковина који је донела Скупштина општине Ковин, спроводе се активности са циљем да се побољша ниво градске хигијене Ковина и да се свим грађанима обезбеди потребан ниво чистоће у оним деловима града који сви подједнако користе зарад друштвених, личних и других потреба. Радови према Оперативном програму се изводе током целе године ( ручно чишћење метлом и пражњење корпи са одвозом, ручно чишћење метлом и стругање земљаних наслага уз ивицу коловоза са одвозом и прочишћавање зелених површина, одржавање објеката и уређаја урбаног мобилијара на јавним површинама). </a:t>
            </a:r>
          </a:p>
          <a:p>
            <a:pPr algn="just"/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Вршено је третирање јавних површина и објеката ради сузбијања инсеката и глодара на укупној површини од </a:t>
            </a:r>
            <a:r>
              <a:rPr lang="sr-Latn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270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ха.</a:t>
            </a:r>
          </a:p>
          <a:p>
            <a:pPr algn="just"/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циљу заштите ваздуха извршена су мерења  механичких честица у ваздуху на </a:t>
            </a:r>
            <a:r>
              <a:rPr lang="sr-Cyrl-C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места.</a:t>
            </a:r>
          </a:p>
          <a:p>
            <a:pPr algn="just"/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циљу </a:t>
            </a:r>
            <a:r>
              <a:rPr lang="sr-Cyrl-C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праћења буке у животној средини 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извршена су мерења буке </a:t>
            </a:r>
            <a:r>
              <a:rPr lang="sr-Cyrl-C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територији општине Ковин (</a:t>
            </a:r>
            <a:r>
              <a:rPr lang="sr-Latn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sr-Cyrl-C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мерних места).</a:t>
            </a:r>
            <a:endParaRPr lang="ru-RU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двођење атмосферских вода је комунална делатност која подразумева </a:t>
            </a:r>
          </a:p>
          <a:p>
            <a:pPr marL="0" indent="0" algn="just">
              <a:buNone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одвођење атмосферских, отпадних вода и површинских вода  са јавних </a:t>
            </a:r>
          </a:p>
          <a:p>
            <a:pPr marL="0" indent="0" algn="just">
              <a:buNone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површина канализацијом, њихово пречишћавање и испуштање из мреже, </a:t>
            </a:r>
          </a:p>
          <a:p>
            <a:pPr marL="0" indent="0" algn="just">
              <a:buNone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одржавање канализационе мреже, сливника и других објеката за уклањање</a:t>
            </a:r>
          </a:p>
          <a:p>
            <a:pPr marL="0" indent="0" algn="just">
              <a:buNone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вода.  Послови за ову намену поверени су ЈП  "К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овински к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омуналац". </a:t>
            </a:r>
          </a:p>
          <a:p>
            <a:pPr algn="just"/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јавном конкурсу, дотације за пројекте из ове области</a:t>
            </a:r>
            <a:r>
              <a:rPr lang="sr-Latn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добило је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Cyrl-RS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sr-Latn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Удружење грађана "Еко зона  Ковин" из Ковина</a:t>
            </a:r>
            <a:r>
              <a:rPr lang="sr-Latn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9305" y="1828800"/>
            <a:ext cx="8398470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r-Latn-RS" sz="13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Blog: Zašto nam je potrebno Ministarstvo zaštite životne sredine - Zelena  stranka">
            <a:extLst>
              <a:ext uri="{FF2B5EF4-FFF2-40B4-BE49-F238E27FC236}">
                <a16:creationId xmlns:a16="http://schemas.microsoft.com/office/drawing/2014/main" id="{33FB190C-030E-4834-844B-050F2A7289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715" y="4343400"/>
            <a:ext cx="3200400" cy="2005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D99644F-34DC-440F-9601-AE13684C26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3200" y="58578"/>
            <a:ext cx="1376363" cy="1376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2694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976312"/>
          </a:xfrm>
        </p:spPr>
        <p:txBody>
          <a:bodyPr>
            <a:noAutofit/>
          </a:bodyPr>
          <a:lstStyle/>
          <a:p>
            <a: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7. </a:t>
            </a:r>
            <a:b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Организација саобраћаја и саобраћајна инфраструктура</a:t>
            </a:r>
            <a:endParaRPr lang="sr-Latn-R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6660" y="1143001"/>
            <a:ext cx="8595360" cy="5322331"/>
          </a:xfrm>
        </p:spPr>
        <p:txBody>
          <a:bodyPr>
            <a:noAutofit/>
          </a:bodyPr>
          <a:lstStyle/>
          <a:p>
            <a:pPr marL="395478" indent="-285750" algn="just">
              <a:buFont typeface="Courier New" panose="02070309020205020404" pitchFamily="49" charset="0"/>
              <a:buChar char="o"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Укупно утрошено  </a:t>
            </a:r>
            <a:r>
              <a:rPr lang="sr-Latn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65.068.355 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динара.</a:t>
            </a:r>
          </a:p>
          <a:p>
            <a:pPr marL="395478" indent="-285750" algn="just">
              <a:buFont typeface="Courier New" panose="02070309020205020404" pitchFamily="49" charset="0"/>
              <a:buChar char="o"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Уградња 4 дисплеја</a:t>
            </a:r>
            <a:r>
              <a:rPr lang="sr-Latn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ограничење брзине на уласку у насеена места, 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набавка и 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постављање 350 лиснатих смероказа, уређење црних тачака и одржавање раскрница, током 2021. године, утицало је на свест и на обзирност учесника у саобраћају. </a:t>
            </a:r>
          </a:p>
          <a:p>
            <a:pPr marL="395478" indent="-285750" algn="just">
              <a:buFont typeface="Courier New" panose="02070309020205020404" pitchFamily="49" charset="0"/>
              <a:buChar char="o"/>
            </a:pPr>
            <a:r>
              <a:rPr lang="ru-RU" sz="1300" b="0" i="0" u="none" strike="noStrike" baseline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обуку старијих особа и њихово безбедно учествовање у саобраћају набављено је 106 кишобрана са флуо штампом. 	</a:t>
            </a:r>
          </a:p>
          <a:p>
            <a:pPr marL="395478" indent="-285750" algn="just">
              <a:buFont typeface="Courier New" panose="02070309020205020404" pitchFamily="49" charset="0"/>
              <a:buChar char="o"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обуку тракториста, набављени су трептачи за тракторе (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56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сигналних лед лампи)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95478" indent="-285750" algn="just">
              <a:buFont typeface="Courier New" panose="02070309020205020404" pitchFamily="49" charset="0"/>
              <a:buChar char="o"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Као превентивно пропагандне активности, одржано је 5 позоришних представа, подељено 400 едукативних поклона и постављено 5 билборда.</a:t>
            </a:r>
          </a:p>
          <a:p>
            <a:pPr marL="395478" indent="-285750" algn="just">
              <a:buFont typeface="Courier New" panose="02070309020205020404" pitchFamily="49" charset="0"/>
              <a:buChar char="o"/>
            </a:pP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Набављена су средства за опремање деце првих разреда ради безбедности у саобраћају. Обезбеђене су награде за  такмичења која се организују са циљем бољег упознавања и веће безбедности деце у саобраћају.  У циљу едукације и за потребе наставе, школе су опремљене са 10 ЛЦД телевизора.  За потребе полиције набављен је 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уређај за детектовање психоактивних супстанци.</a:t>
            </a:r>
          </a:p>
          <a:p>
            <a:pPr marL="395478" indent="-285750" algn="just">
              <a:buFont typeface="Courier New" panose="02070309020205020404" pitchFamily="49" charset="0"/>
              <a:buChar char="o"/>
            </a:pP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2021. години, 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извршена је санација саобраћајнице (</a:t>
            </a:r>
            <a:r>
              <a:rPr lang="sr-Latn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фаза</a:t>
            </a:r>
            <a:r>
              <a:rPr lang="sr-Latn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 делу улице Петра Драпшина у Ковину (насеље Клек).</a:t>
            </a:r>
            <a:endParaRPr lang="ru-RU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95478" indent="-285750" algn="just">
              <a:buFont typeface="Courier New" panose="02070309020205020404" pitchFamily="49" charset="0"/>
              <a:buChar char="o"/>
            </a:pPr>
            <a:r>
              <a:rPr lang="ru-RU" sz="1300" b="0" i="0" u="none" strike="noStrike" baseline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Анкетирањем грађана, односно партиципативним буџетирањем суграђани су предложили изградњу трим стазе, што је у 2021. години и реализовано</a:t>
            </a:r>
            <a:r>
              <a:rPr lang="ru-RU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.	</a:t>
            </a:r>
          </a:p>
          <a:p>
            <a:pPr marL="395478" indent="-285750" algn="just">
              <a:buFont typeface="Courier New" panose="02070309020205020404" pitchFamily="49" charset="0"/>
              <a:buChar char="o"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основу Уговора са предузећем „Ауто кодекс“ ДОО Београд, успостављен је јавни линијски приградски превоза путника на територији општине Ковин.</a:t>
            </a:r>
          </a:p>
        </p:txBody>
      </p:sp>
      <p:sp>
        <p:nvSpPr>
          <p:cNvPr id="6" name="Rectangle 5"/>
          <p:cNvSpPr/>
          <p:nvPr/>
        </p:nvSpPr>
        <p:spPr>
          <a:xfrm>
            <a:off x="-706693" y="5943600"/>
            <a:ext cx="8991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39377969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838200"/>
          </a:xfrm>
        </p:spPr>
        <p:txBody>
          <a:bodyPr>
            <a:noAutofit/>
          </a:bodyPr>
          <a:lstStyle/>
          <a:p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ПРОГРАМ 8. </a:t>
            </a:r>
            <a:b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Предшколско васпитање и образовање</a:t>
            </a:r>
            <a:endParaRPr lang="sr-Latn-R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219199"/>
            <a:ext cx="8686800" cy="5410199"/>
          </a:xfrm>
        </p:spPr>
        <p:txBody>
          <a:bodyPr>
            <a:normAutofit fontScale="92500" lnSpcReduction="10000"/>
          </a:bodyPr>
          <a:lstStyle/>
          <a:p>
            <a:r>
              <a:rPr lang="sr-Cyrl-RS" sz="17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утрошено  92.609.119 динара.</a:t>
            </a:r>
          </a:p>
          <a:p>
            <a:r>
              <a:rPr lang="sr-Cyrl-RS" sz="17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Обезбеђени су адекватни услови за </a:t>
            </a:r>
          </a:p>
          <a:p>
            <a:pPr marL="0" indent="0">
              <a:buNone/>
            </a:pPr>
            <a:r>
              <a:rPr lang="sr-Cyrl-RS" sz="17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васпитно-образовни рад са децом  </a:t>
            </a:r>
          </a:p>
          <a:p>
            <a:pPr marL="0" indent="0">
              <a:buNone/>
            </a:pPr>
            <a:r>
              <a:rPr lang="sr-Cyrl-RS" sz="17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узраста од 18 месеци до 6 година.</a:t>
            </a:r>
          </a:p>
          <a:p>
            <a:pPr marL="0" indent="0">
              <a:buNone/>
            </a:pPr>
            <a:r>
              <a:rPr lang="sr-Cyrl-RS" sz="17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7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Проценат деце која су уписана у </a:t>
            </a:r>
          </a:p>
          <a:p>
            <a:pPr marL="0" indent="0">
              <a:buNone/>
            </a:pPr>
            <a:r>
              <a:rPr lang="ru-RU" sz="17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предшколске установе </a:t>
            </a:r>
          </a:p>
          <a:p>
            <a:pPr marL="0" indent="0">
              <a:buNone/>
            </a:pPr>
            <a:r>
              <a:rPr lang="ru-RU" sz="17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(Број деце која су уписана у</a:t>
            </a:r>
          </a:p>
          <a:p>
            <a:pPr marL="0" indent="0">
              <a:buNone/>
            </a:pPr>
            <a:r>
              <a:rPr lang="ru-RU" sz="17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предшколске установе у односу на</a:t>
            </a:r>
          </a:p>
          <a:p>
            <a:pPr marL="0" indent="0">
              <a:buNone/>
            </a:pPr>
            <a:r>
              <a:rPr lang="ru-RU" sz="17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укупан број деце у општини):</a:t>
            </a:r>
          </a:p>
          <a:p>
            <a:pPr marL="0" indent="0">
              <a:buNone/>
            </a:pPr>
            <a:r>
              <a:rPr lang="sr-Cyrl-RS" sz="17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7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јаслице 50 %,                                                         </a:t>
            </a:r>
          </a:p>
          <a:p>
            <a:pPr marL="0" indent="0">
              <a:buNone/>
            </a:pPr>
            <a:r>
              <a:rPr lang="ru-RU" sz="17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млађа група 70 %, </a:t>
            </a:r>
          </a:p>
          <a:p>
            <a:pPr marL="0" indent="0">
              <a:buNone/>
            </a:pPr>
            <a:r>
              <a:rPr lang="ru-RU" sz="17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средња група 50 %, </a:t>
            </a:r>
          </a:p>
          <a:p>
            <a:pPr marL="0" indent="0">
              <a:buNone/>
            </a:pPr>
            <a:r>
              <a:rPr lang="ru-RU" sz="17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старија група 54 %, и</a:t>
            </a:r>
          </a:p>
          <a:p>
            <a:pPr marL="0" indent="0">
              <a:buNone/>
            </a:pPr>
            <a:r>
              <a:rPr lang="ru-RU" sz="17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припремни предшколски програм 100 %.</a:t>
            </a:r>
          </a:p>
          <a:p>
            <a:pPr marL="0" indent="0">
              <a:buNone/>
            </a:pPr>
            <a:r>
              <a:rPr lang="sr-Cyrl-RS" sz="17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109728" indent="0">
              <a:buNone/>
            </a:pPr>
            <a:endParaRPr lang="sr-Cyrl-R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2E03079-4528-D681-B18E-BDB3FAB628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295400"/>
            <a:ext cx="3525944" cy="2541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4" descr="Naša radost Kovin | PREDŠKOLSKA USTANOVA 'NAŠA RADOST'">
            <a:extLst>
              <a:ext uri="{FF2B5EF4-FFF2-40B4-BE49-F238E27FC236}">
                <a16:creationId xmlns:a16="http://schemas.microsoft.com/office/drawing/2014/main" id="{4E5C6BEA-7F86-79C4-F241-CAFF029FA45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352800" y="3276600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4" name="Picture 10" descr="Извештај ПУ Наша Радост Ковин">
            <a:extLst>
              <a:ext uri="{FF2B5EF4-FFF2-40B4-BE49-F238E27FC236}">
                <a16:creationId xmlns:a16="http://schemas.microsoft.com/office/drawing/2014/main" id="{3691B4A0-FBA6-4E79-4B0B-AF45A60784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043173"/>
            <a:ext cx="3525943" cy="1974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60924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23863" y="152401"/>
            <a:ext cx="8591550" cy="838200"/>
          </a:xfrm>
        </p:spPr>
        <p:txBody>
          <a:bodyPr>
            <a:noAutofit/>
          </a:bodyPr>
          <a:lstStyle/>
          <a:p>
            <a: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9. </a:t>
            </a:r>
            <a:b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Основно образовање и васпитање</a:t>
            </a:r>
            <a:endParaRPr lang="sr-Latn-R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57236" y="990602"/>
            <a:ext cx="8077201" cy="51053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sr-Cyrl-R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</a:p>
          <a:p>
            <a:endParaRPr lang="sr-Cyrl-RS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endParaRPr lang="sr-Cyrl-R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7498645-9DC2-4CF4-BA3B-E16AB0604E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730647"/>
              </p:ext>
            </p:extLst>
          </p:nvPr>
        </p:nvGraphicFramePr>
        <p:xfrm>
          <a:off x="1447800" y="1019538"/>
          <a:ext cx="6938964" cy="574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69482">
                  <a:extLst>
                    <a:ext uri="{9D8B030D-6E8A-4147-A177-3AD203B41FA5}">
                      <a16:colId xmlns:a16="http://schemas.microsoft.com/office/drawing/2014/main" val="41896675"/>
                    </a:ext>
                  </a:extLst>
                </a:gridCol>
                <a:gridCol w="3469482">
                  <a:extLst>
                    <a:ext uri="{9D8B030D-6E8A-4147-A177-3AD203B41FA5}">
                      <a16:colId xmlns:a16="http://schemas.microsoft.com/office/drawing/2014/main" val="3987511115"/>
                    </a:ext>
                  </a:extLst>
                </a:gridCol>
              </a:tblGrid>
              <a:tr h="5686061">
                <a:tc>
                  <a:txBody>
                    <a:bodyPr/>
                    <a:lstStyle/>
                    <a:p>
                      <a:pPr marL="342900" marR="0" lvl="0" indent="-34290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Char char=""/>
                        <a:tabLst/>
                        <a:defRPr/>
                      </a:pPr>
                      <a:r>
                        <a:rPr kumimoji="0" lang="sr-Cyrl-R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Укупно утрошено 105.524.383 динара.</a:t>
                      </a:r>
                    </a:p>
                    <a:p>
                      <a:pPr marL="342900" marR="0" lvl="0" indent="-34290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Char char=""/>
                        <a:tabLst/>
                        <a:defRPr/>
                      </a:pPr>
                      <a:r>
                        <a:rPr kumimoji="0" lang="sr-Cyrl-R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Средства су усмерена на редовно </a:t>
                      </a: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sr-Cyrl-R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функционисање  10 основних школа</a:t>
                      </a: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sr-Cyrl-R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на територији општине Ковин.</a:t>
                      </a: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sr-Cyrl-R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Општина обезбеђује средства за </a:t>
                      </a: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sr-Cyrl-R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финансирање свих материјалних </a:t>
                      </a: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sr-Cyrl-R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трошкова, текућих поправки и </a:t>
                      </a: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sr-Cyrl-R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одржавања школа, стручног</a:t>
                      </a: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sr-Cyrl-R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усавршавања запослених, превоза</a:t>
                      </a: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sr-Cyrl-R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запослених и ученика који путују на</a:t>
                      </a: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sr-Cyrl-R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удаљености већој од 4 км, исплату </a:t>
                      </a: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sr-Cyrl-R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јубиларних награда и помоћи </a:t>
                      </a: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sr-Cyrl-R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запосленима, као и опремање и </a:t>
                      </a: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sr-Cyrl-R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инвестиционо одржавање школа.	</a:t>
                      </a: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sr-Cyrl-R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На територији општине основним </a:t>
                      </a: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sr-Cyrl-R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образовањем је било  обухваћено</a:t>
                      </a: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sr-Cyrl-R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1.990 ученика, од чега 1.006 дечака и </a:t>
                      </a: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sr-Cyrl-R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984 девојчице.</a:t>
                      </a:r>
                    </a:p>
                    <a:p>
                      <a:endParaRPr lang="en-US" sz="13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0"/>
                        </a:spcBef>
                      </a:pPr>
                      <a:r>
                        <a:rPr lang="ru-RU" sz="12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буџета Општине у 2021. години, обезбеђена су средства за превоз и смештај ученика са посебним потребама. </a:t>
                      </a:r>
                    </a:p>
                    <a:p>
                      <a:pPr algn="just">
                        <a:spcBef>
                          <a:spcPts val="1000"/>
                        </a:spcBef>
                      </a:pPr>
                      <a:r>
                        <a:rPr lang="ru-RU" sz="12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Обезбеђене су награде за вуковце, ђаке генерације, као и ученике који су били успешни на школским, општинским, окружним и републичким такмичењима.</a:t>
                      </a:r>
                    </a:p>
                    <a:p>
                      <a:pPr algn="just">
                        <a:spcBef>
                          <a:spcPts val="1000"/>
                        </a:spcBef>
                      </a:pPr>
                      <a:r>
                        <a:rPr lang="ru-RU" sz="12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 обележавања Дечије недеље био је измењен због епидемиолоске ситуације, па су изостале уобичајене позоришне представе, «Трка за срећније детињство», као и пријем  код Председнице Општине. Свака школа је посебно организовала програм којим је ова недеља обележена. </a:t>
                      </a:r>
                    </a:p>
                    <a:p>
                      <a:pPr algn="just">
                        <a:spcBef>
                          <a:spcPts val="1000"/>
                        </a:spcBef>
                      </a:pPr>
                      <a:endParaRPr lang="ru-RU" sz="1200" b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Bef>
                          <a:spcPts val="1000"/>
                        </a:spcBef>
                      </a:pPr>
                      <a:endParaRPr lang="ru-RU" sz="1200" b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Bef>
                          <a:spcPts val="1000"/>
                        </a:spcBef>
                      </a:pPr>
                      <a:endParaRPr lang="ru-RU" sz="1200" b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Bef>
                          <a:spcPts val="1000"/>
                        </a:spcBef>
                      </a:pPr>
                      <a:endParaRPr lang="ru-RU" sz="1200" b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Bef>
                          <a:spcPts val="1000"/>
                        </a:spcBef>
                      </a:pPr>
                      <a:endParaRPr lang="ru-RU" sz="1200" b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Bef>
                          <a:spcPts val="1000"/>
                        </a:spcBef>
                      </a:pPr>
                      <a:r>
                        <a:rPr lang="ru-RU" sz="12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Обезбеђени су уџбеници за будуће ђаке прваке.</a:t>
                      </a:r>
                    </a:p>
                    <a:p>
                      <a:pPr algn="just">
                        <a:spcBef>
                          <a:spcPts val="1000"/>
                        </a:spcBef>
                      </a:pPr>
                      <a:r>
                        <a:rPr lang="ru-RU" sz="12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Спроведене су активности на унапређењу Рома и Ромкиња.</a:t>
                      </a:r>
                      <a:endParaRPr lang="en-US" sz="1200" b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961489"/>
                  </a:ext>
                </a:extLst>
              </a:tr>
            </a:tbl>
          </a:graphicData>
        </a:graphic>
      </p:graphicFrame>
      <p:pic>
        <p:nvPicPr>
          <p:cNvPr id="9" name="Picture 8" descr="Diagram&#10;&#10;Description automatically generated with low confidence">
            <a:extLst>
              <a:ext uri="{FF2B5EF4-FFF2-40B4-BE49-F238E27FC236}">
                <a16:creationId xmlns:a16="http://schemas.microsoft.com/office/drawing/2014/main" id="{517D24E4-0715-D0D9-F095-24505BB3CC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0" y="3962400"/>
            <a:ext cx="3000850" cy="1455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0211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838200"/>
          </a:xfrm>
        </p:spPr>
        <p:txBody>
          <a:bodyPr>
            <a:noAutofit/>
          </a:bodyPr>
          <a:lstStyle/>
          <a:p>
            <a: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10.</a:t>
            </a:r>
            <a:b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Средње образовање и васпитање</a:t>
            </a:r>
            <a:endParaRPr lang="sr-Latn-R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41852" y="1647424"/>
            <a:ext cx="8749748" cy="4525963"/>
          </a:xfrm>
        </p:spPr>
        <p:txBody>
          <a:bodyPr>
            <a:normAutofit fontScale="92500" lnSpcReduction="10000"/>
          </a:bodyPr>
          <a:lstStyle/>
          <a:p>
            <a:r>
              <a:rPr lang="sr-Cyrl-RS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утрошено 49.137.111 динара.</a:t>
            </a:r>
          </a:p>
          <a:p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територији општине средњим образовањем је било обухваћено 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545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ученика, од чега 2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дечак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302 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девојчиц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Cyrl-RS" sz="1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Cyrl-RS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Cyrl-RS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endParaRPr lang="sr-Cyrl-RS" sz="13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endParaRPr lang="sr-Cyrl-RS" sz="13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r>
              <a:rPr lang="sr-Cyrl-R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marL="109728" indent="0">
              <a:buNone/>
            </a:pPr>
            <a:endParaRPr lang="sr-Cyrl-RS" sz="13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r>
              <a:rPr lang="sr-Cyrl-R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marL="109728" indent="0">
              <a:buNone/>
            </a:pP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109728" indent="0">
              <a:buNone/>
            </a:pP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Средства су била усмерена на редовно финансирање две средње школе на територији општине Ковин.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Општина обезбеђује средства за финансирање свих материјалних трошкова, текућих поправки и одржавања школа, стручног усавршавања запослених, превоза запослених, исплату јубиларних награда и помоћи запосленима, ученичке награде, судске трошкове, као и опремање и инвестиционо одржавање школа.</a:t>
            </a:r>
            <a:endParaRPr lang="en-US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Овим програмом обезбеђена су и средства за смештај и похађање школе за лица са сметњама у развоју.</a:t>
            </a:r>
            <a:endParaRPr lang="ru-RU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У Средњој стручној школи «Васа Пелагић» 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извршена  је реконструкција бивше инкубаторске станице у наставни простор, у циљу 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добијања функционалног простора, боље организације наставе у групама и простора за ученике по ИОП програму.</a:t>
            </a:r>
            <a:endParaRPr lang="sr-Cyrl-RS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1752600"/>
            <a:ext cx="86105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r-Latn-RS" i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Gimnazija i ekonomska škola &quot;Branko Radičević&quot; Kovin - zvanična stranica -  Home | Facebook">
            <a:extLst>
              <a:ext uri="{FF2B5EF4-FFF2-40B4-BE49-F238E27FC236}">
                <a16:creationId xmlns:a16="http://schemas.microsoft.com/office/drawing/2014/main" id="{61AB27DF-8C26-46F4-9A11-4DEBD6381B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724" y="2473946"/>
            <a:ext cx="3316263" cy="1910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8A51359-F236-4669-BF4E-22F5EB0693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9943" y="2480783"/>
            <a:ext cx="4264458" cy="1903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6910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304800"/>
            <a:ext cx="8839200" cy="838200"/>
          </a:xfrm>
        </p:spPr>
        <p:txBody>
          <a:bodyPr>
            <a:noAutofit/>
          </a:bodyPr>
          <a:lstStyle/>
          <a:p>
            <a: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11.</a:t>
            </a:r>
            <a:b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Социјална и дечија заштита</a:t>
            </a:r>
            <a:b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1143000"/>
            <a:ext cx="8808720" cy="5562600"/>
          </a:xfrm>
        </p:spPr>
        <p:txBody>
          <a:bodyPr>
            <a:normAutofit/>
          </a:bodyPr>
          <a:lstStyle/>
          <a:p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утрошено 131.483.563 динара.</a:t>
            </a:r>
            <a:endParaRPr lang="en-US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оквиру овог програма у 2021. години, збринуто је 5.920 корисника, односно 15,61 % од укупног броја становника.</a:t>
            </a:r>
          </a:p>
          <a:p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Једнократне новчане помоћи добио је 2.501 корисник.</a:t>
            </a:r>
          </a:p>
          <a:p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Финансијска помоћ незапосленим породиљама исплаћена је за 86 корисница, док су новаче помоћи исплаћене 521 пензионеру у општини Ковин.</a:t>
            </a:r>
          </a:p>
          <a:p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Једнократне помоћи за плаћање комуналних услуга добио је 491 корисник, док су накнаде за социјално становање (за струју, комуналије и гас) обезбеђене за 29 корисника и корисница.</a:t>
            </a:r>
          </a:p>
          <a:p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Опремљено је 48 старих лица и исплаћено 50 накнада из буџета у случају смрти.</a:t>
            </a:r>
          </a:p>
          <a:p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оквиру активности Подршка деци и породицама са децом, исплаћено је 215 накнада за новорођену децу, финансирано опремање 115 младих лица, обезбеђена су средства за превоз 259 средњошколаца и студената из социјално угрожених породица, бесплатне ужине за 689 ученика и школски прибор за 559 ученика. </a:t>
            </a:r>
            <a:endParaRPr lang="en-US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Редовном активношћу Црвеног крста, обезбеђена је помоћ за 5.548 угрожених лица. </a:t>
            </a:r>
            <a:endParaRPr lang="sr-Latn-RS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r-Latn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Оброци  из Народне кухиње обезбеђени су за више од 400 корисника и корисница, </a:t>
            </a:r>
            <a:endParaRPr lang="sr-Latn-RS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r-Latn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300" i="0" u="none" strike="noStrike" baseline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пружање услуге Помоћ и нега у кући</a:t>
            </a:r>
            <a:r>
              <a:rPr lang="en-US" sz="1300" i="0" u="none" strike="noStrike" baseline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i="0" u="none" strike="noStrike" baseline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било је ангажовано 9 геронто домаћица.</a:t>
            </a:r>
            <a:endParaRPr lang="en-US" sz="1300" i="0" u="none" strike="noStrike" baseline="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току 2021. године организовано је 23 акције добровољног давања крви.</a:t>
            </a:r>
          </a:p>
          <a:p>
            <a:r>
              <a:rPr lang="ru-RU" sz="1300" i="0" u="none" strike="noStrike" baseline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циљу побољшања здравственог и материјалног положаја Рома и Ромкиња израђено је 17 здравствених књижица и обезбеђено 14 једнократних помоћи.	</a:t>
            </a:r>
          </a:p>
          <a:p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Услуге </a:t>
            </a:r>
            <a:r>
              <a:rPr lang="ru-RU" sz="1300" i="0" u="none" strike="noStrike" baseline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Дневног  боравка за лица са сметњама у развоју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користило је 26 корисника.</a:t>
            </a:r>
            <a:endParaRPr lang="ru-RU" sz="1300" i="0" u="none" strike="noStrike" baseline="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Cyrl-RS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endParaRPr lang="sr-Cyrl-RS" dirty="0"/>
          </a:p>
        </p:txBody>
      </p:sp>
      <p:sp>
        <p:nvSpPr>
          <p:cNvPr id="5" name="Rectangle 4"/>
          <p:cNvSpPr/>
          <p:nvPr/>
        </p:nvSpPr>
        <p:spPr>
          <a:xfrm>
            <a:off x="304800" y="1600200"/>
            <a:ext cx="8686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r-Latn-R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1F88B6-6726-E3F9-7F6B-2F69DA9B27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9843" y="4114800"/>
            <a:ext cx="1310640" cy="1310640"/>
          </a:xfrm>
          <a:prstGeom prst="rect">
            <a:avLst/>
          </a:prstGeom>
          <a:effectLst>
            <a:innerShdw blurRad="63500" dist="50800">
              <a:prstClr val="black">
                <a:alpha val="50000"/>
              </a:prstClr>
            </a:inn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5C45E28-7F54-7670-A147-C432CDB9BF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8757" y="290513"/>
            <a:ext cx="1577505" cy="1004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300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609600"/>
          </a:xfrm>
        </p:spPr>
        <p:txBody>
          <a:bodyPr>
            <a:noAutofit/>
          </a:bodyPr>
          <a:lstStyle/>
          <a:p>
            <a: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12. </a:t>
            </a:r>
            <a:b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Здравствена заштита</a:t>
            </a:r>
            <a:endParaRPr lang="sr-Latn-R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-23901" y="1143000"/>
            <a:ext cx="8869680" cy="5715000"/>
          </a:xfrm>
        </p:spPr>
        <p:txBody>
          <a:bodyPr>
            <a:noAutofit/>
          </a:bodyPr>
          <a:lstStyle/>
          <a:p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је реализовано </a:t>
            </a:r>
            <a:r>
              <a:rPr lang="sr-Latn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20.445.938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динара</a:t>
            </a:r>
            <a:r>
              <a:rPr lang="sr-Latn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Cyrl-RS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 протеклој, 202</a:t>
            </a:r>
            <a:r>
              <a:rPr lang="sr-Latn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 години посматрана програмска </a:t>
            </a:r>
          </a:p>
          <a:p>
            <a:pPr marL="109728" indent="0" algn="just">
              <a:buNone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активност се реализовала у складу са планираном динамиком. </a:t>
            </a:r>
          </a:p>
          <a:p>
            <a:pPr marL="109728" indent="0" algn="just">
              <a:buNone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Са седморо запослених су склопљени уговори </a:t>
            </a:r>
          </a:p>
          <a:p>
            <a:pPr marL="109728" indent="0" algn="just">
              <a:buNone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о раду на одређено време чије се зараде и накнаде зарада</a:t>
            </a:r>
          </a:p>
          <a:p>
            <a:pPr marL="109728" indent="0" algn="just">
              <a:buNone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финансирају из Буџета општине Ковин за 2021.годину. </a:t>
            </a:r>
          </a:p>
          <a:p>
            <a:pPr marL="109728" indent="0" algn="just">
              <a:buNone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За извршење послова из домена специјалистичких грана медицине, ангажовано је два лекара специјалисте (по основу Уговора о привременим и повременим пословима)  за чијим радом постоји оправдана потреба: интерниста  и оториноларинголог.</a:t>
            </a:r>
          </a:p>
          <a:p>
            <a:pPr marL="109728" indent="0" algn="just">
              <a:buNone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Финансирани су и стални трошкови за просторе осам апотека, које су издате у закуп.</a:t>
            </a:r>
          </a:p>
          <a:p>
            <a:pPr marL="395478" indent="-285750" algn="just"/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Утврђивање узрока и времена смрти лица умрлих ван здравствене установе - Мртвозорство, реализује се у континуитету у току године а у зависности од потреба. У току 2021. године извршено је 299 мртвозорстава. </a:t>
            </a:r>
          </a:p>
          <a:p>
            <a:r>
              <a:rPr lang="ru-RU" sz="1300" b="0" i="0" u="none" strike="noStrike" baseline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Материјал-лична заштитна опрема, санитетски материјал и дезинфекциона средства намењена за спречавање ширења заразе изазване вирусом Covid-19, финансирана су из буџетских средстава, а обавезе за поменути материјал измирене су до висине пристиглих рачуна добављача. Радна униформа намењена запосленима Дома здравља набављена је крајем године, а плаћена средствима буџета општине Ковин. </a:t>
            </a:r>
            <a:r>
              <a:rPr lang="ru-RU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</a:p>
          <a:p>
            <a:r>
              <a:rPr lang="ru-RU" sz="1300" b="0" i="0" u="none" strike="noStrike" baseline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току 2021. године извршена је набавка једног коришћеног путничког возила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набављена је нова медицинска и лабораторијска опрема, као и машине за потребе вешераја и климе.</a:t>
            </a:r>
            <a:endParaRPr lang="ru-RU" sz="18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ru-RU" sz="1300" b="0" i="0" u="none" strike="noStrike" baseline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Реализовани су радови на инвестиционом одржавању и поправци објекта амбуланте у Мраморку у циљу побољшања здравственог капацитета у насељеном месту	</a:t>
            </a:r>
          </a:p>
        </p:txBody>
      </p:sp>
      <p:pic>
        <p:nvPicPr>
          <p:cNvPr id="1026" name="Picture 2" descr="madurai HC gives relief to medical aspirant; directs NTA to revise his NEET  communal rank- Edexlive">
            <a:extLst>
              <a:ext uri="{FF2B5EF4-FFF2-40B4-BE49-F238E27FC236}">
                <a16:creationId xmlns:a16="http://schemas.microsoft.com/office/drawing/2014/main" id="{DA2FDA67-DDA8-2C8D-053E-0B6601D4BB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637" y="228601"/>
            <a:ext cx="2857500" cy="16002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prstMaterial="dkEdge">
            <a:bevelT prst="relaxedInset"/>
            <a:bevelB prst="relaxedInse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B89FCF5-124F-07E6-DBFB-1B05AE4011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8239" y="1524000"/>
            <a:ext cx="2540000" cy="142875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</p:spTree>
    <p:extLst>
      <p:ext uri="{BB962C8B-B14F-4D97-AF65-F5344CB8AC3E}">
        <p14:creationId xmlns:p14="http://schemas.microsoft.com/office/powerpoint/2010/main" val="15273483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619506"/>
          </a:xfrm>
        </p:spPr>
        <p:txBody>
          <a:bodyPr>
            <a:noAutofit/>
          </a:bodyPr>
          <a:lstStyle/>
          <a:p>
            <a: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sr-Cyrl-R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13.</a:t>
            </a:r>
            <a:br>
              <a:rPr lang="sr-Cyrl-R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Развој културе и информисања</a:t>
            </a:r>
            <a:endParaRPr lang="sr-Latn-RS" sz="2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1" y="1143000"/>
            <a:ext cx="8458200" cy="5715000"/>
          </a:xfrm>
        </p:spPr>
        <p:txBody>
          <a:bodyPr>
            <a:normAutofit/>
          </a:bodyPr>
          <a:lstStyle/>
          <a:p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утрошено </a:t>
            </a:r>
            <a:r>
              <a:rPr lang="sr-Latn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83.706.595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динар</a:t>
            </a:r>
            <a:r>
              <a:rPr lang="sr-Latn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Додељена су новчана средстава на конкурсу за </a:t>
            </a:r>
            <a:r>
              <a:rPr lang="sr-Latn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удружења грађана која реализују пројекте везане за културне манифестације, као и средства за 1</a:t>
            </a:r>
            <a:r>
              <a:rPr lang="sr-Latn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корисника (аматерска позоришта и КУД-ови) 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циљу </a:t>
            </a:r>
            <a:r>
              <a:rPr lang="en-US" sz="13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развој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културно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13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уметничког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аматеризма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20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sr-Latn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3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години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општини Ковин.</a:t>
            </a:r>
          </a:p>
          <a:p>
            <a:pPr algn="just"/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Подржано је 1</a:t>
            </a:r>
            <a:r>
              <a:rPr lang="sr-Latn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пројеката верских заједница, а на конкурсу у циљу информисања грађана  подржано је 1</a:t>
            </a:r>
            <a:r>
              <a:rPr lang="sr-Latn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програмских садржаја.</a:t>
            </a:r>
          </a:p>
          <a:p>
            <a:pPr algn="just"/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Израђен је Пројекат израде фасаде задружног дома у Делиблату и фасада на згради биоскопа у Дубовцу.</a:t>
            </a:r>
            <a:endParaRPr lang="ru-RU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Уграђена су два инвертер клима уређаја у Дому омладине у Плочици.</a:t>
            </a:r>
          </a:p>
          <a:p>
            <a:pPr algn="just"/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Настављени су радови на </a:t>
            </a:r>
            <a:r>
              <a:rPr lang="ru-RU" sz="1300" b="0" i="0" u="none" strike="noStrike" baseline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реконструкција таванског простора Библиотеке у Ковину у користан простор за смештање одељења за децу, галеријског простора и читаонице за одрасле.</a:t>
            </a:r>
            <a:r>
              <a:rPr lang="ru-RU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  <a:endParaRPr lang="ru-RU" sz="13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Центру за културу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активности су 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реализоване у складу са  ситуацијом у вези са вирусом </a:t>
            </a:r>
            <a:r>
              <a:rPr lang="sr-Latn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Covid 19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тако да су неке планиране манифестације изостале. Одржано је „Ковинско културно лето“, „Октобарски салон“, „Мајстори српске фотографије“ и Музички фестивал „Бомб“. </a:t>
            </a:r>
          </a:p>
          <a:p>
            <a:pPr algn="just"/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манифестацију 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од значаја за општину Ковин, </a:t>
            </a:r>
            <a:r>
              <a:rPr lang="sr-Latn-CS" sz="13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„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Дани ћирилице“ у 202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години опредељена су средства у износу од 550.000 динара, а реализовано је 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93,12 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%, односно 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512.147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динара. </a:t>
            </a:r>
            <a:endParaRPr lang="en-US" sz="13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Библиотеци са огранцима реализовани су програми књижевних вечери, као и набавка нових књига. </a:t>
            </a:r>
          </a:p>
          <a:p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Cyrl-RS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Cyrl-RS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endParaRPr lang="sr-Cyrl-R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7E8246E-9768-4BD7-9641-441116245C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200" y="5516397"/>
            <a:ext cx="1828800" cy="122015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4DF6709-12CB-4F0E-88CC-4DEACE50DF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0" y="5500686"/>
            <a:ext cx="1504950" cy="112871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6704D54-0641-6B3D-6607-8642AA1230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2825" y="5582913"/>
            <a:ext cx="2038350" cy="1087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3547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685800"/>
          </a:xfrm>
        </p:spPr>
        <p:txBody>
          <a:bodyPr>
            <a:no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sr-Cyrl-R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14. </a:t>
            </a:r>
            <a:b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sr-Cyrl-R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Развој спорта и омладине</a:t>
            </a:r>
            <a:endParaRPr lang="sr-Latn-RS" sz="2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80975" y="1295400"/>
            <a:ext cx="8686800" cy="5333999"/>
          </a:xfrm>
        </p:spPr>
        <p:txBody>
          <a:bodyPr>
            <a:normAutofit/>
          </a:bodyPr>
          <a:lstStyle/>
          <a:p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утрошено 199.693.557 динара</a:t>
            </a:r>
          </a:p>
          <a:p>
            <a:pPr algn="just"/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територији Општине, интерес грађана у области спорта остварује се преко  спортских организација, којима је  пружана   подршка у раду . Укупно 23 удружења грађана у области спорта, добило је финансијску подршку у 2021. години.</a:t>
            </a:r>
          </a:p>
          <a:p>
            <a:pPr algn="just"/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Настављена је изградња базена на Шљункари  – </a:t>
            </a:r>
            <a:r>
              <a:rPr lang="sr-Latn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фаза.</a:t>
            </a:r>
          </a:p>
          <a:p>
            <a:pPr algn="just"/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Савет за младе, који 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пружа подршку активном укључивању младих у различите друштвене активности 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праћен је на друштвеним мрежама од око 600 младих. Њих 92 учествовало је на едукативним предавањима и радионицама, а њих 45 је учествовало у еколошкој акцији.</a:t>
            </a:r>
          </a:p>
          <a:p>
            <a:pPr algn="just"/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Пружена је и подршка спортским клубовима и спортским манифестацијама набавком и доделом спортске опреме.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5F6EAD0-384E-B5C5-CD1B-3E50519BD1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3865014"/>
            <a:ext cx="2143125" cy="21431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0474A30-0B7D-6A1B-C60A-8215BCAAD3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0" y="4005755"/>
            <a:ext cx="4370518" cy="186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6030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914400"/>
          </a:xfrm>
        </p:spPr>
        <p:txBody>
          <a:bodyPr>
            <a:no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15. </a:t>
            </a:r>
            <a:br>
              <a:rPr lang="en-U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Опште услуге локалне самоуправе</a:t>
            </a:r>
            <a:endParaRPr lang="sr-Latn-R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5800" y="1344105"/>
            <a:ext cx="7924800" cy="2895600"/>
          </a:xfrm>
        </p:spPr>
        <p:txBody>
          <a:bodyPr>
            <a:normAutofit fontScale="25000" lnSpcReduction="20000"/>
          </a:bodyPr>
          <a:lstStyle/>
          <a:p>
            <a:pPr algn="just"/>
            <a:r>
              <a:rPr lang="en-US" sz="52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52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утрошено 205.422.474 динара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Cyrl-RS" sz="52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sr-Cyrl-CS" sz="52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Овим програмом обухваћено је континуирано функционисање органа јединице локалне самоуправе. </a:t>
            </a:r>
            <a:r>
              <a:rPr lang="sr-Cyrl-RS" sz="52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Током 2021. године, обим посла и активности били су у складу са новонасталом ситуацијом услед вируса </a:t>
            </a:r>
            <a:r>
              <a:rPr lang="sr-Latn-RS" sz="52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Covid 19. </a:t>
            </a:r>
            <a:r>
              <a:rPr lang="sr-Cyrl-CS" sz="52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just"/>
            <a:r>
              <a:rPr lang="sr-Cyrl-CS" sz="52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Овај програм обухвата и трошкове инспекцијских послова, управљање у ванредним ситуацијама, средства намењена националним саветима националних мањина, као и средства која се одвајају у буџетске резерве ( текућу и сталну).</a:t>
            </a:r>
          </a:p>
          <a:p>
            <a:pPr algn="just"/>
            <a:r>
              <a:rPr lang="sr-Cyrl-CS" sz="52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Фунционисање 10 месних заједница на територији општине Ковин, финансира се овим програмом. У 2021. години </a:t>
            </a:r>
            <a:r>
              <a:rPr lang="ru-RU" sz="5200" i="0" u="none" strike="noStrike" baseline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број планираних пројекта свих месних заједница, иницираних од стране Савета месних заједница у складу са Одлукама и овлашћењима, био је 32, док је број послова локалне самоуправе који су поверени и организовани у оквиру месне заједнице износио 16.</a:t>
            </a:r>
            <a:endParaRPr lang="sr-Cyrl-CS" sz="52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sr-Cyrl-CS" sz="52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Манифестације планиране овим програмом, које  су одржане у складу са епидемиолошком ситуацијом, су : „Дани мађарске кухиње“, „Дани Делиблата“, прослава Божића у МЗ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52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Плочица, „Гајачки котлић“, турнир у малом фудбалу у Дубовцу и организација прославе сеоских слава.</a:t>
            </a:r>
            <a:endParaRPr lang="sr-Latn-RS" sz="52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sr-Cyrl-RS" sz="52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Током 2021. године, реализованаје санацција сале изнад МЗ Баваниште, замена столарије у сали за састанке МЗ Делиблато, а у оквиру Локаалног акционог плана за Роме и Ромкиње, реализовно је пет пројеката.</a:t>
            </a:r>
            <a:endParaRPr lang="sr-Cyrl-CS" sz="52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endParaRPr lang="sr-Cyrl-R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FB1D2B-BD31-D2C2-B720-CDA1E9C05B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4708077"/>
            <a:ext cx="1874461" cy="192132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95428ED-27E2-B6AB-5679-1721E64A4C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3139" y="4539986"/>
            <a:ext cx="1950661" cy="1950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336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685800"/>
          </a:xfrm>
        </p:spPr>
        <p:txBody>
          <a:bodyPr>
            <a:normAutofit/>
          </a:bodyPr>
          <a:lstStyle/>
          <a:p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Уводна реч</a:t>
            </a:r>
            <a:endParaRPr lang="sr-Latn-R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74320" y="1295400"/>
            <a:ext cx="8595360" cy="4940808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sr-Cyrl-RS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Поштовани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sr-Cyrl-RS" sz="3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sr-Cyrl-RS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Презентација која је пред вама има за циљ да вам на што једноставнији и приступачнији начин прикаже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који начин је претходне године утрошен новац из буџета наше општине. Намера нам је да Вам на сажет и јасан начин прикажемо колико је остварено прихода и примања као и колико је утрошено расхода и издатака у претходној години како по буџетским корисницима тако и по програмима. </a:t>
            </a:r>
            <a:endParaRPr lang="en-US" sz="3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sr-Cyrl-RS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Презентација, на једноставан начин, приказује Консолидовани завршни рачун за 20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sr-Cyrl-RS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годину, што заначи да приказује све приходе и примања и расходе и издатке из буџета општине, од суфицита из ранијих година, донација и добровољних трансфера, трансфера са виших нивоа власти (Републике и Покрајине), родитељског динара и сопствених прихода буџетских корисника.   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Cyrl-RS" sz="3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sr-Cyrl-RS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Циљ нам је да у будућности даље унапредимо сарадњу локалне самоуправе и грађана како у креирању буџета тако и у другим сегментима живота у локалној заједници. Један од начина је и транспарентност трошења буџетских средстава чији приказ је пред Вама. </a:t>
            </a:r>
          </a:p>
          <a:p>
            <a:pPr marL="0" indent="0" algn="r">
              <a:buNone/>
            </a:pPr>
            <a:r>
              <a:rPr lang="sr-Cyrl-RS" sz="3400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</a:p>
          <a:p>
            <a:endParaRPr lang="sr-Cyrl-RS" dirty="0"/>
          </a:p>
          <a:p>
            <a:endParaRPr lang="sr-Cyrl-RS" dirty="0"/>
          </a:p>
          <a:p>
            <a:endParaRPr lang="sr-Latn-R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7887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209211"/>
          </a:xfrm>
        </p:spPr>
        <p:txBody>
          <a:bodyPr>
            <a:noAutofit/>
          </a:bodyPr>
          <a:lstStyle/>
          <a:p>
            <a:b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16. </a:t>
            </a:r>
            <a:b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Latn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Политички систем локалне самоуправе</a:t>
            </a:r>
            <a:b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5800" y="1600201"/>
            <a:ext cx="7924800" cy="1833562"/>
          </a:xfrm>
        </p:spPr>
        <p:txBody>
          <a:bodyPr/>
          <a:lstStyle/>
          <a:p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утрошено 38.508.855 динара</a:t>
            </a:r>
          </a:p>
          <a:p>
            <a:r>
              <a:rPr lang="sr-Cyrl-C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Скупштина општине Ковин обављала је делатности из своје надлежности у складу са Законом о локалној самоуправи и Статутом општине. </a:t>
            </a:r>
          </a:p>
          <a:p>
            <a:r>
              <a:rPr lang="sr-Cyrl-C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оквиру овог програма приказани су трошкови  рада извршних органа</a:t>
            </a:r>
            <a:r>
              <a:rPr lang="sr-Latn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O</a:t>
            </a:r>
            <a:r>
              <a:rPr lang="sr-Cyrl-C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бележавање значајних датума у Општини</a:t>
            </a:r>
            <a:r>
              <a:rPr lang="sr-Latn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било је у складу са ситуацијом.</a:t>
            </a:r>
          </a:p>
          <a:p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2021. години спроведени су  избори за чланове и чланице Савета месних заједница.</a:t>
            </a:r>
            <a:endParaRPr lang="sr-Cyrl-CS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sr-Cyrl-RS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9938736-177A-454E-A384-406FDFE25A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7237" y="3424237"/>
            <a:ext cx="9525" cy="95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A95788F-5BA1-4323-98B1-E98E75A022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9637" y="3576637"/>
            <a:ext cx="9525" cy="95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CA49D3A-ACC4-CB98-CAA1-4567ACDF97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3729036"/>
            <a:ext cx="4733041" cy="2650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42937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2255395-951C-9C55-1A64-8E3F683A8C7A}"/>
              </a:ext>
            </a:extLst>
          </p:cNvPr>
          <p:cNvSpPr txBox="1"/>
          <p:nvPr/>
        </p:nvSpPr>
        <p:spPr>
          <a:xfrm>
            <a:off x="1371600" y="304800"/>
            <a:ext cx="73152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17. </a:t>
            </a:r>
            <a:b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Енергетска ефикасност и обновљиви извори енергије</a:t>
            </a:r>
            <a:endParaRPr lang="en-US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747CF83-E383-FE20-B427-AFEFC6EFB3A9}"/>
              </a:ext>
            </a:extLst>
          </p:cNvPr>
          <p:cNvSpPr txBox="1"/>
          <p:nvPr/>
        </p:nvSpPr>
        <p:spPr>
          <a:xfrm>
            <a:off x="838200" y="1584697"/>
            <a:ext cx="7848600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утрошено </a:t>
            </a:r>
            <a:r>
              <a:rPr lang="sr-Latn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2.415.043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динара</a:t>
            </a:r>
            <a:r>
              <a:rPr lang="sr-Latn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Cyrl-RS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300" b="0" i="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Једна од 67 локалних самоуправа у којима је реализован  пилот пројекат унапређења енергетске ефикасности је и општина Ковин. Половина средстава су наменска средства од Министарства </a:t>
            </a:r>
            <a:r>
              <a:rPr lang="sr-Cyrl-RS" sz="1300" b="0" i="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рударства и енергетике</a:t>
            </a:r>
            <a:r>
              <a:rPr lang="ru-RU" sz="1300" b="0" i="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а друга половина је обезбеђена приликом планирања општинског буџета за 2021. годину.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оквиру прве реализације пројекта за </a:t>
            </a:r>
            <a:r>
              <a:rPr lang="ru-RU" sz="1300" b="0" i="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енергетску санацију породичних кућа и станова, више од 60 грађана је испунило услове конкурса и тако обезбедило срества за замену столарије или набавку гасних котлова.</a:t>
            </a:r>
            <a:endParaRPr lang="ru-RU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82CC98A-756B-62CE-31E6-683F95438C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3580533"/>
            <a:ext cx="2768600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517410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219200"/>
            <a:ext cx="6934200" cy="1066801"/>
          </a:xfrm>
        </p:spPr>
        <p:txBody>
          <a:bodyPr>
            <a:no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Захваљујемо Вам се што сте издвојили време и пажљиво прегледали презентацију</a:t>
            </a:r>
            <a:endParaRPr lang="sr-Latn-R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295401" y="2133600"/>
            <a:ext cx="7239000" cy="3777622"/>
          </a:xfrm>
        </p:spPr>
        <p:txBody>
          <a:bodyPr>
            <a:normAutofit/>
          </a:bodyPr>
          <a:lstStyle/>
          <a:p>
            <a:endParaRPr lang="en-US" sz="1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Cyrl-RS" sz="160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Уколико </a:t>
            </a:r>
            <a:r>
              <a:rPr lang="sr-Cyrl-RS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 заинтересовани да погледате Одлуку о завршном рачуну општине Ковин за 2</a:t>
            </a:r>
            <a:r>
              <a:rPr lang="en-US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sr-Cyrl-RS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годину, са свим пратећим документима у целини, исту можете преузети на </a:t>
            </a:r>
            <a:r>
              <a:rPr lang="en-US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 страници</a:t>
            </a:r>
            <a:r>
              <a:rPr lang="en-US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општине Ковин у секцији Буџетски портал </a:t>
            </a:r>
            <a:r>
              <a:rPr lang="en-US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</a:t>
            </a:r>
            <a:r>
              <a:rPr lang="en-US" sz="13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www.kovin.rs</a:t>
            </a:r>
            <a:r>
              <a:rPr lang="en-US" sz="13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3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budzet-opstine-kovin</a:t>
            </a:r>
            <a:r>
              <a:rPr lang="en-US" sz="13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</a:p>
          <a:p>
            <a:pPr marL="0" indent="0">
              <a:buNone/>
            </a:pPr>
            <a:endParaRPr lang="sr-Cyrl-RS" sz="1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Cyrl-RS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Уколико имате питања у вези са  Водичем/презентацијом или Одлуком о завршном рачуну, можете нам писати на адресу: </a:t>
            </a:r>
            <a:r>
              <a:rPr lang="en-US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trezor@kovin.rs</a:t>
            </a:r>
            <a:r>
              <a:rPr lang="sr-Cyrl-RS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оставити контакт податке за достављање одговора.</a:t>
            </a:r>
            <a:endParaRPr lang="sr-Latn-RS" sz="1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1159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57200"/>
            <a:ext cx="6347713" cy="1320800"/>
          </a:xfrm>
        </p:spPr>
        <p:txBody>
          <a:bodyPr>
            <a:normAutofit/>
          </a:bodyPr>
          <a:lstStyle/>
          <a:p>
            <a:pPr algn="ctr"/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СТРУКТУРА ОСТВАРЕНИХ ТЕКУЋИХ ПРИХОДА И ПРИМАЊА</a:t>
            </a:r>
            <a:endParaRPr lang="sr-Latn-C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1977333"/>
              </p:ext>
            </p:extLst>
          </p:nvPr>
        </p:nvGraphicFramePr>
        <p:xfrm>
          <a:off x="609600" y="1930400"/>
          <a:ext cx="7086600" cy="4111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ОСТВАРЕНИХ ТЕКУЋИХ ПРИХОДА И ПРИМАЊА</a:t>
            </a:r>
            <a:endParaRPr lang="sr-Latn-C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FD690970-CB48-4F14-9964-6D469EC66B8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8898932"/>
              </p:ext>
            </p:extLst>
          </p:nvPr>
        </p:nvGraphicFramePr>
        <p:xfrm>
          <a:off x="1143000" y="1752600"/>
          <a:ext cx="6711885" cy="42697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31005"/>
            <a:ext cx="7543800" cy="988195"/>
          </a:xfrm>
        </p:spPr>
        <p:txBody>
          <a:bodyPr>
            <a:normAutofit/>
          </a:bodyPr>
          <a:lstStyle/>
          <a:p>
            <a:pPr algn="ctr"/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ОСТВАРЕЊЕ ТЕКУЋИХ ПРИХОДА И ПРИМАЊА</a:t>
            </a:r>
            <a:b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ОДНОСУ НА ПЛАН</a:t>
            </a:r>
            <a:endParaRPr lang="sr-Latn-R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Content Placeholder 11">
            <a:extLst>
              <a:ext uri="{FF2B5EF4-FFF2-40B4-BE49-F238E27FC236}">
                <a16:creationId xmlns:a16="http://schemas.microsoft.com/office/drawing/2014/main" id="{A075F6CB-328C-4702-A975-F9083C9F0E1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3279222"/>
              </p:ext>
            </p:extLst>
          </p:nvPr>
        </p:nvGraphicFramePr>
        <p:xfrm>
          <a:off x="304800" y="1554162"/>
          <a:ext cx="8686800" cy="4770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31707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31005"/>
            <a:ext cx="7543800" cy="988195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УПОРЕДНИ ПРИКАЗ ОСТВАРЕЊА ТЕКУЋИХ ПРИХОДА И ПРИМАЊА</a:t>
            </a:r>
            <a:b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20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 202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ГОДИНИ</a:t>
            </a:r>
            <a:endParaRPr lang="sr-Latn-R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Content Placeholder 11">
            <a:extLst>
              <a:ext uri="{FF2B5EF4-FFF2-40B4-BE49-F238E27FC236}">
                <a16:creationId xmlns:a16="http://schemas.microsoft.com/office/drawing/2014/main" id="{A075F6CB-328C-4702-A975-F9083C9F0E1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9430809"/>
              </p:ext>
            </p:extLst>
          </p:nvPr>
        </p:nvGraphicFramePr>
        <p:xfrm>
          <a:off x="304800" y="1554162"/>
          <a:ext cx="8686800" cy="4770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237036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D02CA-25E1-4859-B412-C672BD740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68450"/>
            <a:ext cx="6347713" cy="1320800"/>
          </a:xfrm>
        </p:spPr>
        <p:txBody>
          <a:bodyPr>
            <a:normAutofit/>
          </a:bodyPr>
          <a:lstStyle/>
          <a:p>
            <a:pPr algn="ctr"/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ОСТВАРЕНИ ПРИХОДИ И ПРИМАЊА</a:t>
            </a:r>
            <a:endParaRPr lang="sr-Latn-R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1AD286-5922-41BA-A6BA-35A8114FC6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694238"/>
          </a:xfrm>
        </p:spPr>
        <p:txBody>
          <a:bodyPr>
            <a:normAutofit/>
          </a:bodyPr>
          <a:lstStyle/>
          <a:p>
            <a:pPr algn="just"/>
            <a:r>
              <a:rPr lang="sr-Cyrl-R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Поред остварених текућих прихода и примања у 20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sr-Cyrl-R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години у износу од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1.223.271.234</a:t>
            </a:r>
            <a:r>
              <a:rPr lang="sr-Cyrl-R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динара, општина Ковин је из ранијих година пренела неутрошена средства, или суфицит, у износу од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306.294.577</a:t>
            </a:r>
            <a:r>
              <a:rPr lang="sr-Cyrl-R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динара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sr-Cyrl-R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Тако да је током 20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sr-Cyrl-R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.године општина располагала са укупним средствима од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sr-Cyrl-R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529.565.811 динара.</a:t>
            </a:r>
            <a:endParaRPr lang="en-US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sr-Cyrl-R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sr-Cyrl-R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sr-Cyrl-R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sr-Cyrl-R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Текући приходи 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sr-Cyrl-R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            Суфицит из    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sr-Cyrl-R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sr-Cyrl-R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УКУПНО</a:t>
            </a:r>
          </a:p>
          <a:p>
            <a:pPr algn="just"/>
            <a:r>
              <a:rPr lang="sr-Cyrl-R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и примања              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sr-Cyrl-R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ранијих година         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sr-Cyrl-R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остварена средства   </a:t>
            </a:r>
            <a:endParaRPr lang="sr-Latn-RS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325036A-03FD-44DD-9732-172F8C33289D}"/>
              </a:ext>
            </a:extLst>
          </p:cNvPr>
          <p:cNvSpPr/>
          <p:nvPr/>
        </p:nvSpPr>
        <p:spPr>
          <a:xfrm>
            <a:off x="304800" y="3009900"/>
            <a:ext cx="1828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/>
              <a:t>1.223.271.234 </a:t>
            </a:r>
            <a:endParaRPr lang="sr-Latn-RS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ADBD174-E418-44EC-AAE3-15E044F9170E}"/>
              </a:ext>
            </a:extLst>
          </p:cNvPr>
          <p:cNvSpPr/>
          <p:nvPr/>
        </p:nvSpPr>
        <p:spPr>
          <a:xfrm>
            <a:off x="3304938" y="3009900"/>
            <a:ext cx="1764792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/>
              <a:t>306.294.577</a:t>
            </a:r>
            <a:endParaRPr lang="sr-Latn-RS" dirty="0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2A7593BC-793F-4C10-837F-93E4471EFACB}"/>
              </a:ext>
            </a:extLst>
          </p:cNvPr>
          <p:cNvSpPr/>
          <p:nvPr/>
        </p:nvSpPr>
        <p:spPr>
          <a:xfrm>
            <a:off x="2207697" y="3195054"/>
            <a:ext cx="911643" cy="4678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/>
              <a:t>+</a:t>
            </a:r>
            <a:endParaRPr lang="sr-Latn-RS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199C6AB-F518-4036-90B6-99075B64389E}"/>
              </a:ext>
            </a:extLst>
          </p:cNvPr>
          <p:cNvSpPr/>
          <p:nvPr/>
        </p:nvSpPr>
        <p:spPr>
          <a:xfrm>
            <a:off x="6241068" y="2981949"/>
            <a:ext cx="1764792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/>
              <a:t>1.529.565.811</a:t>
            </a:r>
            <a:r>
              <a:rPr lang="en-US" dirty="0"/>
              <a:t> </a:t>
            </a:r>
            <a:endParaRPr lang="sr-Latn-RS" dirty="0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4280268-402A-4B5B-8818-48B6891097EE}"/>
              </a:ext>
            </a:extLst>
          </p:cNvPr>
          <p:cNvSpPr/>
          <p:nvPr/>
        </p:nvSpPr>
        <p:spPr>
          <a:xfrm>
            <a:off x="5181600" y="3167103"/>
            <a:ext cx="911643" cy="4678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/>
              <a:t>+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3342484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ИЗВРШЕНИХ РАСХОДА И ИЗДАТАКА БУЏЕТА</a:t>
            </a:r>
            <a:endParaRPr lang="sr-Latn-CS" sz="2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0417063"/>
              </p:ext>
            </p:extLst>
          </p:nvPr>
        </p:nvGraphicFramePr>
        <p:xfrm>
          <a:off x="990600" y="1905000"/>
          <a:ext cx="6553200" cy="4111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1CACE3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2740</TotalTime>
  <Words>4046</Words>
  <Application>Microsoft Office PowerPoint</Application>
  <PresentationFormat>On-screen Show (4:3)</PresentationFormat>
  <Paragraphs>420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1" baseType="lpstr">
      <vt:lpstr>Arial</vt:lpstr>
      <vt:lpstr>Calibri</vt:lpstr>
      <vt:lpstr>Century Gothic</vt:lpstr>
      <vt:lpstr>Courier New</vt:lpstr>
      <vt:lpstr>Open Sans</vt:lpstr>
      <vt:lpstr>Times New Roman</vt:lpstr>
      <vt:lpstr>Wingdings</vt:lpstr>
      <vt:lpstr>Wingdings 3</vt:lpstr>
      <vt:lpstr>Wisp</vt:lpstr>
      <vt:lpstr>ОПШТИНА КОВИН   ГРАЂАНСКИ ВОДИЧ  КРОЗ ОДЛУКУ О ЗАВРШНОМ РАЧУНУ БУЏЕТА  ЗА 2021. ГОДИНУ</vt:lpstr>
      <vt:lpstr>САДРЖАЈ:</vt:lpstr>
      <vt:lpstr>Уводна реч</vt:lpstr>
      <vt:lpstr>СТРУКТУРА ОСТВАРЕНИХ ТЕКУЋИХ ПРИХОДА И ПРИМАЊА</vt:lpstr>
      <vt:lpstr>СТРУКТУРА ОСТВАРЕНИХ ТЕКУЋИХ ПРИХОДА И ПРИМАЊА</vt:lpstr>
      <vt:lpstr>ОСТВАРЕЊЕ ТЕКУЋИХ ПРИХОДА И ПРИМАЊА  У ОДНОСУ НА ПЛАН</vt:lpstr>
      <vt:lpstr>УПОРЕДНИ ПРИКАЗ ОСТВАРЕЊА ТЕКУЋИХ ПРИХОДА И ПРИМАЊА У 2020. И 2021. ГОДИНИ</vt:lpstr>
      <vt:lpstr>УКУПНО ОСТВАРЕНИ ПРИХОДИ И ПРИМАЊА</vt:lpstr>
      <vt:lpstr>СТРУКТУРА ИЗВРШЕНИХ РАСХОДА И ИЗДАТАКА БУЏЕТА</vt:lpstr>
      <vt:lpstr>СТРУКТУРА ИЗВРШЕНИХ РАСХОДА И ИЗДАТАКА БУЏЕТА</vt:lpstr>
      <vt:lpstr>ИЗВРШЕЊЕ РАСХОДА И ИЗДАТАКА  У ОДНОСУ НА ПЛАН</vt:lpstr>
      <vt:lpstr>ПРЕГЛЕД ИЗВРШЕЊА ПО КОРИСНИЦИМА</vt:lpstr>
      <vt:lpstr>ГРАФИЧКИ ПРИКАЗ ИЗВРШЕЊА  ПО КОРИСНИЦИМА </vt:lpstr>
      <vt:lpstr>ПРЕГЛЕД ИЗВРШЕЊА  ПО ПРОГРАМИМА</vt:lpstr>
      <vt:lpstr>ПРОГРАМ 1. Становање, урбанизам и просторно планирање</vt:lpstr>
      <vt:lpstr>ПРОГРАМ 2.  Комуналне делатности </vt:lpstr>
      <vt:lpstr>ПРОГРАМ 3.  Локални економски развој</vt:lpstr>
      <vt:lpstr>               ПРОГРАМ 4.                 Развој туризма</vt:lpstr>
      <vt:lpstr>              ПРОГРАМ 5.               Пољопривреда и рурални развој </vt:lpstr>
      <vt:lpstr>              ПРОГРАМ 6.               Заштита животне средине</vt:lpstr>
      <vt:lpstr>             ПРОГРАМ 7.               Организација саобраћаја и саобраћајна инфраструктура</vt:lpstr>
      <vt:lpstr>              ПРОГРАМ 8.                Предшколско васпитање и образовање</vt:lpstr>
      <vt:lpstr>              ПРОГРАМ 9.                Основно образовање и васпитање</vt:lpstr>
      <vt:lpstr>               ПРОГРАМ 10.                Средње образовање и васпитање</vt:lpstr>
      <vt:lpstr>                ПРОГРАМ 11.                 Социјална и дечија заштита </vt:lpstr>
      <vt:lpstr>              ПРОГРАМ 12.                Здравствена заштита</vt:lpstr>
      <vt:lpstr>             ПРОГРАМ 13.              Развој културе и информисања</vt:lpstr>
      <vt:lpstr>              ПРОГРАМ 14.                Развој спорта и омладине</vt:lpstr>
      <vt:lpstr>             ПРОГРАМ 15.               Опште услуге локалне самоуправе</vt:lpstr>
      <vt:lpstr>              ПРОГРАМ 16.               Политички систем локалне самоуправе   </vt:lpstr>
      <vt:lpstr>PowerPoint Presentation</vt:lpstr>
      <vt:lpstr>         Захваљујемо Вам се што сте издвојили време и пажљиво прегледали презентацију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КОНСОЛИДОВАНИ ЗАВРШНИ РАЧУН БУЏЕТА ОПШТИНЕ ВЕЛИКО ГРАДИШТЕ ЗА 2014.ГОДИНУ</dc:title>
  <dc:creator>JPantic</dc:creator>
  <cp:lastModifiedBy>Opstinska Uprava Kovin</cp:lastModifiedBy>
  <cp:revision>326</cp:revision>
  <cp:lastPrinted>2022-05-12T09:44:13Z</cp:lastPrinted>
  <dcterms:created xsi:type="dcterms:W3CDTF">2006-08-16T00:00:00Z</dcterms:created>
  <dcterms:modified xsi:type="dcterms:W3CDTF">2022-05-13T12:34:47Z</dcterms:modified>
</cp:coreProperties>
</file>