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  <p:sldMasterId id="2147483722" r:id="rId5"/>
  </p:sldMasterIdLst>
  <p:notesMasterIdLst>
    <p:notesMasterId r:id="rId32"/>
  </p:notesMasterIdLst>
  <p:handoutMasterIdLst>
    <p:handoutMasterId r:id="rId33"/>
  </p:handoutMasterIdLst>
  <p:sldIdLst>
    <p:sldId id="256" r:id="rId6"/>
    <p:sldId id="259" r:id="rId7"/>
    <p:sldId id="275" r:id="rId8"/>
    <p:sldId id="262" r:id="rId9"/>
    <p:sldId id="287" r:id="rId10"/>
    <p:sldId id="261" r:id="rId11"/>
    <p:sldId id="263" r:id="rId12"/>
    <p:sldId id="284" r:id="rId13"/>
    <p:sldId id="264" r:id="rId14"/>
    <p:sldId id="277" r:id="rId15"/>
    <p:sldId id="279" r:id="rId16"/>
    <p:sldId id="266" r:id="rId17"/>
    <p:sldId id="285" r:id="rId18"/>
    <p:sldId id="268" r:id="rId19"/>
    <p:sldId id="276" r:id="rId20"/>
    <p:sldId id="280" r:id="rId21"/>
    <p:sldId id="271" r:id="rId22"/>
    <p:sldId id="272" r:id="rId23"/>
    <p:sldId id="273" r:id="rId24"/>
    <p:sldId id="274" r:id="rId25"/>
    <p:sldId id="257" r:id="rId26"/>
    <p:sldId id="292" r:id="rId27"/>
    <p:sldId id="293" r:id="rId28"/>
    <p:sldId id="294" r:id="rId29"/>
    <p:sldId id="290" r:id="rId30"/>
    <p:sldId id="278" r:id="rId3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:p15="http://schemas.microsoft.com/office/powerpoint/2012/main" userId="S-1-5-21-3988269000-3947341290-2979681626-13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9" autoAdjust="0"/>
    <p:restoredTop sz="89216" autoAdjust="0"/>
  </p:normalViewPr>
  <p:slideViewPr>
    <p:cSldViewPr>
      <p:cViewPr varScale="1">
        <p:scale>
          <a:sx n="95" d="100"/>
          <a:sy n="95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i%202021\ZA%20BUDZET%202022\&#1041;&#1080;&#1113;&#1080;%20&#1079;&#1072;%20&#1086;&#1073;&#1088;&#1072;&#1079;&#1083;&#1086;&#1078;&#1077;&#1114;&#1077;\Grafikon%20prihod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ickalica\Downloads\Prilog%202%20-%20Pomocni%20doku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i%202021\ZA%20BUDZET%202022\&#1041;&#1080;&#1113;&#1080;%20&#1079;&#1072;%20&#1086;&#1073;&#1088;&#1072;&#1079;&#1083;&#1086;&#1078;&#1077;&#1114;&#1077;\Grafik%20po%20programim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78901024468717"/>
          <c:y val="0.3668401539493662"/>
          <c:w val="0.42961907591633347"/>
          <c:h val="0.2746485169282683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3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E3B-47A0-B2A2-B008F075046E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4E3B-47A0-B2A2-B008F075046E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4E3B-47A0-B2A2-B008F075046E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4E3B-47A0-B2A2-B008F075046E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4E3B-47A0-B2A2-B008F075046E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4E3B-47A0-B2A2-B008F075046E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4E3B-47A0-B2A2-B008F075046E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4E3B-47A0-B2A2-B008F075046E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4E3B-47A0-B2A2-B008F075046E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4E3B-47A0-B2A2-B008F075046E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4E3B-47A0-B2A2-B008F075046E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4E3B-47A0-B2A2-B008F075046E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8-4E3B-47A0-B2A2-B008F075046E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A-4E3B-47A0-B2A2-B008F075046E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1B-4E3B-47A0-B2A2-B008F075046E}"/>
              </c:ext>
            </c:extLst>
          </c:dPt>
          <c:dLbls>
            <c:dLbl>
              <c:idx val="0"/>
              <c:layout>
                <c:manualLayout>
                  <c:x val="3.4471011854463107E-2"/>
                  <c:y val="-6.64692692612542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3B-47A0-B2A2-B008F075046E}"/>
                </c:ext>
              </c:extLst>
            </c:dLbl>
            <c:dLbl>
              <c:idx val="1"/>
              <c:layout>
                <c:manualLayout>
                  <c:x val="1.4260281247835222E-2"/>
                  <c:y val="0.114842088400921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3B-47A0-B2A2-B008F075046E}"/>
                </c:ext>
              </c:extLst>
            </c:dLbl>
            <c:dLbl>
              <c:idx val="2"/>
              <c:layout>
                <c:manualLayout>
                  <c:x val="0.13027778419193203"/>
                  <c:y val="0.2306325839704818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E3B-47A0-B2A2-B008F075046E}"/>
                </c:ext>
              </c:extLst>
            </c:dLbl>
            <c:dLbl>
              <c:idx val="3"/>
              <c:layout>
                <c:manualLayout>
                  <c:x val="4.4283834022213496E-2"/>
                  <c:y val="0.2693871961656965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E3B-47A0-B2A2-B008F075046E}"/>
                </c:ext>
              </c:extLst>
            </c:dLbl>
            <c:dLbl>
              <c:idx val="4"/>
              <c:layout>
                <c:manualLayout>
                  <c:x val="-5.5034982797238355E-2"/>
                  <c:y val="0.1675380577427820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E3B-47A0-B2A2-B008F075046E}"/>
                </c:ext>
              </c:extLst>
            </c:dLbl>
            <c:dLbl>
              <c:idx val="5"/>
              <c:layout>
                <c:manualLayout>
                  <c:x val="-0.10239653327791508"/>
                  <c:y val="3.698436608467419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E3B-47A0-B2A2-B008F075046E}"/>
                </c:ext>
              </c:extLst>
            </c:dLbl>
            <c:dLbl>
              <c:idx val="6"/>
              <c:layout>
                <c:manualLayout>
                  <c:x val="-4.7856234998009367E-2"/>
                  <c:y val="4.28105142571065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E3B-47A0-B2A2-B008F075046E}"/>
                </c:ext>
              </c:extLst>
            </c:dLbl>
            <c:dLbl>
              <c:idx val="7"/>
              <c:layout>
                <c:manualLayout>
                  <c:x val="-8.3559191555503842E-2"/>
                  <c:y val="-4.605599737744198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E3B-47A0-B2A2-B008F075046E}"/>
                </c:ext>
              </c:extLst>
            </c:dLbl>
            <c:dLbl>
              <c:idx val="8"/>
              <c:layout>
                <c:manualLayout>
                  <c:x val="-0.18924608031034243"/>
                  <c:y val="-9.486867153653985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E3B-47A0-B2A2-B008F075046E}"/>
                </c:ext>
              </c:extLst>
            </c:dLbl>
            <c:dLbl>
              <c:idx val="9"/>
              <c:layout>
                <c:manualLayout>
                  <c:x val="-0.2210426336004187"/>
                  <c:y val="-0.1937984251968503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E3B-47A0-B2A2-B008F075046E}"/>
                </c:ext>
              </c:extLst>
            </c:dLbl>
            <c:dLbl>
              <c:idx val="10"/>
              <c:layout>
                <c:manualLayout>
                  <c:x val="-0.11809386507289102"/>
                  <c:y val="-0.310029369825530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E3B-47A0-B2A2-B008F075046E}"/>
                </c:ext>
              </c:extLst>
            </c:dLbl>
            <c:dLbl>
              <c:idx val="11"/>
              <c:layout>
                <c:manualLayout>
                  <c:x val="0.12849138781662173"/>
                  <c:y val="-0.3207422961972663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E3B-47A0-B2A2-B008F075046E}"/>
                </c:ext>
              </c:extLst>
            </c:dLbl>
            <c:dLbl>
              <c:idx val="12"/>
              <c:layout>
                <c:manualLayout>
                  <c:x val="0.28589674606927012"/>
                  <c:y val="-0.2545639550690129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E3B-47A0-B2A2-B008F075046E}"/>
                </c:ext>
              </c:extLst>
            </c:dLbl>
            <c:dLbl>
              <c:idx val="13"/>
              <c:layout>
                <c:manualLayout>
                  <c:x val="0.27917318986153117"/>
                  <c:y val="-0.147661688028906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E3B-47A0-B2A2-B008F075046E}"/>
                </c:ext>
              </c:extLst>
            </c:dLbl>
            <c:dLbl>
              <c:idx val="14"/>
              <c:layout>
                <c:manualLayout>
                  <c:x val="0.23338120858059899"/>
                  <c:y val="-2.930803529076937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E3B-47A0-B2A2-B008F075046E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'приходи 2022.'!$C$110:$C$124</c:f>
              <c:strCache>
                <c:ptCount val="15"/>
                <c:pt idx="0">
                  <c:v>Порези на доходак, добит и капиталне добитке</c:v>
                </c:pt>
                <c:pt idx="2">
                  <c:v>Порез на имовину</c:v>
                </c:pt>
                <c:pt idx="3">
                  <c:v>Порез на добра и услуге</c:v>
                </c:pt>
                <c:pt idx="4">
                  <c:v>Други порези</c:v>
                </c:pt>
                <c:pt idx="6">
                  <c:v>Трансфери од других нивоа власти</c:v>
                </c:pt>
                <c:pt idx="7">
                  <c:v>Приходи од имовине</c:v>
                </c:pt>
                <c:pt idx="8">
                  <c:v>Приходи од продаје добара и услуга</c:v>
                </c:pt>
                <c:pt idx="9">
                  <c:v>Новчане казне и одузета имовинска корист</c:v>
                </c:pt>
                <c:pt idx="10">
                  <c:v>Добровољни трансфери од физичких и правних лица</c:v>
                </c:pt>
                <c:pt idx="11">
                  <c:v>Мешовити и неодређени приходи</c:v>
                </c:pt>
                <c:pt idx="12">
                  <c:v>Меморандумске ставке за рафундацију расхода </c:v>
                </c:pt>
                <c:pt idx="13">
                  <c:v>Примања од продаје нефинансијске имовине</c:v>
                </c:pt>
                <c:pt idx="14">
                  <c:v>Примања од продаје финансијске имовине</c:v>
                </c:pt>
              </c:strCache>
            </c:strRef>
          </c:cat>
          <c:val>
            <c:numRef>
              <c:f>'приходи 2022.'!$D$110:$D$124</c:f>
              <c:numCache>
                <c:formatCode>General</c:formatCode>
                <c:ptCount val="15"/>
                <c:pt idx="0" formatCode="#,##0">
                  <c:v>545200000</c:v>
                </c:pt>
                <c:pt idx="2" formatCode="#,##0">
                  <c:v>203500000</c:v>
                </c:pt>
                <c:pt idx="3" formatCode="#,##0">
                  <c:v>20532000</c:v>
                </c:pt>
                <c:pt idx="4" formatCode="#,##0">
                  <c:v>10127000</c:v>
                </c:pt>
                <c:pt idx="6" formatCode="#,##0">
                  <c:v>294185945</c:v>
                </c:pt>
                <c:pt idx="7" formatCode="#,##0">
                  <c:v>68100000</c:v>
                </c:pt>
                <c:pt idx="8" formatCode="#,##0">
                  <c:v>34132000</c:v>
                </c:pt>
                <c:pt idx="9" formatCode="#,##0">
                  <c:v>8970000</c:v>
                </c:pt>
                <c:pt idx="10" formatCode="#,##0">
                  <c:v>1150000</c:v>
                </c:pt>
                <c:pt idx="11" formatCode="#,##0">
                  <c:v>10655917</c:v>
                </c:pt>
                <c:pt idx="12" formatCode="#,##0">
                  <c:v>1690000</c:v>
                </c:pt>
                <c:pt idx="13" formatCode="#,##0">
                  <c:v>19580000</c:v>
                </c:pt>
                <c:pt idx="14" formatCode="#,##0">
                  <c:v>28000000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4E3B-47A0-B2A2-B008F07504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146592787012732E-2"/>
          <c:y val="8.7499999999999994E-2"/>
          <c:w val="0.54123930689219402"/>
          <c:h val="0.8138888888888888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Column4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Sheet1!$A$2:$A$15</c:f>
              <c:strCache>
                <c:ptCount val="9"/>
                <c:pt idx="0">
                  <c:v>РАСХОДИ ЗА ЗАПОСЛЕНЕ 18,43%</c:v>
                </c:pt>
                <c:pt idx="1">
                  <c:v>КОРИШЋЕЊЕ УСЛУГА И РОБА 30,20%</c:v>
                </c:pt>
                <c:pt idx="2">
                  <c:v>ОТПЛАТА КАМАТА 0%</c:v>
                </c:pt>
                <c:pt idx="3">
                  <c:v>СУБВЕНЦИЈЕ 1,84%</c:v>
                </c:pt>
                <c:pt idx="4">
                  <c:v>ДОНАЦИЈЕ И ТРАНСФЕРИ 12,57%</c:v>
                </c:pt>
                <c:pt idx="5">
                  <c:v>СОЦИЈАЛНА ПОМОЋ 9,19%</c:v>
                </c:pt>
                <c:pt idx="6">
                  <c:v>ОСТАЛИ РАСХОДИ 4,75%</c:v>
                </c:pt>
                <c:pt idx="7">
                  <c:v>АДМИН. ТРАНСФЕРИ 0,41%</c:v>
                </c:pt>
                <c:pt idx="8">
                  <c:v>КАПИТАЛНИ ИЗДАЦИ 22,60%</c:v>
                </c:pt>
              </c:strCache>
            </c:strRef>
          </c:cat>
          <c:val>
            <c:numRef>
              <c:f>Sheet1!$B$2:$B$15</c:f>
              <c:numCache>
                <c:formatCode>_-* #,##0\ _d_i_n_._-;\-* #,##0\ _d_i_n_._-;_-* "-"\ _d_i_n_._-;_-@_-</c:formatCode>
                <c:ptCount val="14"/>
                <c:pt idx="0">
                  <c:v>246673200</c:v>
                </c:pt>
                <c:pt idx="1">
                  <c:v>404317635</c:v>
                </c:pt>
                <c:pt idx="2">
                  <c:v>40000</c:v>
                </c:pt>
                <c:pt idx="3">
                  <c:v>24600000</c:v>
                </c:pt>
                <c:pt idx="4">
                  <c:v>168303200</c:v>
                </c:pt>
                <c:pt idx="5">
                  <c:v>123065110</c:v>
                </c:pt>
                <c:pt idx="6">
                  <c:v>63613017</c:v>
                </c:pt>
                <c:pt idx="7">
                  <c:v>5500000</c:v>
                </c:pt>
                <c:pt idx="8">
                  <c:v>302492838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3C-4AB4-BCB3-4583EF4C05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Column5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Sheet1!$A$2:$A$15</c:f>
              <c:strCache>
                <c:ptCount val="9"/>
                <c:pt idx="0">
                  <c:v>РАСХОДИ ЗА ЗАПОСЛЕНЕ 18,43%</c:v>
                </c:pt>
                <c:pt idx="1">
                  <c:v>КОРИШЋЕЊЕ УСЛУГА И РОБА 30,20%</c:v>
                </c:pt>
                <c:pt idx="2">
                  <c:v>ОТПЛАТА КАМАТА 0%</c:v>
                </c:pt>
                <c:pt idx="3">
                  <c:v>СУБВЕНЦИЈЕ 1,84%</c:v>
                </c:pt>
                <c:pt idx="4">
                  <c:v>ДОНАЦИЈЕ И ТРАНСФЕРИ 12,57%</c:v>
                </c:pt>
                <c:pt idx="5">
                  <c:v>СОЦИЈАЛНА ПОМОЋ 9,19%</c:v>
                </c:pt>
                <c:pt idx="6">
                  <c:v>ОСТАЛИ РАСХОДИ 4,75%</c:v>
                </c:pt>
                <c:pt idx="7">
                  <c:v>АДМИН. ТРАНСФЕРИ 0,41%</c:v>
                </c:pt>
                <c:pt idx="8">
                  <c:v>КАПИТАЛНИ ИЗДАЦИ 22,60%</c:v>
                </c:pt>
              </c:strCache>
            </c:strRef>
          </c:cat>
          <c:val>
            <c:numRef>
              <c:f>Sheet1!$C$2:$C$15</c:f>
              <c:numCache>
                <c:formatCode>_-* #,##0\ _d_i_n_._-;\-* #,##0\ _d_i_n_._-;_-* "-"\ _d_i_n_._-;_-@_-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3C-4AB4-BCB3-4583EF4C059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ayout>
        <c:manualLayout>
          <c:xMode val="edge"/>
          <c:yMode val="edge"/>
          <c:x val="0.6206680762126956"/>
          <c:y val="0.16985389326334208"/>
          <c:w val="0.3700726645280451"/>
          <c:h val="0.7977366579177602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планираних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187"/>
          <c:h val="0.4739690597498841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24819027921405"/>
          <c:y val="0.3559322033898305"/>
          <c:w val="0.43950361944157185"/>
          <c:h val="0.28644067796610168"/>
        </c:manualLayout>
      </c:layout>
      <c:pie3DChart>
        <c:varyColors val="1"/>
        <c:ser>
          <c:idx val="0"/>
          <c:order val="0"/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8D3-4C49-88E6-A2DE4856FE82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8D3-4C49-88E6-A2DE4856FE82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8D3-4C49-88E6-A2DE4856FE8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68D3-4C49-88E6-A2DE4856FE82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68D3-4C49-88E6-A2DE4856FE8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68D3-4C49-88E6-A2DE4856FE8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68D3-4C49-88E6-A2DE4856FE82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68D3-4C49-88E6-A2DE4856FE82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68D3-4C49-88E6-A2DE4856FE82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68D3-4C49-88E6-A2DE4856FE82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68D3-4C49-88E6-A2DE4856FE82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68D3-4C49-88E6-A2DE4856FE82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68D3-4C49-88E6-A2DE4856FE82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B-68D3-4C49-88E6-A2DE4856FE82}"/>
              </c:ext>
            </c:extLst>
          </c:dPt>
          <c:dPt>
            <c:idx val="14"/>
            <c:bubble3D val="0"/>
            <c:spPr>
              <a:solidFill>
                <a:srgbClr val="00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D-68D3-4C49-88E6-A2DE4856FE82}"/>
              </c:ext>
            </c:extLst>
          </c:dPt>
          <c:dPt>
            <c:idx val="15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F-68D3-4C49-88E6-A2DE4856FE82}"/>
              </c:ext>
            </c:extLst>
          </c:dPt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20-68D3-4C49-88E6-A2DE4856FE82}"/>
              </c:ext>
            </c:extLst>
          </c:dPt>
          <c:dLbls>
            <c:dLbl>
              <c:idx val="0"/>
              <c:layout>
                <c:manualLayout>
                  <c:x val="0.17443335787176842"/>
                  <c:y val="-0.12650053897744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D3-4C49-88E6-A2DE4856FE82}"/>
                </c:ext>
              </c:extLst>
            </c:dLbl>
            <c:dLbl>
              <c:idx val="1"/>
              <c:layout>
                <c:manualLayout>
                  <c:x val="0.18590635035832295"/>
                  <c:y val="-0.1021874575105374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D3-4C49-88E6-A2DE4856FE82}"/>
                </c:ext>
              </c:extLst>
            </c:dLbl>
            <c:dLbl>
              <c:idx val="2"/>
              <c:layout>
                <c:manualLayout>
                  <c:x val="0.10626996594221355"/>
                  <c:y val="-5.901896329710231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D3-4C49-88E6-A2DE4856FE82}"/>
                </c:ext>
              </c:extLst>
            </c:dLbl>
            <c:dLbl>
              <c:idx val="3"/>
              <c:layout>
                <c:manualLayout>
                  <c:x val="0.13641399219210859"/>
                  <c:y val="-1.113308833495918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D3-4C49-88E6-A2DE4856FE82}"/>
                </c:ext>
              </c:extLst>
            </c:dLbl>
            <c:dLbl>
              <c:idx val="4"/>
              <c:layout>
                <c:manualLayout>
                  <c:x val="5.0215297280727156E-2"/>
                  <c:y val="5.308655581476057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D3-4C49-88E6-A2DE4856FE82}"/>
                </c:ext>
              </c:extLst>
            </c:dLbl>
            <c:dLbl>
              <c:idx val="5"/>
              <c:layout>
                <c:manualLayout>
                  <c:x val="3.3043822464077666E-2"/>
                  <c:y val="4.420792908895310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8D3-4C49-88E6-A2DE4856FE82}"/>
                </c:ext>
              </c:extLst>
            </c:dLbl>
            <c:dLbl>
              <c:idx val="6"/>
              <c:layout>
                <c:manualLayout>
                  <c:x val="0.11800254752979925"/>
                  <c:y val="0.1601183350973402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8D3-4C49-88E6-A2DE4856FE82}"/>
                </c:ext>
              </c:extLst>
            </c:dLbl>
            <c:dLbl>
              <c:idx val="7"/>
              <c:layout>
                <c:manualLayout>
                  <c:x val="1.4459568346915136E-3"/>
                  <c:y val="0.188564613753566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8D3-4C49-88E6-A2DE4856FE82}"/>
                </c:ext>
              </c:extLst>
            </c:dLbl>
            <c:dLbl>
              <c:idx val="8"/>
              <c:layout>
                <c:manualLayout>
                  <c:x val="-5.5238749864865121E-2"/>
                  <c:y val="0.2130440539635059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8D3-4C49-88E6-A2DE4856FE82}"/>
                </c:ext>
              </c:extLst>
            </c:dLbl>
            <c:dLbl>
              <c:idx val="9"/>
              <c:layout>
                <c:manualLayout>
                  <c:x val="-3.9231351683918933E-2"/>
                  <c:y val="0.123149192333634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8D3-4C49-88E6-A2DE4856FE82}"/>
                </c:ext>
              </c:extLst>
            </c:dLbl>
            <c:dLbl>
              <c:idx val="10"/>
              <c:layout>
                <c:manualLayout>
                  <c:x val="-2.9895389463585442E-2"/>
                  <c:y val="4.5824787618395701E-2"/>
                </c:manualLayout>
              </c:layout>
              <c:tx>
                <c:rich>
                  <a:bodyPr/>
                  <a:lstStyle/>
                  <a:p>
                    <a:pPr>
                      <a:defRPr sz="89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sr-Cyrl-RS"/>
                      <a:t>Социјална и
 дечја заштита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8D3-4C49-88E6-A2DE4856FE82}"/>
                </c:ext>
              </c:extLst>
            </c:dLbl>
            <c:dLbl>
              <c:idx val="11"/>
              <c:layout>
                <c:manualLayout>
                  <c:x val="-0.1295969852098188"/>
                  <c:y val="8.317066256457288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8D3-4C49-88E6-A2DE4856FE82}"/>
                </c:ext>
              </c:extLst>
            </c:dLbl>
            <c:dLbl>
              <c:idx val="12"/>
              <c:layout>
                <c:manualLayout>
                  <c:x val="-0.12776771698325368"/>
                  <c:y val="-9.529547783260861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68D3-4C49-88E6-A2DE4856FE82}"/>
                </c:ext>
              </c:extLst>
            </c:dLbl>
            <c:dLbl>
              <c:idx val="13"/>
              <c:layout>
                <c:manualLayout>
                  <c:x val="-6.3140548847696557E-2"/>
                  <c:y val="-8.358851449285030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68D3-4C49-88E6-A2DE4856FE82}"/>
                </c:ext>
              </c:extLst>
            </c:dLbl>
            <c:dLbl>
              <c:idx val="14"/>
              <c:layout>
                <c:manualLayout>
                  <c:x val="4.0167997738517255E-3"/>
                  <c:y val="-6.831408033030031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8D3-4C49-88E6-A2DE4856FE82}"/>
                </c:ext>
              </c:extLst>
            </c:dLbl>
            <c:dLbl>
              <c:idx val="15"/>
              <c:layout>
                <c:manualLayout>
                  <c:x val="-6.2979633966355562E-3"/>
                  <c:y val="-8.92050771408690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8D3-4C49-88E6-A2DE4856FE82}"/>
                </c:ext>
              </c:extLst>
            </c:dLbl>
            <c:dLbl>
              <c:idx val="16"/>
              <c:layout>
                <c:manualLayout>
                  <c:x val="-4.3221476888491732E-4"/>
                  <c:y val="-0.16764340221402871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8D3-4C49-88E6-A2DE4856FE8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9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Програмска!$A$605:$A$621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Комуналне делатности</c:v>
                </c:pt>
                <c:pt idx="2">
                  <c:v>Локални економски развој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и васпитање</c:v>
                </c:pt>
                <c:pt idx="9">
                  <c:v>Средње образовање и васпитање</c:v>
                </c:pt>
                <c:pt idx="10">
                  <c:v>Социјална и дечја заштита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Програмска!$C$605:$C$621</c:f>
              <c:numCache>
                <c:formatCode>#,##0</c:formatCode>
                <c:ptCount val="17"/>
                <c:pt idx="0">
                  <c:v>32188000</c:v>
                </c:pt>
                <c:pt idx="1">
                  <c:v>101853000</c:v>
                </c:pt>
                <c:pt idx="2">
                  <c:v>115260000</c:v>
                </c:pt>
                <c:pt idx="3">
                  <c:v>13672600</c:v>
                </c:pt>
                <c:pt idx="4">
                  <c:v>59589500</c:v>
                </c:pt>
                <c:pt idx="5">
                  <c:v>38297000</c:v>
                </c:pt>
                <c:pt idx="6">
                  <c:v>66251960</c:v>
                </c:pt>
                <c:pt idx="7">
                  <c:v>96237300</c:v>
                </c:pt>
                <c:pt idx="8">
                  <c:v>118355000</c:v>
                </c:pt>
                <c:pt idx="9">
                  <c:v>65482600</c:v>
                </c:pt>
                <c:pt idx="10">
                  <c:v>122676127</c:v>
                </c:pt>
                <c:pt idx="11">
                  <c:v>18666500</c:v>
                </c:pt>
                <c:pt idx="12">
                  <c:v>77541000</c:v>
                </c:pt>
                <c:pt idx="13">
                  <c:v>132758000</c:v>
                </c:pt>
                <c:pt idx="14">
                  <c:v>232666413</c:v>
                </c:pt>
                <c:pt idx="15">
                  <c:v>43110000</c:v>
                </c:pt>
                <c:pt idx="16">
                  <c:v>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68D3-4C49-88E6-A2DE4856FE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r>
            <a:rPr lang="sr-Cyrl-RS" sz="1600" dirty="0"/>
            <a:t>Општинска управа</a:t>
          </a:r>
        </a:p>
        <a:p>
          <a:r>
            <a:rPr lang="sr-Cyrl-RS" sz="1600" dirty="0"/>
            <a:t>Председница општине</a:t>
          </a:r>
        </a:p>
        <a:p>
          <a:r>
            <a:rPr lang="sr-Cyrl-RS" sz="1600" dirty="0"/>
            <a:t>Општинско  веће </a:t>
          </a:r>
        </a:p>
        <a:p>
          <a:r>
            <a:rPr lang="sr-Cyrl-RS" sz="1600" dirty="0"/>
            <a:t>Скупштина општине</a:t>
          </a:r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>
              <a:solidFill>
                <a:schemeClr val="tx1"/>
              </a:solidFill>
            </a:rPr>
            <a:t>Основне школе </a:t>
          </a:r>
        </a:p>
        <a:p>
          <a:r>
            <a:rPr lang="sr-Cyrl-RS" sz="1200" dirty="0">
              <a:solidFill>
                <a:schemeClr val="tx1"/>
              </a:solidFill>
            </a:rPr>
            <a:t>Средње школе</a:t>
          </a:r>
        </a:p>
        <a:p>
          <a:r>
            <a:rPr lang="sr-Cyrl-RS" sz="1200" dirty="0">
              <a:solidFill>
                <a:schemeClr val="tx1"/>
              </a:solidFill>
            </a:rPr>
            <a:t>Дом здравља</a:t>
          </a:r>
          <a:endParaRPr lang="en-US" sz="1200" dirty="0">
            <a:solidFill>
              <a:schemeClr val="tx1"/>
            </a:solidFill>
          </a:endParaRPr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</dgm:pt>
    <dgm:pt modelId="{36B03C56-E57D-489D-BAA9-78BCBCF466C2}" type="pres">
      <dgm:prSet presAssocID="{BDD04F37-85A8-4736-987B-C65A16E753DF}" presName="Parent" presStyleLbl="node0" presStyleIdx="0" presStyleCnt="1" custLinFactNeighborX="1527" custLinFactNeighborY="-7171">
        <dgm:presLayoutVars>
          <dgm:chMax val="5"/>
          <dgm:chPref val="5"/>
        </dgm:presLayoutVars>
      </dgm:prSet>
      <dgm:spPr/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 custLinFactNeighborX="-75730" custLinFactNeighborY="79866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 custLinFactNeighborX="-11308" custLinFactNeighborY="29446">
        <dgm:presLayoutVars>
          <dgm:chMax val="0"/>
          <dgm:chPref val="0"/>
        </dgm:presLayoutVars>
      </dgm:prSet>
      <dgm:spPr/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 custLinFactNeighborX="-43578" custLinFactNeighborY="-16196">
        <dgm:presLayoutVars>
          <dgm:chMax val="0"/>
          <dgm:chPref val="0"/>
        </dgm:presLayoutVars>
      </dgm:prSet>
      <dgm:spPr/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202</a:t>
          </a:r>
          <a:r>
            <a:rPr lang="sr-Latn-RS" sz="1400" dirty="0"/>
            <a:t>2</a:t>
          </a:r>
          <a:r>
            <a:rPr lang="sr-Cyrl-RS" sz="1400" dirty="0"/>
            <a:t>. 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EFC32170-A22A-2643-9D66-AD77C165B669}">
      <dgm:prSet phldrT="[Text]" custT="1"/>
      <dgm:spPr/>
      <dgm:t>
        <a:bodyPr/>
        <a:lstStyle/>
        <a:p>
          <a:pPr algn="l"/>
          <a:r>
            <a:rPr lang="sr-Cyrl-RS" sz="1400" dirty="0"/>
            <a:t>Потребе и предлози грађана</a:t>
          </a:r>
          <a:endParaRPr lang="en-US" sz="1400" dirty="0"/>
        </a:p>
      </dgm:t>
    </dgm:pt>
    <dgm:pt modelId="{4F79B7F7-06CC-E44B-AFD1-D3E4A049D2CF}" type="parTrans" cxnId="{DDC12055-BD81-F844-87F0-168302A9B84C}">
      <dgm:prSet/>
      <dgm:spPr/>
      <dgm:t>
        <a:bodyPr/>
        <a:lstStyle/>
        <a:p>
          <a:endParaRPr lang="en-GB"/>
        </a:p>
      </dgm:t>
    </dgm:pt>
    <dgm:pt modelId="{61FFD487-A771-4249-A846-2EE0D60C58ED}" type="sibTrans" cxnId="{DDC12055-BD81-F844-87F0-168302A9B84C}">
      <dgm:prSet/>
      <dgm:spPr/>
      <dgm:t>
        <a:bodyPr/>
        <a:lstStyle/>
        <a:p>
          <a:endParaRPr lang="en-GB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6"/>
      <dgm:spPr/>
    </dgm:pt>
    <dgm:pt modelId="{61AA8207-A6A4-4905-9FD1-93C90724B340}" type="pres">
      <dgm:prSet presAssocID="{F2167233-387A-4C2A-92FA-201B800AF2E5}" presName="connTx" presStyleLbl="parChTrans1D2" presStyleIdx="0" presStyleCnt="6"/>
      <dgm:spPr/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6" custScaleX="189790" custScaleY="230123" custLinFactNeighborX="924" custLinFactNeighborY="6005">
        <dgm:presLayoutVars>
          <dgm:chPref val="3"/>
        </dgm:presLayoutVars>
      </dgm:prSet>
      <dgm:spPr/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6"/>
      <dgm:spPr/>
    </dgm:pt>
    <dgm:pt modelId="{D23E054D-0742-441B-9D09-9EB576968A6E}" type="pres">
      <dgm:prSet presAssocID="{346E9DC4-0947-473F-AED9-9AECED92978F}" presName="connTx" presStyleLbl="parChTrans1D2" presStyleIdx="1" presStyleCnt="6"/>
      <dgm:spPr/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6" custScaleX="188329" custScaleY="95383">
        <dgm:presLayoutVars>
          <dgm:chPref val="3"/>
        </dgm:presLayoutVars>
      </dgm:prSet>
      <dgm:spPr/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6"/>
      <dgm:spPr/>
    </dgm:pt>
    <dgm:pt modelId="{92BF821D-14E3-40BB-B3C5-212A94A9CA22}" type="pres">
      <dgm:prSet presAssocID="{9324F21A-CF22-404B-991C-F0FAD04F1E1A}" presName="connTx" presStyleLbl="parChTrans1D2" presStyleIdx="2" presStyleCnt="6"/>
      <dgm:spPr/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6" custScaleX="188642" custScaleY="48152">
        <dgm:presLayoutVars>
          <dgm:chPref val="3"/>
        </dgm:presLayoutVars>
      </dgm:prSet>
      <dgm:spPr/>
    </dgm:pt>
    <dgm:pt modelId="{83F1B72F-BD92-4E4B-8B73-2DBC7440818F}" type="pres">
      <dgm:prSet presAssocID="{12F72430-90C8-46E7-9363-A8933111BAFD}" presName="level3hierChild" presStyleCnt="0"/>
      <dgm:spPr/>
    </dgm:pt>
    <dgm:pt modelId="{FCC7B010-1FCB-BB4B-A409-9CD1420FA046}" type="pres">
      <dgm:prSet presAssocID="{4F79B7F7-06CC-E44B-AFD1-D3E4A049D2CF}" presName="conn2-1" presStyleLbl="parChTrans1D2" presStyleIdx="3" presStyleCnt="6"/>
      <dgm:spPr/>
    </dgm:pt>
    <dgm:pt modelId="{A98C3E8A-D2B7-0B4C-868F-0B12B3833BF3}" type="pres">
      <dgm:prSet presAssocID="{4F79B7F7-06CC-E44B-AFD1-D3E4A049D2CF}" presName="connTx" presStyleLbl="parChTrans1D2" presStyleIdx="3" presStyleCnt="6"/>
      <dgm:spPr/>
    </dgm:pt>
    <dgm:pt modelId="{2F6C05EE-5F54-144C-8F5A-15EFF899779A}" type="pres">
      <dgm:prSet presAssocID="{EFC32170-A22A-2643-9D66-AD77C165B669}" presName="root2" presStyleCnt="0"/>
      <dgm:spPr/>
    </dgm:pt>
    <dgm:pt modelId="{FEC42879-5F29-BF4B-9AF5-9DD4C12CC286}" type="pres">
      <dgm:prSet presAssocID="{EFC32170-A22A-2643-9D66-AD77C165B669}" presName="LevelTwoTextNode" presStyleLbl="node2" presStyleIdx="3" presStyleCnt="6" custScaleX="98363" custScaleY="46365">
        <dgm:presLayoutVars>
          <dgm:chPref val="3"/>
        </dgm:presLayoutVars>
      </dgm:prSet>
      <dgm:spPr/>
    </dgm:pt>
    <dgm:pt modelId="{75DC9E8C-93C8-4547-B3CD-7948E5CA5747}" type="pres">
      <dgm:prSet presAssocID="{EFC32170-A22A-2643-9D66-AD77C165B669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4" presStyleCnt="6"/>
      <dgm:spPr/>
    </dgm:pt>
    <dgm:pt modelId="{7E8E6685-0078-4B86-BC52-3A0FBAF76686}" type="pres">
      <dgm:prSet presAssocID="{F68F9F1A-A0AC-4627-BB76-A21CB9C16ACA}" presName="connTx" presStyleLbl="parChTrans1D2" presStyleIdx="4" presStyleCnt="6"/>
      <dgm:spPr/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4" presStyleCnt="6" custScaleX="188676" custScaleY="48056">
        <dgm:presLayoutVars>
          <dgm:chPref val="3"/>
        </dgm:presLayoutVars>
      </dgm:prSet>
      <dgm:spPr/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5" presStyleCnt="6"/>
      <dgm:spPr/>
    </dgm:pt>
    <dgm:pt modelId="{EE9BE54A-48D2-43A6-AD4C-394C0EDDA292}" type="pres">
      <dgm:prSet presAssocID="{B764CED6-B38C-4590-855F-1F4460EB1A27}" presName="connTx" presStyleLbl="parChTrans1D2" presStyleIdx="5" presStyleCnt="6"/>
      <dgm:spPr/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5" presStyleCnt="6" custScaleX="189623" custScaleY="49763">
        <dgm:presLayoutVars>
          <dgm:chPref val="3"/>
        </dgm:presLayoutVars>
      </dgm:prSet>
      <dgm:spPr/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68C0852F-3B62-104F-86DC-80326F4B62A0}" type="presOf" srcId="{4F79B7F7-06CC-E44B-AFD1-D3E4A049D2CF}" destId="{A98C3E8A-D2B7-0B4C-868F-0B12B3833BF3}" srcOrd="1" destOrd="0" presId="urn:microsoft.com/office/officeart/2008/layout/HorizontalMultiLevelHierarchy"/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04C92B63-107A-49B7-9300-E9098DE5DF6A}" srcId="{00360BBF-6709-42DA-A6DE-B8193ABE792F}" destId="{24C9F698-7D4E-4709-8117-FB7CF1BB6ECA}" srcOrd="5" destOrd="0" parTransId="{B764CED6-B38C-4590-855F-1F4460EB1A27}" sibTransId="{F823D820-3815-46B0-8D53-E3C09C351FFB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6844B771-7264-814A-84CA-97FF2F94FAAA}" type="presOf" srcId="{EFC32170-A22A-2643-9D66-AD77C165B669}" destId="{FEC42879-5F29-BF4B-9AF5-9DD4C12CC286}" srcOrd="0" destOrd="0" presId="urn:microsoft.com/office/officeart/2008/layout/HorizontalMultiLevelHierarchy"/>
    <dgm:cxn modelId="{DDC12055-BD81-F844-87F0-168302A9B84C}" srcId="{00360BBF-6709-42DA-A6DE-B8193ABE792F}" destId="{EFC32170-A22A-2643-9D66-AD77C165B669}" srcOrd="3" destOrd="0" parTransId="{4F79B7F7-06CC-E44B-AFD1-D3E4A049D2CF}" sibTransId="{61FFD487-A771-4249-A846-2EE0D60C58ED}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F0E829A3-F246-2040-BB18-D885B2333DD1}" type="presOf" srcId="{4F79B7F7-06CC-E44B-AFD1-D3E4A049D2CF}" destId="{FCC7B010-1FCB-BB4B-A409-9CD1420FA046}" srcOrd="0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C3F3E9EA-BE7C-42FA-A974-B6909D195A40}" srcId="{00360BBF-6709-42DA-A6DE-B8193ABE792F}" destId="{CACC7C31-0A19-4B77-8109-9AAB9EC25D20}" srcOrd="4" destOrd="0" parTransId="{F68F9F1A-A0AC-4627-BB76-A21CB9C16ACA}" sibTransId="{D22C3584-0D16-4A12-B343-F9C335256014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4E9BE4FB-C6A5-8449-A546-4FEC5D2AEB01}" type="presParOf" srcId="{CFBE3A7D-7CD3-413D-AA64-9100FA79E8D0}" destId="{FCC7B010-1FCB-BB4B-A409-9CD1420FA046}" srcOrd="6" destOrd="0" presId="urn:microsoft.com/office/officeart/2008/layout/HorizontalMultiLevelHierarchy"/>
    <dgm:cxn modelId="{270F0E58-D968-BB45-8C32-2DED12BE03EF}" type="presParOf" srcId="{FCC7B010-1FCB-BB4B-A409-9CD1420FA046}" destId="{A98C3E8A-D2B7-0B4C-868F-0B12B3833BF3}" srcOrd="0" destOrd="0" presId="urn:microsoft.com/office/officeart/2008/layout/HorizontalMultiLevelHierarchy"/>
    <dgm:cxn modelId="{3E78767B-61CC-F64B-A60C-54E653F6E147}" type="presParOf" srcId="{CFBE3A7D-7CD3-413D-AA64-9100FA79E8D0}" destId="{2F6C05EE-5F54-144C-8F5A-15EFF899779A}" srcOrd="7" destOrd="0" presId="urn:microsoft.com/office/officeart/2008/layout/HorizontalMultiLevelHierarchy"/>
    <dgm:cxn modelId="{7CD6316D-747F-2F4B-B7F6-AFFBB624042F}" type="presParOf" srcId="{2F6C05EE-5F54-144C-8F5A-15EFF899779A}" destId="{FEC42879-5F29-BF4B-9AF5-9DD4C12CC286}" srcOrd="0" destOrd="0" presId="urn:microsoft.com/office/officeart/2008/layout/HorizontalMultiLevelHierarchy"/>
    <dgm:cxn modelId="{7EF43038-9185-3548-955E-828FAAE51313}" type="presParOf" srcId="{2F6C05EE-5F54-144C-8F5A-15EFF899779A}" destId="{75DC9E8C-93C8-4547-B3CD-7948E5CA5747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8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9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10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11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7740A1-931A-404E-B8A7-DCAB60009AEA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sr-Cyrl-RS" sz="1300" dirty="0">
              <a:solidFill>
                <a:schemeClr val="bg1"/>
              </a:solidFill>
            </a:rPr>
            <a:t>Средства из осталих извора  </a:t>
          </a:r>
          <a:r>
            <a:rPr lang="sr-Latn-RS" sz="1200" dirty="0">
              <a:solidFill>
                <a:schemeClr val="bg1"/>
              </a:solidFill>
            </a:rPr>
            <a:t>108.254.862</a:t>
          </a:r>
          <a:endParaRPr lang="en-US" sz="1300" dirty="0">
            <a:solidFill>
              <a:srgbClr val="FF0000"/>
            </a:solidFill>
          </a:endParaRPr>
        </a:p>
      </dgm:t>
    </dgm:pt>
    <dgm:pt modelId="{0643A071-2AC8-4124-916D-3A8BE5775A6D}" type="parTrans" cxnId="{B1A00774-0D3C-406F-9413-9997B0306F44}">
      <dgm:prSet/>
      <dgm:spPr/>
      <dgm:t>
        <a:bodyPr/>
        <a:lstStyle/>
        <a:p>
          <a:endParaRPr lang="en-US"/>
        </a:p>
      </dgm:t>
    </dgm:pt>
    <dgm:pt modelId="{097825AB-8F2B-4EF3-ABE1-7DCEF8027B99}" type="sibTrans" cxnId="{B1A00774-0D3C-406F-9413-9997B0306F44}">
      <dgm:prSet/>
      <dgm:spPr/>
      <dgm:t>
        <a:bodyPr/>
        <a:lstStyle/>
        <a:p>
          <a:endParaRPr lang="en-US"/>
        </a:p>
      </dgm:t>
    </dgm:pt>
    <dgm:pt modelId="{1F884CF4-1E4C-423F-AE7B-0BAC3D97360D}">
      <dgm:prSet/>
      <dgm:spPr>
        <a:solidFill>
          <a:srgbClr val="FFC000"/>
        </a:solidFill>
      </dgm:spPr>
      <dgm:t>
        <a:bodyPr/>
        <a:lstStyle/>
        <a:p>
          <a:r>
            <a:rPr lang="sr-Cyrl-RS" dirty="0"/>
            <a:t>Средства из буџета </a:t>
          </a:r>
          <a:r>
            <a:rPr lang="sr-Latn-RS" dirty="0"/>
            <a:t>1.137.568.000</a:t>
          </a:r>
          <a:endParaRPr lang="en-US" dirty="0">
            <a:solidFill>
              <a:srgbClr val="FF0000"/>
            </a:solidFill>
          </a:endParaRPr>
        </a:p>
      </dgm:t>
    </dgm:pt>
    <dgm:pt modelId="{B54F7004-6983-4114-82DE-5ADF4FEF4D02}" type="parTrans" cxnId="{70C4B168-53EF-4508-8C4E-A3F87A5F97DE}">
      <dgm:prSet/>
      <dgm:spPr/>
      <dgm:t>
        <a:bodyPr/>
        <a:lstStyle/>
        <a:p>
          <a:endParaRPr lang="en-US"/>
        </a:p>
      </dgm:t>
    </dgm:pt>
    <dgm:pt modelId="{1B723845-E0D1-4671-AE0F-32E0821595D7}" type="sibTrans" cxnId="{70C4B168-53EF-4508-8C4E-A3F87A5F97DE}">
      <dgm:prSet/>
      <dgm:spPr/>
      <dgm:t>
        <a:bodyPr/>
        <a:lstStyle/>
        <a:p>
          <a:endParaRPr lang="en-US"/>
        </a:p>
      </dgm:t>
    </dgm:pt>
    <dgm:pt modelId="{258C614E-C25D-47E8-BC69-ECC42BFEC5C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sr-Cyrl-RS" dirty="0">
              <a:solidFill>
                <a:schemeClr val="bg1"/>
              </a:solidFill>
            </a:rPr>
            <a:t>Пренета средства из ранијих година</a:t>
          </a:r>
          <a:endParaRPr lang="sr-Latn-RS" dirty="0">
            <a:solidFill>
              <a:schemeClr val="bg1"/>
            </a:solidFill>
          </a:endParaRPr>
        </a:p>
        <a:p>
          <a:r>
            <a:rPr lang="sr-Latn-RS" dirty="0">
              <a:solidFill>
                <a:schemeClr val="bg1"/>
              </a:solidFill>
            </a:rPr>
            <a:t>92.782.138</a:t>
          </a:r>
          <a:endParaRPr lang="en-US" dirty="0">
            <a:solidFill>
              <a:schemeClr val="bg1"/>
            </a:solidFill>
          </a:endParaRPr>
        </a:p>
      </dgm:t>
    </dgm:pt>
    <dgm:pt modelId="{0EE00226-4F18-428E-857D-BB8AB5FED661}" type="parTrans" cxnId="{9FE065B6-BAF0-45E0-96C4-FBC1763BA102}">
      <dgm:prSet/>
      <dgm:spPr/>
      <dgm:t>
        <a:bodyPr/>
        <a:lstStyle/>
        <a:p>
          <a:endParaRPr lang="en-US"/>
        </a:p>
      </dgm:t>
    </dgm:pt>
    <dgm:pt modelId="{44AA7FFE-EC5D-4B4A-A884-0D1E57526835}" type="sibTrans" cxnId="{9FE065B6-BAF0-45E0-96C4-FBC1763BA102}">
      <dgm:prSet/>
      <dgm:spPr/>
      <dgm:t>
        <a:bodyPr/>
        <a:lstStyle/>
        <a:p>
          <a:endParaRPr lang="en-US"/>
        </a:p>
      </dgm:t>
    </dgm:pt>
    <dgm:pt modelId="{092009B7-2960-442B-A6FB-0D8F25F4F5CA}">
      <dgm:prSet/>
      <dgm:spPr>
        <a:solidFill>
          <a:srgbClr val="92D050"/>
        </a:solidFill>
      </dgm:spPr>
      <dgm:t>
        <a:bodyPr/>
        <a:lstStyle/>
        <a:p>
          <a:r>
            <a:rPr lang="sr-Cyrl-RS" dirty="0"/>
            <a:t>Укупан буџет  </a:t>
          </a:r>
          <a:r>
            <a:rPr lang="sr-Latn-RS" dirty="0"/>
            <a:t>1.338.605.000</a:t>
          </a:r>
          <a:endParaRPr lang="en-US" dirty="0">
            <a:solidFill>
              <a:srgbClr val="FF0000"/>
            </a:solidFill>
          </a:endParaRPr>
        </a:p>
      </dgm:t>
    </dgm:pt>
    <dgm:pt modelId="{9B9E4606-8918-432D-AF17-F974BFE575C6}" type="parTrans" cxnId="{521ED7ED-3B46-4CE8-992A-CAB92204B1C6}">
      <dgm:prSet/>
      <dgm:spPr/>
      <dgm:t>
        <a:bodyPr/>
        <a:lstStyle/>
        <a:p>
          <a:endParaRPr lang="en-US"/>
        </a:p>
      </dgm:t>
    </dgm:pt>
    <dgm:pt modelId="{15C2B52E-4F55-4082-BB1C-94031D560EB4}" type="sibTrans" cxnId="{521ED7ED-3B46-4CE8-992A-CAB92204B1C6}">
      <dgm:prSet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</dgm:pt>
    <dgm:pt modelId="{D96E659A-663E-485D-BF89-FD74BE74A5C4}" type="pres">
      <dgm:prSet presAssocID="{1F884CF4-1E4C-423F-AE7B-0BAC3D97360D}" presName="node" presStyleLbl="node1" presStyleIdx="0" presStyleCnt="4">
        <dgm:presLayoutVars>
          <dgm:bulletEnabled val="1"/>
        </dgm:presLayoutVars>
      </dgm:prSet>
      <dgm:spPr/>
    </dgm:pt>
    <dgm:pt modelId="{BA78071E-3EA3-4945-922C-AE021F34276A}" type="pres">
      <dgm:prSet presAssocID="{1B723845-E0D1-4671-AE0F-32E0821595D7}" presName="spacerL" presStyleCnt="0"/>
      <dgm:spPr/>
    </dgm:pt>
    <dgm:pt modelId="{98F3E7AB-6934-48FA-B82F-FBEAF1B2375D}" type="pres">
      <dgm:prSet presAssocID="{1B723845-E0D1-4671-AE0F-32E0821595D7}" presName="sibTrans" presStyleLbl="sibTrans2D1" presStyleIdx="0" presStyleCnt="3"/>
      <dgm:spPr/>
    </dgm:pt>
    <dgm:pt modelId="{F9CA65E4-8785-4412-A513-0A2695416EE5}" type="pres">
      <dgm:prSet presAssocID="{1B723845-E0D1-4671-AE0F-32E0821595D7}" presName="spacerR" presStyleCnt="0"/>
      <dgm:spPr/>
    </dgm:pt>
    <dgm:pt modelId="{2F60A798-586E-4E47-B649-25F047F36835}" type="pres">
      <dgm:prSet presAssocID="{258C614E-C25D-47E8-BC69-ECC42BFEC5CC}" presName="node" presStyleLbl="node1" presStyleIdx="1" presStyleCnt="4">
        <dgm:presLayoutVars>
          <dgm:bulletEnabled val="1"/>
        </dgm:presLayoutVars>
      </dgm:prSet>
      <dgm:spPr/>
    </dgm:pt>
    <dgm:pt modelId="{F90D06A4-272D-4E58-B7CB-EB8C424E859B}" type="pres">
      <dgm:prSet presAssocID="{44AA7FFE-EC5D-4B4A-A884-0D1E57526835}" presName="spacerL" presStyleCnt="0"/>
      <dgm:spPr/>
    </dgm:pt>
    <dgm:pt modelId="{41F09F99-3DCC-47E4-9188-F7D103A1F6E3}" type="pres">
      <dgm:prSet presAssocID="{44AA7FFE-EC5D-4B4A-A884-0D1E57526835}" presName="sibTrans" presStyleLbl="sibTrans2D1" presStyleIdx="1" presStyleCnt="3"/>
      <dgm:spPr/>
    </dgm:pt>
    <dgm:pt modelId="{F015C141-867A-4124-B290-CA1BB3474B22}" type="pres">
      <dgm:prSet presAssocID="{44AA7FFE-EC5D-4B4A-A884-0D1E57526835}" presName="spacerR" presStyleCnt="0"/>
      <dgm:spPr/>
    </dgm:pt>
    <dgm:pt modelId="{6C1FFF0F-B1A4-4C41-B9D3-30452A0DFA4B}" type="pres">
      <dgm:prSet presAssocID="{567740A1-931A-404E-B8A7-DCAB60009AEA}" presName="node" presStyleLbl="node1" presStyleIdx="2" presStyleCnt="4" custScaleX="109086" custScaleY="96476">
        <dgm:presLayoutVars>
          <dgm:bulletEnabled val="1"/>
        </dgm:presLayoutVars>
      </dgm:prSet>
      <dgm:spPr/>
    </dgm:pt>
    <dgm:pt modelId="{409B09D3-4DF0-4A67-B116-C3B0CE10042E}" type="pres">
      <dgm:prSet presAssocID="{097825AB-8F2B-4EF3-ABE1-7DCEF8027B99}" presName="spacerL" presStyleCnt="0"/>
      <dgm:spPr/>
    </dgm:pt>
    <dgm:pt modelId="{87C2FC52-975B-4E62-B5E0-1AB7C844E900}" type="pres">
      <dgm:prSet presAssocID="{097825AB-8F2B-4EF3-ABE1-7DCEF8027B99}" presName="sibTrans" presStyleLbl="sibTrans2D1" presStyleIdx="2" presStyleCnt="3"/>
      <dgm:spPr/>
    </dgm:pt>
    <dgm:pt modelId="{B01A7D7F-4B49-41A1-BC20-5B8B2DC888CB}" type="pres">
      <dgm:prSet presAssocID="{097825AB-8F2B-4EF3-ABE1-7DCEF8027B99}" presName="spacerR" presStyleCnt="0"/>
      <dgm:spPr/>
    </dgm:pt>
    <dgm:pt modelId="{2DB98FF9-EDB5-4EEE-AFA3-A57C7337F497}" type="pres">
      <dgm:prSet presAssocID="{092009B7-2960-442B-A6FB-0D8F25F4F5CA}" presName="node" presStyleLbl="node1" presStyleIdx="3" presStyleCnt="4" custScaleX="120163" custScaleY="97476">
        <dgm:presLayoutVars>
          <dgm:bulletEnabled val="1"/>
        </dgm:presLayoutVars>
      </dgm:prSet>
      <dgm:spPr/>
    </dgm:pt>
  </dgm:ptLst>
  <dgm:cxnLst>
    <dgm:cxn modelId="{19DBA710-EAA7-479A-8FB0-39539DFAF5D1}" type="presOf" srcId="{1B723845-E0D1-4671-AE0F-32E0821595D7}" destId="{98F3E7AB-6934-48FA-B82F-FBEAF1B2375D}" srcOrd="0" destOrd="0" presId="urn:microsoft.com/office/officeart/2005/8/layout/equation1"/>
    <dgm:cxn modelId="{AA2B371A-C761-4755-A6F9-5CD00112D7B0}" type="presOf" srcId="{1F884CF4-1E4C-423F-AE7B-0BAC3D97360D}" destId="{D96E659A-663E-485D-BF89-FD74BE74A5C4}" srcOrd="0" destOrd="0" presId="urn:microsoft.com/office/officeart/2005/8/layout/equation1"/>
    <dgm:cxn modelId="{6B017F2C-2CB9-4751-A7CD-30B8BC98049D}" type="presOf" srcId="{567740A1-931A-404E-B8A7-DCAB60009AEA}" destId="{6C1FFF0F-B1A4-4C41-B9D3-30452A0DFA4B}" srcOrd="0" destOrd="0" presId="urn:microsoft.com/office/officeart/2005/8/layout/equation1"/>
    <dgm:cxn modelId="{70C4B168-53EF-4508-8C4E-A3F87A5F97DE}" srcId="{028ECFAC-63B3-40F0-9E03-B31D365E432C}" destId="{1F884CF4-1E4C-423F-AE7B-0BAC3D97360D}" srcOrd="0" destOrd="0" parTransId="{B54F7004-6983-4114-82DE-5ADF4FEF4D02}" sibTransId="{1B723845-E0D1-4671-AE0F-32E0821595D7}"/>
    <dgm:cxn modelId="{B1A00774-0D3C-406F-9413-9997B0306F44}" srcId="{028ECFAC-63B3-40F0-9E03-B31D365E432C}" destId="{567740A1-931A-404E-B8A7-DCAB60009AEA}" srcOrd="2" destOrd="0" parTransId="{0643A071-2AC8-4124-916D-3A8BE5775A6D}" sibTransId="{097825AB-8F2B-4EF3-ABE1-7DCEF8027B99}"/>
    <dgm:cxn modelId="{4AD3BF7C-9486-4F6F-9899-32B240DDA0E4}" type="presOf" srcId="{097825AB-8F2B-4EF3-ABE1-7DCEF8027B99}" destId="{87C2FC52-975B-4E62-B5E0-1AB7C844E900}" srcOrd="0" destOrd="0" presId="urn:microsoft.com/office/officeart/2005/8/layout/equation1"/>
    <dgm:cxn modelId="{A08F9C8E-A0B7-46AA-A78A-8BD9FCF7DFC7}" type="presOf" srcId="{44AA7FFE-EC5D-4B4A-A884-0D1E57526835}" destId="{41F09F99-3DCC-47E4-9188-F7D103A1F6E3}" srcOrd="0" destOrd="0" presId="urn:microsoft.com/office/officeart/2005/8/layout/equation1"/>
    <dgm:cxn modelId="{9C6BB78E-EFB3-4041-AD67-F0BF8DC2C140}" type="presOf" srcId="{028ECFAC-63B3-40F0-9E03-B31D365E432C}" destId="{688A0EC4-0F6D-4987-959D-CA5F27B3CF24}" srcOrd="0" destOrd="0" presId="urn:microsoft.com/office/officeart/2005/8/layout/equation1"/>
    <dgm:cxn modelId="{9FE065B6-BAF0-45E0-96C4-FBC1763BA102}" srcId="{028ECFAC-63B3-40F0-9E03-B31D365E432C}" destId="{258C614E-C25D-47E8-BC69-ECC42BFEC5CC}" srcOrd="1" destOrd="0" parTransId="{0EE00226-4F18-428E-857D-BB8AB5FED661}" sibTransId="{44AA7FFE-EC5D-4B4A-A884-0D1E57526835}"/>
    <dgm:cxn modelId="{20F83DCD-3158-453F-967C-EBC1245F7DD9}" type="presOf" srcId="{092009B7-2960-442B-A6FB-0D8F25F4F5CA}" destId="{2DB98FF9-EDB5-4EEE-AFA3-A57C7337F497}" srcOrd="0" destOrd="0" presId="urn:microsoft.com/office/officeart/2005/8/layout/equation1"/>
    <dgm:cxn modelId="{DACDA2EA-2B85-43AD-A796-6061D0417520}" type="presOf" srcId="{258C614E-C25D-47E8-BC69-ECC42BFEC5CC}" destId="{2F60A798-586E-4E47-B649-25F047F36835}" srcOrd="0" destOrd="0" presId="urn:microsoft.com/office/officeart/2005/8/layout/equation1"/>
    <dgm:cxn modelId="{521ED7ED-3B46-4CE8-992A-CAB92204B1C6}" srcId="{028ECFAC-63B3-40F0-9E03-B31D365E432C}" destId="{092009B7-2960-442B-A6FB-0D8F25F4F5CA}" srcOrd="3" destOrd="0" parTransId="{9B9E4606-8918-432D-AF17-F974BFE575C6}" sibTransId="{15C2B52E-4F55-4082-BB1C-94031D560EB4}"/>
    <dgm:cxn modelId="{E573888D-F9FB-4FE6-AAF3-F927AA2E6EBC}" type="presParOf" srcId="{688A0EC4-0F6D-4987-959D-CA5F27B3CF24}" destId="{D96E659A-663E-485D-BF89-FD74BE74A5C4}" srcOrd="0" destOrd="0" presId="urn:microsoft.com/office/officeart/2005/8/layout/equation1"/>
    <dgm:cxn modelId="{0D0B0A83-F15C-4526-8464-422DF0C5A916}" type="presParOf" srcId="{688A0EC4-0F6D-4987-959D-CA5F27B3CF24}" destId="{BA78071E-3EA3-4945-922C-AE021F34276A}" srcOrd="1" destOrd="0" presId="urn:microsoft.com/office/officeart/2005/8/layout/equation1"/>
    <dgm:cxn modelId="{F031027E-A6F6-4F40-A5F1-E4A0719687A0}" type="presParOf" srcId="{688A0EC4-0F6D-4987-959D-CA5F27B3CF24}" destId="{98F3E7AB-6934-48FA-B82F-FBEAF1B2375D}" srcOrd="2" destOrd="0" presId="urn:microsoft.com/office/officeart/2005/8/layout/equation1"/>
    <dgm:cxn modelId="{D6E988E9-F5EF-40D2-8011-DD3EEFB6D15B}" type="presParOf" srcId="{688A0EC4-0F6D-4987-959D-CA5F27B3CF24}" destId="{F9CA65E4-8785-4412-A513-0A2695416EE5}" srcOrd="3" destOrd="0" presId="urn:microsoft.com/office/officeart/2005/8/layout/equation1"/>
    <dgm:cxn modelId="{98121E6C-7394-4C4E-90C8-4BCB940CB22B}" type="presParOf" srcId="{688A0EC4-0F6D-4987-959D-CA5F27B3CF24}" destId="{2F60A798-586E-4E47-B649-25F047F36835}" srcOrd="4" destOrd="0" presId="urn:microsoft.com/office/officeart/2005/8/layout/equation1"/>
    <dgm:cxn modelId="{AB91E517-F112-4A52-AF08-CE2E95E6B5F1}" type="presParOf" srcId="{688A0EC4-0F6D-4987-959D-CA5F27B3CF24}" destId="{F90D06A4-272D-4E58-B7CB-EB8C424E859B}" srcOrd="5" destOrd="0" presId="urn:microsoft.com/office/officeart/2005/8/layout/equation1"/>
    <dgm:cxn modelId="{D010658D-E5F6-4983-A1B2-31CA122A0D57}" type="presParOf" srcId="{688A0EC4-0F6D-4987-959D-CA5F27B3CF24}" destId="{41F09F99-3DCC-47E4-9188-F7D103A1F6E3}" srcOrd="6" destOrd="0" presId="urn:microsoft.com/office/officeart/2005/8/layout/equation1"/>
    <dgm:cxn modelId="{3C6341AE-0423-446F-A013-72858729AA3E}" type="presParOf" srcId="{688A0EC4-0F6D-4987-959D-CA5F27B3CF24}" destId="{F015C141-867A-4124-B290-CA1BB3474B22}" srcOrd="7" destOrd="0" presId="urn:microsoft.com/office/officeart/2005/8/layout/equation1"/>
    <dgm:cxn modelId="{E0497DF6-7B98-411C-B02B-83AD89D9A9DD}" type="presParOf" srcId="{688A0EC4-0F6D-4987-959D-CA5F27B3CF24}" destId="{6C1FFF0F-B1A4-4C41-B9D3-30452A0DFA4B}" srcOrd="8" destOrd="0" presId="urn:microsoft.com/office/officeart/2005/8/layout/equation1"/>
    <dgm:cxn modelId="{C76D8E36-7B23-43F0-9C45-92FEB6EDD91E}" type="presParOf" srcId="{688A0EC4-0F6D-4987-959D-CA5F27B3CF24}" destId="{409B09D3-4DF0-4A67-B116-C3B0CE10042E}" srcOrd="9" destOrd="0" presId="urn:microsoft.com/office/officeart/2005/8/layout/equation1"/>
    <dgm:cxn modelId="{5746382A-B224-4354-8E78-8AA20095070E}" type="presParOf" srcId="{688A0EC4-0F6D-4987-959D-CA5F27B3CF24}" destId="{87C2FC52-975B-4E62-B5E0-1AB7C844E900}" srcOrd="10" destOrd="0" presId="urn:microsoft.com/office/officeart/2005/8/layout/equation1"/>
    <dgm:cxn modelId="{7E6443D3-75AF-4CD4-ADB4-3F5DEC67A706}" type="presParOf" srcId="{688A0EC4-0F6D-4987-959D-CA5F27B3CF24}" destId="{B01A7D7F-4B49-41A1-BC20-5B8B2DC888CB}" srcOrd="11" destOrd="0" presId="urn:microsoft.com/office/officeart/2005/8/layout/equation1"/>
    <dgm:cxn modelId="{2EA15DB9-4691-4655-BBAA-3AC0D32206B3}" type="presParOf" srcId="{688A0EC4-0F6D-4987-959D-CA5F27B3CF24}" destId="{2DB98FF9-EDB5-4EEE-AFA3-A57C7337F497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</dgm:pt>
  </dgm:ptLst>
  <dgm:cxnLst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F0833111-710A-438D-8DAD-39E1E37FCCA2}" type="presOf" srcId="{E1AD8724-28DC-48C5-B75E-B0D1F33E6279}" destId="{939B76D1-BB33-4E50-9ECD-839FB5787B95}" srcOrd="0" destOrd="0" presId="urn:diagrams.loki3.com/BracketList"/>
    <dgm:cxn modelId="{1D90891A-5CA6-46E0-9B94-066929D862D5}" type="presOf" srcId="{28888755-727E-436B-B2F2-DA7896544A65}" destId="{9312B733-3AEB-49F6-8245-08553BA2949B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021894C-289A-4B28-BA0D-6767C27230B8}" type="presOf" srcId="{D45E583C-4AAD-40D2-9D24-9A0A68141567}" destId="{7BB6658A-32E0-42C7-B82A-240BF45CF27D}" srcOrd="0" destOrd="0" presId="urn:diagrams.loki3.com/BracketList"/>
    <dgm:cxn modelId="{C1188A4E-FB96-4E8F-9307-7C6CDB28AD6E}" type="presOf" srcId="{4B4A2A45-FFA7-47F5-A99D-A2DFD7698107}" destId="{9A05939C-6B40-4C32-897A-4A6DC3E71E5B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B07D637A-714A-406B-993E-0E5A5B39956B}" type="presOf" srcId="{E1B79EE1-1157-4302-AB0B-8FEDC81165FD}" destId="{F40D94EA-52E0-4740-A924-EAF350BDF213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39B6D187-F738-494F-864B-824768F311FC}" type="presOf" srcId="{6B14159D-5902-471E-9F91-CEA86CA18597}" destId="{FFFD7BD8-195B-4FA4-9414-4F4C582F5570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87FAF999-9E08-4A6A-A6D7-11D7E30AC118}" type="presOf" srcId="{EEA47F19-311D-44B3-AAA4-35C98BD4844B}" destId="{EFEB1020-9C17-48DC-BBE0-54FA743F9F75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53E397A2-7CAD-4A4C-ABDE-885D92961EB2}" type="presOf" srcId="{FE2BA0E8-81AC-463B-B498-EF464F5BCE06}" destId="{9893D59A-7FEC-486D-89C4-D28135F6121C}" srcOrd="0" destOrd="0" presId="urn:diagrams.loki3.com/BracketList"/>
    <dgm:cxn modelId="{28FEEFA5-6DE3-40CA-B954-F6DBC6F9FAD9}" type="presOf" srcId="{26EF48C7-6381-4355-B03F-DD441AE957C7}" destId="{EFAACCF6-3A6A-4536-89B0-F0A7C44F6BE1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E9154DB6-8B71-4C47-A778-19BA49538396}" type="presOf" srcId="{92FD0664-EE76-4121-BE7B-68FC1EE5F4D7}" destId="{C6BA9D27-2D60-4BA7-98A9-E18E57FDB6CB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F06063E2-D018-4F42-A342-274E0902DE34}" type="presOf" srcId="{A22D28D0-C0EE-4FAC-9411-A8A4995FB17B}" destId="{B43D6F8D-5103-4DCA-8971-053A6B7A987B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/>
      <dgm:t>
        <a:bodyPr/>
        <a:lstStyle/>
        <a:p>
          <a:pPr algn="ctr"/>
          <a:r>
            <a:rPr lang="sr-Cyrl-RS" dirty="0"/>
            <a:t>Укупни буџетски приходи и примања </a:t>
          </a:r>
          <a:r>
            <a:rPr lang="en-RS" b="0" i="0" u="none" dirty="0"/>
            <a:t>1</a:t>
          </a:r>
          <a:r>
            <a:rPr lang="sr-Latn-RS" b="0" i="0" u="none" dirty="0"/>
            <a:t>.338.605.000</a:t>
          </a:r>
          <a:r>
            <a:rPr lang="en-RS" b="1" i="0" u="none" dirty="0"/>
            <a:t> </a:t>
          </a:r>
          <a:r>
            <a:rPr lang="sr-Cyrl-RS" dirty="0"/>
            <a:t>динара</a:t>
          </a:r>
          <a:endParaRPr lang="en-US" dirty="0"/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/>
      <dgm:spPr/>
      <dgm:t>
        <a:bodyPr/>
        <a:lstStyle/>
        <a:p>
          <a:pPr algn="ctr"/>
          <a:r>
            <a:rPr lang="sr-Cyrl-RS" dirty="0"/>
            <a:t>Приходи од  пореза </a:t>
          </a:r>
          <a:r>
            <a:rPr lang="sr-Latn-RS" b="0" i="0" u="none" dirty="0"/>
            <a:t>779.359.000</a:t>
          </a:r>
          <a:endParaRPr lang="en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/>
      <dgm:spPr/>
      <dgm:t>
        <a:bodyPr/>
        <a:lstStyle/>
        <a:p>
          <a:pPr algn="ctr"/>
          <a:r>
            <a:rPr lang="sr-Cyrl-RS" dirty="0"/>
            <a:t>Трансфери </a:t>
          </a:r>
          <a:r>
            <a:rPr lang="sr-Latn-RS" b="0" i="0" u="none" dirty="0"/>
            <a:t>294.185.945</a:t>
          </a:r>
          <a:endParaRPr lang="en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/>
      <dgm:spPr/>
      <dgm:t>
        <a:bodyPr/>
        <a:lstStyle/>
        <a:p>
          <a:pPr algn="ctr"/>
          <a:r>
            <a:rPr lang="sr-Cyrl-RS" dirty="0"/>
            <a:t>Други приходи</a:t>
          </a:r>
          <a:endParaRPr lang="sr-Latn-RS" dirty="0"/>
        </a:p>
        <a:p>
          <a:pPr algn="ctr"/>
          <a:r>
            <a:rPr lang="sr-Latn-RS" b="0" i="0" u="none" dirty="0"/>
            <a:t>123.007.917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/>
      <dgm:spPr/>
      <dgm:t>
        <a:bodyPr/>
        <a:lstStyle/>
        <a:p>
          <a:pPr algn="ctr"/>
          <a:r>
            <a:rPr lang="sr-Cyrl-RS" dirty="0"/>
            <a:t>Примања од продаје нефинансијске имовине   </a:t>
          </a:r>
          <a:r>
            <a:rPr lang="sr-Latn-RS" dirty="0"/>
            <a:t>19.580.000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/>
      <dgm:t>
        <a:bodyPr/>
        <a:lstStyle/>
        <a:p>
          <a:pPr algn="ctr"/>
          <a:r>
            <a:rPr lang="sr-Cyrl-RS" sz="1000" dirty="0"/>
            <a:t>Пренета средства из ранијих година</a:t>
          </a:r>
          <a:r>
            <a:rPr lang="sr-Latn-RS" sz="1000" dirty="0"/>
            <a:t> </a:t>
          </a:r>
          <a:r>
            <a:rPr lang="sr-Latn-RS" sz="1000" b="0" i="0" u="none" dirty="0"/>
            <a:t>92.782.138</a:t>
          </a:r>
          <a:r>
            <a:rPr lang="sr-Latn-RS" sz="1000" dirty="0"/>
            <a:t> </a:t>
          </a:r>
          <a:r>
            <a:rPr lang="sr-Cyrl-RS" sz="1000" dirty="0"/>
            <a:t>динара</a:t>
          </a:r>
          <a:endParaRPr lang="en-US" sz="1000" dirty="0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/>
      <dgm:spPr/>
      <dgm:t>
        <a:bodyPr/>
        <a:lstStyle/>
        <a:p>
          <a:pPr algn="ctr"/>
          <a:r>
            <a:rPr lang="en-RS" b="0" i="0" u="none" dirty="0"/>
            <a:t>M</a:t>
          </a:r>
          <a:r>
            <a:rPr lang="sr-Cyrl-RS" b="0" i="0" u="none" dirty="0" err="1"/>
            <a:t>еморандумске</a:t>
          </a:r>
          <a:r>
            <a:rPr lang="sr-Cyrl-RS" b="0" i="0" u="none" dirty="0"/>
            <a:t> ставке </a:t>
          </a:r>
        </a:p>
        <a:p>
          <a:pPr algn="ctr"/>
          <a:r>
            <a:rPr lang="sr-Latn-RS" b="0" i="0" u="none" dirty="0"/>
            <a:t>1.690.000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F13A67ED-5439-4F54-B9DD-20B4749358A9}">
      <dgm:prSet phldrT="[Text]" custT="1"/>
      <dgm:spPr/>
      <dgm:t>
        <a:bodyPr/>
        <a:lstStyle/>
        <a:p>
          <a:pPr algn="ctr"/>
          <a:r>
            <a:rPr lang="sr-Cyrl-RS" sz="1000" dirty="0"/>
            <a:t>Примања од продаје финансијске имовине 28.000.000</a:t>
          </a:r>
          <a:endParaRPr lang="en-US" sz="1000" dirty="0"/>
        </a:p>
      </dgm:t>
    </dgm:pt>
    <dgm:pt modelId="{B5D5F681-7529-4BD9-811F-EBF2515D6128}" type="parTrans" cxnId="{F36CBF4A-9ACF-4886-8154-C2618C06A64B}">
      <dgm:prSet/>
      <dgm:spPr/>
      <dgm:t>
        <a:bodyPr/>
        <a:lstStyle/>
        <a:p>
          <a:endParaRPr lang="en-US"/>
        </a:p>
      </dgm:t>
    </dgm:pt>
    <dgm:pt modelId="{FE0811C7-653E-4156-B2F1-59392E7F5C69}" type="sibTrans" cxnId="{F36CBF4A-9ACF-4886-8154-C2618C06A64B}">
      <dgm:prSet/>
      <dgm:spPr/>
      <dgm:t>
        <a:bodyPr/>
        <a:lstStyle/>
        <a:p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8"/>
      <dgm:spPr/>
    </dgm:pt>
    <dgm:pt modelId="{63432802-399F-407F-AC10-7219543A0326}" type="pres">
      <dgm:prSet presAssocID="{DB1A1606-130D-4B45-9553-0A0B804495DF}" presName="node" presStyleLbl="vennNode1" presStyleIdx="1" presStyleCnt="8">
        <dgm:presLayoutVars>
          <dgm:bulletEnabled val="1"/>
        </dgm:presLayoutVars>
      </dgm:prSet>
      <dgm:spPr/>
    </dgm:pt>
    <dgm:pt modelId="{449BFEB2-6844-4A2C-8DC2-780280CBA079}" type="pres">
      <dgm:prSet presAssocID="{AEA7499A-114B-4146-9776-CDD8ACEC6B39}" presName="node" presStyleLbl="vennNode1" presStyleIdx="2" presStyleCnt="8">
        <dgm:presLayoutVars>
          <dgm:bulletEnabled val="1"/>
        </dgm:presLayoutVars>
      </dgm:prSet>
      <dgm:spPr/>
    </dgm:pt>
    <dgm:pt modelId="{9DDE88A7-5745-4E4F-A7A8-F71A4DA0D5F2}" type="pres">
      <dgm:prSet presAssocID="{BF71EFAE-EC9F-46E9-BD2A-1686637595DA}" presName="node" presStyleLbl="vennNode1" presStyleIdx="3" presStyleCnt="8" custRadScaleRad="97327" custRadScaleInc="486">
        <dgm:presLayoutVars>
          <dgm:bulletEnabled val="1"/>
        </dgm:presLayoutVars>
      </dgm:prSet>
      <dgm:spPr/>
    </dgm:pt>
    <dgm:pt modelId="{72DE4213-15E1-4436-8045-C055E8A54EDE}" type="pres">
      <dgm:prSet presAssocID="{40EF3D92-C4CB-4CBC-8AED-087234C53764}" presName="node" presStyleLbl="vennNode1" presStyleIdx="4" presStyleCnt="8">
        <dgm:presLayoutVars>
          <dgm:bulletEnabled val="1"/>
        </dgm:presLayoutVars>
      </dgm:prSet>
      <dgm:spPr/>
    </dgm:pt>
    <dgm:pt modelId="{91CFC9CD-FF79-40EF-A271-A8DBB0423AC2}" type="pres">
      <dgm:prSet presAssocID="{920F0D4F-6C4C-4BE8-9363-F48FBF034871}" presName="node" presStyleLbl="vennNode1" presStyleIdx="5" presStyleCnt="8">
        <dgm:presLayoutVars>
          <dgm:bulletEnabled val="1"/>
        </dgm:presLayoutVars>
      </dgm:prSet>
      <dgm:spPr/>
    </dgm:pt>
    <dgm:pt modelId="{FC69A2CE-A671-47B5-8CD8-544465E52E9C}" type="pres">
      <dgm:prSet presAssocID="{15426A40-9AD2-4153-8230-E20BC4B11534}" presName="node" presStyleLbl="vennNode1" presStyleIdx="6" presStyleCnt="8">
        <dgm:presLayoutVars>
          <dgm:bulletEnabled val="1"/>
        </dgm:presLayoutVars>
      </dgm:prSet>
      <dgm:spPr/>
    </dgm:pt>
    <dgm:pt modelId="{68B8C45A-CBF0-4C6C-AB71-9218288E39F6}" type="pres">
      <dgm:prSet presAssocID="{F13A67ED-5439-4F54-B9DD-20B4749358A9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C867400B-5BAC-4365-A7CD-2E7F1B36035C}" type="presOf" srcId="{F13A67ED-5439-4F54-B9DD-20B4749358A9}" destId="{68B8C45A-CBF0-4C6C-AB71-9218288E39F6}" srcOrd="0" destOrd="0" presId="urn:microsoft.com/office/officeart/2005/8/layout/radial3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F36CBF4A-9ACF-4886-8154-C2618C06A64B}" srcId="{43275D6C-D470-4E2E-96F8-239EECE5D634}" destId="{F13A67ED-5439-4F54-B9DD-20B4749358A9}" srcOrd="6" destOrd="0" parTransId="{B5D5F681-7529-4BD9-811F-EBF2515D6128}" sibTransId="{FE0811C7-653E-4156-B2F1-59392E7F5C69}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  <dgm:cxn modelId="{F0184E69-83A1-4A55-B8EF-BFCC85EDE307}" type="presParOf" srcId="{1FB746E2-D736-4446-8093-C865FE09A112}" destId="{68B8C45A-CBF0-4C6C-AB71-9218288E39F6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Расходи за запослене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/>
            <a:t>Коришћење роба и услуга </a:t>
          </a:r>
          <a:endParaRPr lang="en-US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Дотације и трансфери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Остали расходи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Субвенције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Социјална заштита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/>
            <a:t>Буџетска резерва</a:t>
          </a:r>
          <a:endParaRPr lang="en-US" b="1" dirty="0"/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/>
            <a:t>Капитални издаци</a:t>
          </a:r>
          <a:endParaRPr lang="en-US" b="1" dirty="0"/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</dgm:pt>
  </dgm:ptLst>
  <dgm:cxnLst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913F8910-4C80-476B-BB1A-84CDC766C5E5}" type="presOf" srcId="{EEA47F19-311D-44B3-AAA4-35C98BD4844B}" destId="{EFEB1020-9C17-48DC-BBE0-54FA743F9F75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A66DD3E-AD41-4FBE-A90F-6733EF188F32}" type="presOf" srcId="{26EF48C7-6381-4355-B03F-DD441AE957C7}" destId="{EFAACCF6-3A6A-4536-89B0-F0A7C44F6BE1}" srcOrd="0" destOrd="0" presId="urn:diagrams.loki3.com/BracketList"/>
    <dgm:cxn modelId="{45E7555C-A21A-4EDC-9BCD-7FDE66998A88}" type="presOf" srcId="{4B4A2A45-FFA7-47F5-A99D-A2DFD7698107}" destId="{9A05939C-6B40-4C32-897A-4A6DC3E71E5B}" srcOrd="0" destOrd="0" presId="urn:diagrams.loki3.com/BracketList"/>
    <dgm:cxn modelId="{1EC38B43-666B-4E38-81B7-8A080ED8DA87}" type="presOf" srcId="{0C844461-76DE-4FEA-A87D-23440AD6FC2E}" destId="{C6144CDB-22C1-4337-9F95-C3A522A707D1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CAC21658-3423-481C-AF27-E9996CB921F1}" type="presOf" srcId="{D45E583C-4AAD-40D2-9D24-9A0A68141567}" destId="{7BB6658A-32E0-42C7-B82A-240BF45CF27D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4A72B881-7734-4A48-B974-4165271D16B3}" type="presOf" srcId="{A22D28D0-C0EE-4FAC-9411-A8A4995FB17B}" destId="{B43D6F8D-5103-4DCA-8971-053A6B7A987B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592F709B-0D71-4665-94FE-FCFCC1F99F37}" type="presOf" srcId="{48096665-F98A-4372-9642-AA104F5D458A}" destId="{B471A916-B6F4-4017-A447-E2C98CEE19B9}" srcOrd="0" destOrd="0" presId="urn:diagrams.loki3.com/BracketList"/>
    <dgm:cxn modelId="{C314BF9B-D2C0-49FD-8192-2D4E8F24E524}" type="presOf" srcId="{E1B79EE1-1157-4302-AB0B-8FEDC81165FD}" destId="{F40D94EA-52E0-4740-A924-EAF350BDF213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09EA19A1-AD92-457C-AA02-410DD0335895}" type="presOf" srcId="{E055884F-7426-4921-A0E5-9CA56A76B49A}" destId="{CCB8139E-CA19-491D-9FCD-6BF28923C725}" srcOrd="0" destOrd="0" presId="urn:diagrams.loki3.com/BracketList"/>
    <dgm:cxn modelId="{E8F8E3A6-DE2E-43A3-A54F-79C8F4CD16F2}" type="presOf" srcId="{92FD0664-EE76-4121-BE7B-68FC1EE5F4D7}" destId="{C6BA9D27-2D60-4BA7-98A9-E18E57FDB6CB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6CADC6AF-E4D1-4118-B6AD-2936E20B24E4}" type="presOf" srcId="{E1AD8724-28DC-48C5-B75E-B0D1F33E6279}" destId="{939B76D1-BB33-4E50-9ECD-839FB5787B95}" srcOrd="0" destOrd="0" presId="urn:diagrams.loki3.com/BracketList"/>
    <dgm:cxn modelId="{125639C7-B690-4F53-A1C9-BB18BE26EFFF}" type="presOf" srcId="{FE2BA0E8-81AC-463B-B498-EF464F5BCE06}" destId="{9893D59A-7FEC-486D-89C4-D28135F6121C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EC0075EB-3DC2-4074-AA80-170858192B86}" type="presOf" srcId="{28888755-727E-436B-B2F2-DA7896544A65}" destId="{9312B733-3AEB-49F6-8245-08553BA2949B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BE2A8E-285E-4C69-9BFF-CE48B252AA5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ED1A3B2-A381-4201-823D-E4B4F944886D}">
      <dgm:prSet phldrT="[Text]"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Укупни расходи и издаци </a:t>
          </a:r>
          <a:r>
            <a:rPr lang="en-US" b="1" dirty="0"/>
            <a:t>1.338.605.000</a:t>
          </a:r>
          <a:endParaRPr lang="en-US" dirty="0">
            <a:solidFill>
              <a:schemeClr val="bg1"/>
            </a:solidFill>
          </a:endParaRPr>
        </a:p>
      </dgm:t>
    </dgm:pt>
    <dgm:pt modelId="{73ADFC91-EAB5-4621-8C76-D207DF7E46EB}" type="parTrans" cxnId="{28F1F12C-F4AD-4E97-81E8-8618F0209646}">
      <dgm:prSet/>
      <dgm:spPr/>
      <dgm:t>
        <a:bodyPr/>
        <a:lstStyle/>
        <a:p>
          <a:endParaRPr lang="en-US"/>
        </a:p>
      </dgm:t>
    </dgm:pt>
    <dgm:pt modelId="{BBBE51B8-3D99-4D37-A53E-85F69FB1F8D4}" type="sibTrans" cxnId="{28F1F12C-F4AD-4E97-81E8-8618F0209646}">
      <dgm:prSet/>
      <dgm:spPr/>
      <dgm:t>
        <a:bodyPr/>
        <a:lstStyle/>
        <a:p>
          <a:endParaRPr lang="en-US"/>
        </a:p>
      </dgm:t>
    </dgm:pt>
    <dgm:pt modelId="{A7091EAC-498C-4E8C-B46B-331B042A0C75}">
      <dgm:prSet phldrT="[Text]"/>
      <dgm:spPr/>
      <dgm:t>
        <a:bodyPr/>
        <a:lstStyle/>
        <a:p>
          <a:r>
            <a:rPr lang="ru-RU" dirty="0" err="1">
              <a:solidFill>
                <a:schemeClr val="bg1"/>
              </a:solidFill>
            </a:rPr>
            <a:t>Коришћење</a:t>
          </a:r>
          <a:r>
            <a:rPr lang="ru-RU" dirty="0">
              <a:solidFill>
                <a:schemeClr val="bg1"/>
              </a:solidFill>
            </a:rPr>
            <a:t> роба и услуга </a:t>
          </a:r>
        </a:p>
        <a:p>
          <a:r>
            <a:rPr lang="en-US" b="0" i="0" u="none" dirty="0"/>
            <a:t>404.317.635</a:t>
          </a:r>
          <a:endParaRPr lang="sr-Cyrl-RS" b="0" i="0" u="none" dirty="0"/>
        </a:p>
        <a:p>
          <a:r>
            <a:rPr lang="ru-RU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5263AC43-AEF9-405C-B9BD-C1E77733E429}" type="parTrans" cxnId="{AE26F329-897E-412E-A92A-D95A8804158B}">
      <dgm:prSet/>
      <dgm:spPr/>
      <dgm:t>
        <a:bodyPr/>
        <a:lstStyle/>
        <a:p>
          <a:endParaRPr lang="en-US"/>
        </a:p>
      </dgm:t>
    </dgm:pt>
    <dgm:pt modelId="{686A1A37-AC61-4EC6-8398-59788F898E91}" type="sibTrans" cxnId="{AE26F329-897E-412E-A92A-D95A8804158B}">
      <dgm:prSet/>
      <dgm:spPr/>
      <dgm:t>
        <a:bodyPr/>
        <a:lstStyle/>
        <a:p>
          <a:endParaRPr lang="en-US"/>
        </a:p>
      </dgm:t>
    </dgm:pt>
    <dgm:pt modelId="{7D1C9009-9B60-4C15-8E3B-F949FAB90776}">
      <dgm:prSet phldrT="[Text]" phldr="1"/>
      <dgm:spPr/>
      <dgm:t>
        <a:bodyPr/>
        <a:lstStyle/>
        <a:p>
          <a:endParaRPr lang="en-US" dirty="0"/>
        </a:p>
      </dgm:t>
    </dgm:pt>
    <dgm:pt modelId="{E75197AC-E7B0-4C26-9D1F-47E47BE7CCEF}" type="parTrans" cxnId="{4E6E6427-5348-4ECF-99CC-46CA5F3BDA5F}">
      <dgm:prSet/>
      <dgm:spPr/>
      <dgm:t>
        <a:bodyPr/>
        <a:lstStyle/>
        <a:p>
          <a:endParaRPr lang="en-US"/>
        </a:p>
      </dgm:t>
    </dgm:pt>
    <dgm:pt modelId="{9D56A871-CE7A-4922-AAF9-9D95A29D1039}" type="sibTrans" cxnId="{4E6E6427-5348-4ECF-99CC-46CA5F3BDA5F}">
      <dgm:prSet/>
      <dgm:spPr/>
      <dgm:t>
        <a:bodyPr/>
        <a:lstStyle/>
        <a:p>
          <a:endParaRPr lang="en-US"/>
        </a:p>
      </dgm:t>
    </dgm:pt>
    <dgm:pt modelId="{BEBB7508-5593-4665-86D9-67DC9EEDFE00}">
      <dgm:prSet phldrT="[Text]" phldr="1"/>
      <dgm:spPr/>
      <dgm:t>
        <a:bodyPr/>
        <a:lstStyle/>
        <a:p>
          <a:endParaRPr lang="en-US"/>
        </a:p>
      </dgm:t>
    </dgm:pt>
    <dgm:pt modelId="{C01D930E-241E-4B8F-9FFE-A12F23D4AE61}" type="parTrans" cxnId="{8AD44159-442C-4DEC-ACDC-2060DD6FE511}">
      <dgm:prSet/>
      <dgm:spPr/>
      <dgm:t>
        <a:bodyPr/>
        <a:lstStyle/>
        <a:p>
          <a:endParaRPr lang="en-US"/>
        </a:p>
      </dgm:t>
    </dgm:pt>
    <dgm:pt modelId="{8C2D30BC-9728-4727-AC9C-7DD1886B66DA}" type="sibTrans" cxnId="{8AD44159-442C-4DEC-ACDC-2060DD6FE511}">
      <dgm:prSet/>
      <dgm:spPr/>
      <dgm:t>
        <a:bodyPr/>
        <a:lstStyle/>
        <a:p>
          <a:endParaRPr lang="en-US"/>
        </a:p>
      </dgm:t>
    </dgm:pt>
    <dgm:pt modelId="{DC185536-47EC-480B-B419-24BC666B206E}">
      <dgm:prSet phldrT="[Text]" phldr="1"/>
      <dgm:spPr/>
      <dgm:t>
        <a:bodyPr/>
        <a:lstStyle/>
        <a:p>
          <a:endParaRPr lang="en-US"/>
        </a:p>
      </dgm:t>
    </dgm:pt>
    <dgm:pt modelId="{43B3845C-4A8E-4186-AC01-CB23C9CE3CE4}" type="parTrans" cxnId="{D6D3D766-AAF1-452B-B7A5-DE64D7EFBDAC}">
      <dgm:prSet/>
      <dgm:spPr/>
      <dgm:t>
        <a:bodyPr/>
        <a:lstStyle/>
        <a:p>
          <a:endParaRPr lang="en-US"/>
        </a:p>
      </dgm:t>
    </dgm:pt>
    <dgm:pt modelId="{FF327DB0-0FCC-45EC-A004-6349AB5E0A19}" type="sibTrans" cxnId="{D6D3D766-AAF1-452B-B7A5-DE64D7EFBDAC}">
      <dgm:prSet/>
      <dgm:spPr/>
      <dgm:t>
        <a:bodyPr/>
        <a:lstStyle/>
        <a:p>
          <a:endParaRPr lang="en-US"/>
        </a:p>
      </dgm:t>
    </dgm:pt>
    <dgm:pt modelId="{343B6168-99DB-4C0C-9BE7-E54D7B80C5AD}">
      <dgm:prSet phldrT="[Text]" phldr="1"/>
      <dgm:spPr/>
      <dgm:t>
        <a:bodyPr/>
        <a:lstStyle/>
        <a:p>
          <a:endParaRPr lang="en-US"/>
        </a:p>
      </dgm:t>
    </dgm:pt>
    <dgm:pt modelId="{6F98FC42-2370-4FD0-A627-0708511F7F32}" type="parTrans" cxnId="{3DFE3AE5-6DA5-4440-A66F-1437FD4DC5D4}">
      <dgm:prSet/>
      <dgm:spPr/>
      <dgm:t>
        <a:bodyPr/>
        <a:lstStyle/>
        <a:p>
          <a:endParaRPr lang="en-US"/>
        </a:p>
      </dgm:t>
    </dgm:pt>
    <dgm:pt modelId="{95FBDDB6-4174-4619-B543-81DEF6B7716A}" type="sibTrans" cxnId="{3DFE3AE5-6DA5-4440-A66F-1437FD4DC5D4}">
      <dgm:prSet/>
      <dgm:spPr/>
      <dgm:t>
        <a:bodyPr/>
        <a:lstStyle/>
        <a:p>
          <a:endParaRPr lang="en-US"/>
        </a:p>
      </dgm:t>
    </dgm:pt>
    <dgm:pt modelId="{AC73436A-3EE6-4AB1-8B81-F0B7414514C2}">
      <dgm:prSet phldrT="[Text]" phldr="1"/>
      <dgm:spPr/>
      <dgm:t>
        <a:bodyPr/>
        <a:lstStyle/>
        <a:p>
          <a:endParaRPr lang="en-US"/>
        </a:p>
      </dgm:t>
    </dgm:pt>
    <dgm:pt modelId="{67F09836-65ED-439A-8E55-BF0FF6A12BA6}" type="parTrans" cxnId="{667A6532-F93A-4FD0-BD4D-A1165020F36F}">
      <dgm:prSet/>
      <dgm:spPr/>
      <dgm:t>
        <a:bodyPr/>
        <a:lstStyle/>
        <a:p>
          <a:endParaRPr lang="en-US"/>
        </a:p>
      </dgm:t>
    </dgm:pt>
    <dgm:pt modelId="{6C19F97B-9D99-4777-817C-1695A372D4F1}" type="sibTrans" cxnId="{667A6532-F93A-4FD0-BD4D-A1165020F36F}">
      <dgm:prSet/>
      <dgm:spPr/>
      <dgm:t>
        <a:bodyPr/>
        <a:lstStyle/>
        <a:p>
          <a:endParaRPr lang="en-US"/>
        </a:p>
      </dgm:t>
    </dgm:pt>
    <dgm:pt modelId="{352A865C-AD96-4AB1-8A5C-397B7A7D9B07}">
      <dgm:prSet phldrT="[Text]" phldr="1"/>
      <dgm:spPr/>
      <dgm:t>
        <a:bodyPr/>
        <a:lstStyle/>
        <a:p>
          <a:endParaRPr lang="en-US"/>
        </a:p>
      </dgm:t>
    </dgm:pt>
    <dgm:pt modelId="{7EC1ADA9-9F6E-4AFC-AE86-4831D523AA38}" type="parTrans" cxnId="{464AEB83-A961-4BF3-980D-8DBCF9264695}">
      <dgm:prSet/>
      <dgm:spPr/>
      <dgm:t>
        <a:bodyPr/>
        <a:lstStyle/>
        <a:p>
          <a:endParaRPr lang="en-US"/>
        </a:p>
      </dgm:t>
    </dgm:pt>
    <dgm:pt modelId="{7473CF13-22F0-41AF-BD4E-305659448BE2}" type="sibTrans" cxnId="{464AEB83-A961-4BF3-980D-8DBCF9264695}">
      <dgm:prSet/>
      <dgm:spPr/>
      <dgm:t>
        <a:bodyPr/>
        <a:lstStyle/>
        <a:p>
          <a:endParaRPr lang="en-US"/>
        </a:p>
      </dgm:t>
    </dgm:pt>
    <dgm:pt modelId="{9C6F0069-43DC-402D-BD84-1006528FCE0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Субвенције </a:t>
          </a:r>
          <a:r>
            <a:rPr lang="sr-Cyrl-RS" b="0" i="0" u="none" dirty="0"/>
            <a:t>24.600.000 </a:t>
          </a:r>
        </a:p>
        <a:p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44D9A023-5F81-4677-8A1D-494A76B02F4A}" type="parTrans" cxnId="{A14346A8-4918-4300-9891-20568D283921}">
      <dgm:prSet/>
      <dgm:spPr/>
      <dgm:t>
        <a:bodyPr/>
        <a:lstStyle/>
        <a:p>
          <a:endParaRPr lang="en-US"/>
        </a:p>
      </dgm:t>
    </dgm:pt>
    <dgm:pt modelId="{9FF20664-3F6F-4415-8233-D443550F6854}" type="sibTrans" cxnId="{A14346A8-4918-4300-9891-20568D283921}">
      <dgm:prSet/>
      <dgm:spPr/>
      <dgm:t>
        <a:bodyPr/>
        <a:lstStyle/>
        <a:p>
          <a:endParaRPr lang="en-US"/>
        </a:p>
      </dgm:t>
    </dgm:pt>
    <dgm:pt modelId="{91651A17-950C-49EC-8C35-2517548AE9E6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Капитални издаци </a:t>
          </a:r>
          <a:r>
            <a:rPr lang="sr-Cyrl-RS" b="0" i="0" u="none" dirty="0"/>
            <a:t>302.492.838 динара</a:t>
          </a:r>
          <a:r>
            <a:rPr lang="en-RS" b="0" i="0" u="none" dirty="0"/>
            <a:t>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42A79D3-4827-4424-A76D-539154392405}" type="parTrans" cxnId="{E14E4EEE-087E-4E8C-92C7-D48A2C2A60C4}">
      <dgm:prSet/>
      <dgm:spPr/>
      <dgm:t>
        <a:bodyPr/>
        <a:lstStyle/>
        <a:p>
          <a:endParaRPr lang="en-US"/>
        </a:p>
      </dgm:t>
    </dgm:pt>
    <dgm:pt modelId="{8962C693-DF60-43F6-9F43-7615C2E1439A}" type="sibTrans" cxnId="{E14E4EEE-087E-4E8C-92C7-D48A2C2A60C4}">
      <dgm:prSet/>
      <dgm:spPr/>
      <dgm:t>
        <a:bodyPr/>
        <a:lstStyle/>
        <a:p>
          <a:endParaRPr lang="en-US"/>
        </a:p>
      </dgm:t>
    </dgm:pt>
    <dgm:pt modelId="{3641F520-BAF8-4BA4-A826-44FA753A5F4E}">
      <dgm:prSet/>
      <dgm:spPr/>
      <dgm:t>
        <a:bodyPr/>
        <a:lstStyle/>
        <a:p>
          <a:endParaRPr lang="en-US" dirty="0"/>
        </a:p>
      </dgm:t>
    </dgm:pt>
    <dgm:pt modelId="{31D6B297-275C-4FAC-A07E-4467512471AD}" type="parTrans" cxnId="{D5A26C81-B5CA-4FF9-85ED-60967857EFA6}">
      <dgm:prSet/>
      <dgm:spPr/>
      <dgm:t>
        <a:bodyPr/>
        <a:lstStyle/>
        <a:p>
          <a:endParaRPr lang="en-US"/>
        </a:p>
      </dgm:t>
    </dgm:pt>
    <dgm:pt modelId="{53B82682-8E0C-4903-98EA-36CBB0B8A63B}" type="sibTrans" cxnId="{D5A26C81-B5CA-4FF9-85ED-60967857EFA6}">
      <dgm:prSet/>
      <dgm:spPr/>
      <dgm:t>
        <a:bodyPr/>
        <a:lstStyle/>
        <a:p>
          <a:endParaRPr lang="en-US"/>
        </a:p>
      </dgm:t>
    </dgm:pt>
    <dgm:pt modelId="{3BA9396D-1753-43D3-A703-A75A7C19204B}">
      <dgm:prSet/>
      <dgm:spPr/>
      <dgm:t>
        <a:bodyPr/>
        <a:lstStyle/>
        <a:p>
          <a:endParaRPr lang="en-US" dirty="0"/>
        </a:p>
      </dgm:t>
    </dgm:pt>
    <dgm:pt modelId="{FDC0F8DA-00AF-40CD-B616-B7AA7472101C}" type="parTrans" cxnId="{4A16358E-6F75-4AC0-B6E5-E26F15B1A750}">
      <dgm:prSet/>
      <dgm:spPr/>
      <dgm:t>
        <a:bodyPr/>
        <a:lstStyle/>
        <a:p>
          <a:endParaRPr lang="en-US"/>
        </a:p>
      </dgm:t>
    </dgm:pt>
    <dgm:pt modelId="{869210E2-CDFB-49E6-A3F9-D5A55D2018F0}" type="sibTrans" cxnId="{4A16358E-6F75-4AC0-B6E5-E26F15B1A750}">
      <dgm:prSet/>
      <dgm:spPr/>
      <dgm:t>
        <a:bodyPr/>
        <a:lstStyle/>
        <a:p>
          <a:endParaRPr lang="en-US"/>
        </a:p>
      </dgm:t>
    </dgm:pt>
    <dgm:pt modelId="{C64FD589-26EA-483C-BB5E-C8324A82EAF5}">
      <dgm:prSet/>
      <dgm:spPr/>
      <dgm:t>
        <a:bodyPr/>
        <a:lstStyle/>
        <a:p>
          <a:endParaRPr lang="en-US" dirty="0"/>
        </a:p>
      </dgm:t>
    </dgm:pt>
    <dgm:pt modelId="{1E312D33-14E1-4B2B-A210-2A735401CE1C}" type="parTrans" cxnId="{B6507D96-25C4-4121-9433-2A113978B784}">
      <dgm:prSet/>
      <dgm:spPr/>
      <dgm:t>
        <a:bodyPr/>
        <a:lstStyle/>
        <a:p>
          <a:endParaRPr lang="en-US"/>
        </a:p>
      </dgm:t>
    </dgm:pt>
    <dgm:pt modelId="{46E45D53-1277-4C97-8E3B-323B4EBF62F5}" type="sibTrans" cxnId="{B6507D96-25C4-4121-9433-2A113978B784}">
      <dgm:prSet/>
      <dgm:spPr/>
      <dgm:t>
        <a:bodyPr/>
        <a:lstStyle/>
        <a:p>
          <a:endParaRPr lang="en-US"/>
        </a:p>
      </dgm:t>
    </dgm:pt>
    <dgm:pt modelId="{4746DA87-483C-4B84-9A22-BC58F96CB23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Расходи за запослене </a:t>
          </a:r>
          <a:r>
            <a:rPr lang="sr-Cyrl-RS" b="0" i="0" u="none" dirty="0"/>
            <a:t>246.673.200</a:t>
          </a:r>
          <a:r>
            <a:rPr lang="en-RS" b="0" i="0" u="none" dirty="0"/>
            <a:t>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A92D324-8EB2-4984-ADCB-62EACF9FECFF}" type="parTrans" cxnId="{0F519843-417F-4196-AE51-1E900F71077B}">
      <dgm:prSet/>
      <dgm:spPr/>
      <dgm:t>
        <a:bodyPr/>
        <a:lstStyle/>
        <a:p>
          <a:endParaRPr lang="en-US"/>
        </a:p>
      </dgm:t>
    </dgm:pt>
    <dgm:pt modelId="{DB95B0B9-5D2D-4D1A-A4F8-70F45A0E9738}" type="sibTrans" cxnId="{0F519843-417F-4196-AE51-1E900F71077B}">
      <dgm:prSet/>
      <dgm:spPr/>
      <dgm:t>
        <a:bodyPr/>
        <a:lstStyle/>
        <a:p>
          <a:endParaRPr lang="en-US"/>
        </a:p>
      </dgm:t>
    </dgm:pt>
    <dgm:pt modelId="{8329AE49-ECD5-4C13-B90F-CA83B6E6F99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Социјална помоћ </a:t>
          </a:r>
          <a:r>
            <a:rPr lang="sr-Cyrl-RS" b="0" i="0" u="none" dirty="0"/>
            <a:t>123.065.110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6A3537F1-6C7A-4D5E-9BC9-14D14BE7BA95}" type="parTrans" cxnId="{47BC94C2-46D4-453B-A292-6076A9F8EE3B}">
      <dgm:prSet/>
      <dgm:spPr/>
      <dgm:t>
        <a:bodyPr/>
        <a:lstStyle/>
        <a:p>
          <a:endParaRPr lang="en-US"/>
        </a:p>
      </dgm:t>
    </dgm:pt>
    <dgm:pt modelId="{9CB0C477-89B3-4058-B341-9FC9F0AB6BB2}" type="sibTrans" cxnId="{47BC94C2-46D4-453B-A292-6076A9F8EE3B}">
      <dgm:prSet/>
      <dgm:spPr/>
      <dgm:t>
        <a:bodyPr/>
        <a:lstStyle/>
        <a:p>
          <a:endParaRPr lang="en-US"/>
        </a:p>
      </dgm:t>
    </dgm:pt>
    <dgm:pt modelId="{3FA5C700-C8EE-4CAC-8DA0-0BA7CA952C7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Донације и трансфери  </a:t>
          </a:r>
          <a:r>
            <a:rPr lang="sr-Cyrl-RS" b="0" i="0" u="none" dirty="0"/>
            <a:t>168.303.200</a:t>
          </a:r>
          <a:r>
            <a:rPr lang="en-RS" b="0" i="0" u="none" dirty="0"/>
            <a:t> </a:t>
          </a:r>
          <a:endParaRPr lang="sr-Cyrl-RS" b="0" i="0" u="none" dirty="0"/>
        </a:p>
        <a:p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6970CC38-AACF-4350-BF4D-BD796B05B1FA}" type="parTrans" cxnId="{3BA8FFD8-B6F3-4518-99B6-8F25F307CF52}">
      <dgm:prSet/>
      <dgm:spPr/>
      <dgm:t>
        <a:bodyPr/>
        <a:lstStyle/>
        <a:p>
          <a:endParaRPr lang="en-US"/>
        </a:p>
      </dgm:t>
    </dgm:pt>
    <dgm:pt modelId="{61B610E5-4DC8-4394-A22C-5BBE6CDEE232}" type="sibTrans" cxnId="{3BA8FFD8-B6F3-4518-99B6-8F25F307CF52}">
      <dgm:prSet/>
      <dgm:spPr/>
      <dgm:t>
        <a:bodyPr/>
        <a:lstStyle/>
        <a:p>
          <a:endParaRPr lang="en-US"/>
        </a:p>
      </dgm:t>
    </dgm:pt>
    <dgm:pt modelId="{ED01A515-5448-4A3E-A2EC-575448D0F5A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Остали расходи </a:t>
          </a:r>
          <a:r>
            <a:rPr lang="sr-Cyrl-RS" b="0" i="0" u="none" dirty="0"/>
            <a:t>63.613.017</a:t>
          </a:r>
          <a:r>
            <a:rPr lang="en-RS" b="0" i="0" u="none" dirty="0"/>
            <a:t>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3C8BC949-583D-42C4-9E18-497A2FA6C1D3}" type="parTrans" cxnId="{30638209-A4D1-4BFE-943D-C66C72DB50AF}">
      <dgm:prSet/>
      <dgm:spPr/>
      <dgm:t>
        <a:bodyPr/>
        <a:lstStyle/>
        <a:p>
          <a:endParaRPr lang="en-US"/>
        </a:p>
      </dgm:t>
    </dgm:pt>
    <dgm:pt modelId="{B658162B-CA61-458F-8F17-E18D499D4DE8}" type="sibTrans" cxnId="{30638209-A4D1-4BFE-943D-C66C72DB50AF}">
      <dgm:prSet/>
      <dgm:spPr/>
      <dgm:t>
        <a:bodyPr/>
        <a:lstStyle/>
        <a:p>
          <a:endParaRPr lang="en-US"/>
        </a:p>
      </dgm:t>
    </dgm:pt>
    <dgm:pt modelId="{AE26BF5A-34A6-4192-8BEA-D9ECFB94164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Админ. трансфери </a:t>
          </a:r>
          <a:r>
            <a:rPr lang="sr-Cyrl-RS" b="0" i="0" u="none" dirty="0"/>
            <a:t>5.500.000 </a:t>
          </a:r>
          <a:r>
            <a:rPr lang="en-RS" b="0" i="0" u="none" dirty="0"/>
            <a:t>  </a:t>
          </a:r>
          <a:r>
            <a:rPr lang="sr-Cyrl-RS" b="0" i="0" u="none" dirty="0"/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053AEA0B-0F73-4DAC-9295-FCA55D0C5C5A}" type="parTrans" cxnId="{C2BA2E7D-A4DC-497F-82AA-B05171512E7B}">
      <dgm:prSet/>
      <dgm:spPr/>
      <dgm:t>
        <a:bodyPr/>
        <a:lstStyle/>
        <a:p>
          <a:endParaRPr lang="en-US"/>
        </a:p>
      </dgm:t>
    </dgm:pt>
    <dgm:pt modelId="{F67939D1-3ADF-4276-A6FA-0083CE5DA4FA}" type="sibTrans" cxnId="{C2BA2E7D-A4DC-497F-82AA-B05171512E7B}">
      <dgm:prSet/>
      <dgm:spPr/>
      <dgm:t>
        <a:bodyPr/>
        <a:lstStyle/>
        <a:p>
          <a:endParaRPr lang="en-US"/>
        </a:p>
      </dgm:t>
    </dgm:pt>
    <dgm:pt modelId="{72B9FC59-5068-4BC3-8949-BBD1F5884061}">
      <dgm:prSet custT="1"/>
      <dgm:spPr/>
      <dgm:t>
        <a:bodyPr/>
        <a:lstStyle/>
        <a:p>
          <a:r>
            <a:rPr lang="sr-Cyrl-RS" sz="900" b="0" i="0" u="none" dirty="0"/>
            <a:t>Отплата камата 40.000 динара</a:t>
          </a:r>
        </a:p>
        <a:p>
          <a:endParaRPr lang="en-US" sz="700" dirty="0">
            <a:solidFill>
              <a:schemeClr val="bg1"/>
            </a:solidFill>
          </a:endParaRPr>
        </a:p>
      </dgm:t>
    </dgm:pt>
    <dgm:pt modelId="{4F016CC0-1642-488F-8DB5-4AD229713F27}" type="parTrans" cxnId="{71BA60C4-57EA-4712-A1A6-039DFD63DC01}">
      <dgm:prSet/>
      <dgm:spPr/>
      <dgm:t>
        <a:bodyPr/>
        <a:lstStyle/>
        <a:p>
          <a:endParaRPr lang="en-US"/>
        </a:p>
      </dgm:t>
    </dgm:pt>
    <dgm:pt modelId="{72EC2F7E-15F6-49B9-AAE5-A2CDD3B7CAD3}" type="sibTrans" cxnId="{71BA60C4-57EA-4712-A1A6-039DFD63DC01}">
      <dgm:prSet/>
      <dgm:spPr/>
      <dgm:t>
        <a:bodyPr/>
        <a:lstStyle/>
        <a:p>
          <a:endParaRPr lang="en-US"/>
        </a:p>
      </dgm:t>
    </dgm:pt>
    <dgm:pt modelId="{F4B68BA8-694B-4B7F-8215-68903FFCD2D7}" type="pres">
      <dgm:prSet presAssocID="{B1BE2A8E-285E-4C69-9BFF-CE48B252AA5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59436B1-B652-4794-B4F4-4850647DACEB}" type="pres">
      <dgm:prSet presAssocID="{9ED1A3B2-A381-4201-823D-E4B4F944886D}" presName="centerShape" presStyleLbl="node0" presStyleIdx="0" presStyleCnt="1" custScaleX="131723" custScaleY="134986"/>
      <dgm:spPr/>
    </dgm:pt>
    <dgm:pt modelId="{73F305AC-CFDC-45B1-8AB8-6FABD1C99179}" type="pres">
      <dgm:prSet presAssocID="{A7091EAC-498C-4E8C-B46B-331B042A0C75}" presName="node" presStyleLbl="node1" presStyleIdx="0" presStyleCnt="9" custScaleX="141131" custScaleY="140917">
        <dgm:presLayoutVars>
          <dgm:bulletEnabled val="1"/>
        </dgm:presLayoutVars>
      </dgm:prSet>
      <dgm:spPr/>
    </dgm:pt>
    <dgm:pt modelId="{DA491651-56D0-404C-82B0-25ACBF882A98}" type="pres">
      <dgm:prSet presAssocID="{A7091EAC-498C-4E8C-B46B-331B042A0C75}" presName="dummy" presStyleCnt="0"/>
      <dgm:spPr/>
    </dgm:pt>
    <dgm:pt modelId="{44C62812-7B8C-4DB2-9C0D-14651D9AFC46}" type="pres">
      <dgm:prSet presAssocID="{686A1A37-AC61-4EC6-8398-59788F898E91}" presName="sibTrans" presStyleLbl="sibTrans2D1" presStyleIdx="0" presStyleCnt="9"/>
      <dgm:spPr/>
    </dgm:pt>
    <dgm:pt modelId="{A14630AA-C1BD-4A7E-B665-0A7C9B6C19C9}" type="pres">
      <dgm:prSet presAssocID="{3FA5C700-C8EE-4CAC-8DA0-0BA7CA952C72}" presName="node" presStyleLbl="node1" presStyleIdx="1" presStyleCnt="9" custScaleX="131953" custScaleY="129967">
        <dgm:presLayoutVars>
          <dgm:bulletEnabled val="1"/>
        </dgm:presLayoutVars>
      </dgm:prSet>
      <dgm:spPr/>
    </dgm:pt>
    <dgm:pt modelId="{B3474404-DEC3-43DE-B1B0-FCCBA45B0B53}" type="pres">
      <dgm:prSet presAssocID="{3FA5C700-C8EE-4CAC-8DA0-0BA7CA952C72}" presName="dummy" presStyleCnt="0"/>
      <dgm:spPr/>
    </dgm:pt>
    <dgm:pt modelId="{5D42F3FF-3AAD-4819-B004-ADDCB69227EB}" type="pres">
      <dgm:prSet presAssocID="{61B610E5-4DC8-4394-A22C-5BBE6CDEE232}" presName="sibTrans" presStyleLbl="sibTrans2D1" presStyleIdx="1" presStyleCnt="9"/>
      <dgm:spPr/>
    </dgm:pt>
    <dgm:pt modelId="{E43F7264-94BE-4E7E-8A98-A0D70BB3AF06}" type="pres">
      <dgm:prSet presAssocID="{4746DA87-483C-4B84-9A22-BC58F96CB23A}" presName="node" presStyleLbl="node1" presStyleIdx="2" presStyleCnt="9" custScaleX="121003" custScaleY="119208">
        <dgm:presLayoutVars>
          <dgm:bulletEnabled val="1"/>
        </dgm:presLayoutVars>
      </dgm:prSet>
      <dgm:spPr/>
    </dgm:pt>
    <dgm:pt modelId="{931EF9CE-45BC-491C-9A74-72874D860E58}" type="pres">
      <dgm:prSet presAssocID="{4746DA87-483C-4B84-9A22-BC58F96CB23A}" presName="dummy" presStyleCnt="0"/>
      <dgm:spPr/>
    </dgm:pt>
    <dgm:pt modelId="{19B05264-FBF1-4254-AA6E-8DA1048C9EC5}" type="pres">
      <dgm:prSet presAssocID="{DB95B0B9-5D2D-4D1A-A4F8-70F45A0E9738}" presName="sibTrans" presStyleLbl="sibTrans2D1" presStyleIdx="2" presStyleCnt="9"/>
      <dgm:spPr/>
    </dgm:pt>
    <dgm:pt modelId="{115526CD-270E-4C52-A164-15F2B6F9FE39}" type="pres">
      <dgm:prSet presAssocID="{8329AE49-ECD5-4C13-B90F-CA83B6E6F994}" presName="node" presStyleLbl="node1" presStyleIdx="3" presStyleCnt="9" custScaleX="120594" custScaleY="116316">
        <dgm:presLayoutVars>
          <dgm:bulletEnabled val="1"/>
        </dgm:presLayoutVars>
      </dgm:prSet>
      <dgm:spPr/>
    </dgm:pt>
    <dgm:pt modelId="{E442822E-2282-4D84-AEA3-97E5D7F5026E}" type="pres">
      <dgm:prSet presAssocID="{8329AE49-ECD5-4C13-B90F-CA83B6E6F994}" presName="dummy" presStyleCnt="0"/>
      <dgm:spPr/>
    </dgm:pt>
    <dgm:pt modelId="{1EBC4AA2-7966-4002-8CE2-7479E65C1C79}" type="pres">
      <dgm:prSet presAssocID="{9CB0C477-89B3-4058-B341-9FC9F0AB6BB2}" presName="sibTrans" presStyleLbl="sibTrans2D1" presStyleIdx="3" presStyleCnt="9"/>
      <dgm:spPr/>
    </dgm:pt>
    <dgm:pt modelId="{5101AD7C-EA94-402A-A388-0FD916639D60}" type="pres">
      <dgm:prSet presAssocID="{9C6F0069-43DC-402D-BD84-1006528FCE04}" presName="node" presStyleLbl="node1" presStyleIdx="4" presStyleCnt="9" custScaleX="117384" custScaleY="118966" custRadScaleRad="98874" custRadScaleInc="-5820">
        <dgm:presLayoutVars>
          <dgm:bulletEnabled val="1"/>
        </dgm:presLayoutVars>
      </dgm:prSet>
      <dgm:spPr/>
    </dgm:pt>
    <dgm:pt modelId="{97296767-E761-4683-B475-54E34622C9C1}" type="pres">
      <dgm:prSet presAssocID="{9C6F0069-43DC-402D-BD84-1006528FCE04}" presName="dummy" presStyleCnt="0"/>
      <dgm:spPr/>
    </dgm:pt>
    <dgm:pt modelId="{FC9B55A0-D6BC-47A3-92D9-CF0D462CBA3E}" type="pres">
      <dgm:prSet presAssocID="{9FF20664-3F6F-4415-8233-D443550F6854}" presName="sibTrans" presStyleLbl="sibTrans2D1" presStyleIdx="4" presStyleCnt="9"/>
      <dgm:spPr/>
    </dgm:pt>
    <dgm:pt modelId="{D19ADD6D-9F0A-4766-B637-BB2D5495A9BB}" type="pres">
      <dgm:prSet presAssocID="{ED01A515-5448-4A3E-A2EC-575448D0F5AA}" presName="node" presStyleLbl="node1" presStyleIdx="5" presStyleCnt="9" custScaleX="113767" custScaleY="116316">
        <dgm:presLayoutVars>
          <dgm:bulletEnabled val="1"/>
        </dgm:presLayoutVars>
      </dgm:prSet>
      <dgm:spPr/>
    </dgm:pt>
    <dgm:pt modelId="{CB9DB137-9ACF-4A5D-915D-C6DEF62C671A}" type="pres">
      <dgm:prSet presAssocID="{ED01A515-5448-4A3E-A2EC-575448D0F5AA}" presName="dummy" presStyleCnt="0"/>
      <dgm:spPr/>
    </dgm:pt>
    <dgm:pt modelId="{84EFD8D8-F116-4363-8F07-0BDD118D8287}" type="pres">
      <dgm:prSet presAssocID="{B658162B-CA61-458F-8F17-E18D499D4DE8}" presName="sibTrans" presStyleLbl="sibTrans2D1" presStyleIdx="5" presStyleCnt="9"/>
      <dgm:spPr/>
    </dgm:pt>
    <dgm:pt modelId="{4F05B281-B6DB-45BB-A427-1BF92AADC139}" type="pres">
      <dgm:prSet presAssocID="{AE26BF5A-34A6-4192-8BEA-D9ECFB941642}" presName="node" presStyleLbl="node1" presStyleIdx="6" presStyleCnt="9" custScaleX="121584" custScaleY="125494">
        <dgm:presLayoutVars>
          <dgm:bulletEnabled val="1"/>
        </dgm:presLayoutVars>
      </dgm:prSet>
      <dgm:spPr/>
    </dgm:pt>
    <dgm:pt modelId="{FEDFE719-4F44-4DDA-B702-82A372856A51}" type="pres">
      <dgm:prSet presAssocID="{AE26BF5A-34A6-4192-8BEA-D9ECFB941642}" presName="dummy" presStyleCnt="0"/>
      <dgm:spPr/>
    </dgm:pt>
    <dgm:pt modelId="{C0575E5C-DEAA-49FF-9C6A-0DF4C03D040D}" type="pres">
      <dgm:prSet presAssocID="{F67939D1-3ADF-4276-A6FA-0083CE5DA4FA}" presName="sibTrans" presStyleLbl="sibTrans2D1" presStyleIdx="6" presStyleCnt="9"/>
      <dgm:spPr/>
    </dgm:pt>
    <dgm:pt modelId="{E56C821F-B849-422E-ADC9-7BFA09C15246}" type="pres">
      <dgm:prSet presAssocID="{72B9FC59-5068-4BC3-8949-BBD1F5884061}" presName="node" presStyleLbl="node1" presStyleIdx="7" presStyleCnt="9">
        <dgm:presLayoutVars>
          <dgm:bulletEnabled val="1"/>
        </dgm:presLayoutVars>
      </dgm:prSet>
      <dgm:spPr/>
    </dgm:pt>
    <dgm:pt modelId="{77107A74-9D33-4FA6-94B7-FA66F4173299}" type="pres">
      <dgm:prSet presAssocID="{72B9FC59-5068-4BC3-8949-BBD1F5884061}" presName="dummy" presStyleCnt="0"/>
      <dgm:spPr/>
    </dgm:pt>
    <dgm:pt modelId="{1326BABA-D683-4DDE-82E1-F522F6BCCE5E}" type="pres">
      <dgm:prSet presAssocID="{72EC2F7E-15F6-49B9-AAE5-A2CDD3B7CAD3}" presName="sibTrans" presStyleLbl="sibTrans2D1" presStyleIdx="7" presStyleCnt="9"/>
      <dgm:spPr/>
    </dgm:pt>
    <dgm:pt modelId="{2D6C03BD-4023-431E-84F6-C080A9961C8A}" type="pres">
      <dgm:prSet presAssocID="{91651A17-950C-49EC-8C35-2517548AE9E6}" presName="node" presStyleLbl="node1" presStyleIdx="8" presStyleCnt="9" custScaleX="134628" custScaleY="131362" custRadScaleRad="93377" custRadScaleInc="-24115">
        <dgm:presLayoutVars>
          <dgm:bulletEnabled val="1"/>
        </dgm:presLayoutVars>
      </dgm:prSet>
      <dgm:spPr/>
    </dgm:pt>
    <dgm:pt modelId="{2578787D-F4B0-463A-AA6F-94706894BC8C}" type="pres">
      <dgm:prSet presAssocID="{91651A17-950C-49EC-8C35-2517548AE9E6}" presName="dummy" presStyleCnt="0"/>
      <dgm:spPr/>
    </dgm:pt>
    <dgm:pt modelId="{7C884431-F906-455C-AAF5-4FBEC1E13C27}" type="pres">
      <dgm:prSet presAssocID="{8962C693-DF60-43F6-9F43-7615C2E1439A}" presName="sibTrans" presStyleLbl="sibTrans2D1" presStyleIdx="8" presStyleCnt="9"/>
      <dgm:spPr/>
    </dgm:pt>
  </dgm:ptLst>
  <dgm:cxnLst>
    <dgm:cxn modelId="{30638209-A4D1-4BFE-943D-C66C72DB50AF}" srcId="{9ED1A3B2-A381-4201-823D-E4B4F944886D}" destId="{ED01A515-5448-4A3E-A2EC-575448D0F5AA}" srcOrd="5" destOrd="0" parTransId="{3C8BC949-583D-42C4-9E18-497A2FA6C1D3}" sibTransId="{B658162B-CA61-458F-8F17-E18D499D4DE8}"/>
    <dgm:cxn modelId="{5EC1D513-D8D4-45F0-8AFD-7633B3DF7A52}" type="presOf" srcId="{4746DA87-483C-4B84-9A22-BC58F96CB23A}" destId="{E43F7264-94BE-4E7E-8A98-A0D70BB3AF06}" srcOrd="0" destOrd="0" presId="urn:microsoft.com/office/officeart/2005/8/layout/radial6"/>
    <dgm:cxn modelId="{57289D19-F335-4D68-AC7E-5582D07598B2}" type="presOf" srcId="{9FF20664-3F6F-4415-8233-D443550F6854}" destId="{FC9B55A0-D6BC-47A3-92D9-CF0D462CBA3E}" srcOrd="0" destOrd="0" presId="urn:microsoft.com/office/officeart/2005/8/layout/radial6"/>
    <dgm:cxn modelId="{4E693A1F-A818-494A-9191-6DDA96FF0598}" type="presOf" srcId="{A7091EAC-498C-4E8C-B46B-331B042A0C75}" destId="{73F305AC-CFDC-45B1-8AB8-6FABD1C99179}" srcOrd="0" destOrd="0" presId="urn:microsoft.com/office/officeart/2005/8/layout/radial6"/>
    <dgm:cxn modelId="{5C9EFB21-D730-469F-BCC2-6ADA252CF713}" type="presOf" srcId="{B658162B-CA61-458F-8F17-E18D499D4DE8}" destId="{84EFD8D8-F116-4363-8F07-0BDD118D8287}" srcOrd="0" destOrd="0" presId="urn:microsoft.com/office/officeart/2005/8/layout/radial6"/>
    <dgm:cxn modelId="{C11E6F22-FD2F-49D2-BD48-3542B5EC8C51}" type="presOf" srcId="{F67939D1-3ADF-4276-A6FA-0083CE5DA4FA}" destId="{C0575E5C-DEAA-49FF-9C6A-0DF4C03D040D}" srcOrd="0" destOrd="0" presId="urn:microsoft.com/office/officeart/2005/8/layout/radial6"/>
    <dgm:cxn modelId="{4E6E6427-5348-4ECF-99CC-46CA5F3BDA5F}" srcId="{B1BE2A8E-285E-4C69-9BFF-CE48B252AA50}" destId="{7D1C9009-9B60-4C15-8E3B-F949FAB90776}" srcOrd="4" destOrd="0" parTransId="{E75197AC-E7B0-4C26-9D1F-47E47BE7CCEF}" sibTransId="{9D56A871-CE7A-4922-AAF9-9D95A29D1039}"/>
    <dgm:cxn modelId="{FCCD6129-1EC0-448C-BF7A-51C6647345E8}" type="presOf" srcId="{ED01A515-5448-4A3E-A2EC-575448D0F5AA}" destId="{D19ADD6D-9F0A-4766-B637-BB2D5495A9BB}" srcOrd="0" destOrd="0" presId="urn:microsoft.com/office/officeart/2005/8/layout/radial6"/>
    <dgm:cxn modelId="{AE26F329-897E-412E-A92A-D95A8804158B}" srcId="{9ED1A3B2-A381-4201-823D-E4B4F944886D}" destId="{A7091EAC-498C-4E8C-B46B-331B042A0C75}" srcOrd="0" destOrd="0" parTransId="{5263AC43-AEF9-405C-B9BD-C1E77733E429}" sibTransId="{686A1A37-AC61-4EC6-8398-59788F898E91}"/>
    <dgm:cxn modelId="{D9AC742A-917E-4818-8C2B-93B8B4D0D262}" type="presOf" srcId="{AE26BF5A-34A6-4192-8BEA-D9ECFB941642}" destId="{4F05B281-B6DB-45BB-A427-1BF92AADC139}" srcOrd="0" destOrd="0" presId="urn:microsoft.com/office/officeart/2005/8/layout/radial6"/>
    <dgm:cxn modelId="{28F1F12C-F4AD-4E97-81E8-8618F0209646}" srcId="{B1BE2A8E-285E-4C69-9BFF-CE48B252AA50}" destId="{9ED1A3B2-A381-4201-823D-E4B4F944886D}" srcOrd="0" destOrd="0" parTransId="{73ADFC91-EAB5-4621-8C76-D207DF7E46EB}" sibTransId="{BBBE51B8-3D99-4D37-A53E-85F69FB1F8D4}"/>
    <dgm:cxn modelId="{667A6532-F93A-4FD0-BD4D-A1165020F36F}" srcId="{343B6168-99DB-4C0C-9BE7-E54D7B80C5AD}" destId="{AC73436A-3EE6-4AB1-8B81-F0B7414514C2}" srcOrd="0" destOrd="0" parTransId="{67F09836-65ED-439A-8E55-BF0FF6A12BA6}" sibTransId="{6C19F97B-9D99-4777-817C-1695A372D4F1}"/>
    <dgm:cxn modelId="{3EF3403C-A42B-483C-89B0-BC54F70E5592}" type="presOf" srcId="{9ED1A3B2-A381-4201-823D-E4B4F944886D}" destId="{E59436B1-B652-4794-B4F4-4850647DACEB}" srcOrd="0" destOrd="0" presId="urn:microsoft.com/office/officeart/2005/8/layout/radial6"/>
    <dgm:cxn modelId="{0F519843-417F-4196-AE51-1E900F71077B}" srcId="{9ED1A3B2-A381-4201-823D-E4B4F944886D}" destId="{4746DA87-483C-4B84-9A22-BC58F96CB23A}" srcOrd="2" destOrd="0" parTransId="{8A92D324-8EB2-4984-ADCB-62EACF9FECFF}" sibTransId="{DB95B0B9-5D2D-4D1A-A4F8-70F45A0E9738}"/>
    <dgm:cxn modelId="{D6D3D766-AAF1-452B-B7A5-DE64D7EFBDAC}" srcId="{7D1C9009-9B60-4C15-8E3B-F949FAB90776}" destId="{DC185536-47EC-480B-B419-24BC666B206E}" srcOrd="1" destOrd="0" parTransId="{43B3845C-4A8E-4186-AC01-CB23C9CE3CE4}" sibTransId="{FF327DB0-0FCC-45EC-A004-6349AB5E0A19}"/>
    <dgm:cxn modelId="{8AD44159-442C-4DEC-ACDC-2060DD6FE511}" srcId="{7D1C9009-9B60-4C15-8E3B-F949FAB90776}" destId="{BEBB7508-5593-4665-86D9-67DC9EEDFE00}" srcOrd="0" destOrd="0" parTransId="{C01D930E-241E-4B8F-9FFE-A12F23D4AE61}" sibTransId="{8C2D30BC-9728-4727-AC9C-7DD1886B66DA}"/>
    <dgm:cxn modelId="{C2BA2E7D-A4DC-497F-82AA-B05171512E7B}" srcId="{9ED1A3B2-A381-4201-823D-E4B4F944886D}" destId="{AE26BF5A-34A6-4192-8BEA-D9ECFB941642}" srcOrd="6" destOrd="0" parTransId="{053AEA0B-0F73-4DAC-9295-FCA55D0C5C5A}" sibTransId="{F67939D1-3ADF-4276-A6FA-0083CE5DA4FA}"/>
    <dgm:cxn modelId="{D5A26C81-B5CA-4FF9-85ED-60967857EFA6}" srcId="{B1BE2A8E-285E-4C69-9BFF-CE48B252AA50}" destId="{3641F520-BAF8-4BA4-A826-44FA753A5F4E}" srcOrd="3" destOrd="0" parTransId="{31D6B297-275C-4FAC-A07E-4467512471AD}" sibTransId="{53B82682-8E0C-4903-98EA-36CBB0B8A63B}"/>
    <dgm:cxn modelId="{9CBCBA83-8BC0-4D9D-8F59-4CE72862435A}" type="presOf" srcId="{91651A17-950C-49EC-8C35-2517548AE9E6}" destId="{2D6C03BD-4023-431E-84F6-C080A9961C8A}" srcOrd="0" destOrd="0" presId="urn:microsoft.com/office/officeart/2005/8/layout/radial6"/>
    <dgm:cxn modelId="{464AEB83-A961-4BF3-980D-8DBCF9264695}" srcId="{343B6168-99DB-4C0C-9BE7-E54D7B80C5AD}" destId="{352A865C-AD96-4AB1-8A5C-397B7A7D9B07}" srcOrd="1" destOrd="0" parTransId="{7EC1ADA9-9F6E-4AFC-AE86-4831D523AA38}" sibTransId="{7473CF13-22F0-41AF-BD4E-305659448BE2}"/>
    <dgm:cxn modelId="{4A16358E-6F75-4AC0-B6E5-E26F15B1A750}" srcId="{B1BE2A8E-285E-4C69-9BFF-CE48B252AA50}" destId="{3BA9396D-1753-43D3-A703-A75A7C19204B}" srcOrd="1" destOrd="0" parTransId="{FDC0F8DA-00AF-40CD-B616-B7AA7472101C}" sibTransId="{869210E2-CDFB-49E6-A3F9-D5A55D2018F0}"/>
    <dgm:cxn modelId="{BD8B088F-38DD-4C61-9C7F-39D38AF469D9}" type="presOf" srcId="{DB95B0B9-5D2D-4D1A-A4F8-70F45A0E9738}" destId="{19B05264-FBF1-4254-AA6E-8DA1048C9EC5}" srcOrd="0" destOrd="0" presId="urn:microsoft.com/office/officeart/2005/8/layout/radial6"/>
    <dgm:cxn modelId="{B6507D96-25C4-4121-9433-2A113978B784}" srcId="{B1BE2A8E-285E-4C69-9BFF-CE48B252AA50}" destId="{C64FD589-26EA-483C-BB5E-C8324A82EAF5}" srcOrd="2" destOrd="0" parTransId="{1E312D33-14E1-4B2B-A210-2A735401CE1C}" sibTransId="{46E45D53-1277-4C97-8E3B-323B4EBF62F5}"/>
    <dgm:cxn modelId="{83EEA7A1-3B09-49DE-925D-65EA1816B18B}" type="presOf" srcId="{72EC2F7E-15F6-49B9-AAE5-A2CDD3B7CAD3}" destId="{1326BABA-D683-4DDE-82E1-F522F6BCCE5E}" srcOrd="0" destOrd="0" presId="urn:microsoft.com/office/officeart/2005/8/layout/radial6"/>
    <dgm:cxn modelId="{A14346A8-4918-4300-9891-20568D283921}" srcId="{9ED1A3B2-A381-4201-823D-E4B4F944886D}" destId="{9C6F0069-43DC-402D-BD84-1006528FCE04}" srcOrd="4" destOrd="0" parTransId="{44D9A023-5F81-4677-8A1D-494A76B02F4A}" sibTransId="{9FF20664-3F6F-4415-8233-D443550F6854}"/>
    <dgm:cxn modelId="{AF333ABE-6D5B-4845-91C6-0C3A13CCB688}" type="presOf" srcId="{8329AE49-ECD5-4C13-B90F-CA83B6E6F994}" destId="{115526CD-270E-4C52-A164-15F2B6F9FE39}" srcOrd="0" destOrd="0" presId="urn:microsoft.com/office/officeart/2005/8/layout/radial6"/>
    <dgm:cxn modelId="{6AD463C1-088C-44BE-8C34-750F20CE8DA0}" type="presOf" srcId="{3FA5C700-C8EE-4CAC-8DA0-0BA7CA952C72}" destId="{A14630AA-C1BD-4A7E-B665-0A7C9B6C19C9}" srcOrd="0" destOrd="0" presId="urn:microsoft.com/office/officeart/2005/8/layout/radial6"/>
    <dgm:cxn modelId="{47BC94C2-46D4-453B-A292-6076A9F8EE3B}" srcId="{9ED1A3B2-A381-4201-823D-E4B4F944886D}" destId="{8329AE49-ECD5-4C13-B90F-CA83B6E6F994}" srcOrd="3" destOrd="0" parTransId="{6A3537F1-6C7A-4D5E-9BC9-14D14BE7BA95}" sibTransId="{9CB0C477-89B3-4058-B341-9FC9F0AB6BB2}"/>
    <dgm:cxn modelId="{71BA60C4-57EA-4712-A1A6-039DFD63DC01}" srcId="{9ED1A3B2-A381-4201-823D-E4B4F944886D}" destId="{72B9FC59-5068-4BC3-8949-BBD1F5884061}" srcOrd="7" destOrd="0" parTransId="{4F016CC0-1642-488F-8DB5-4AD229713F27}" sibTransId="{72EC2F7E-15F6-49B9-AAE5-A2CDD3B7CAD3}"/>
    <dgm:cxn modelId="{DA7610CE-0D19-48FA-ADF1-4992EAE53341}" type="presOf" srcId="{9CB0C477-89B3-4058-B341-9FC9F0AB6BB2}" destId="{1EBC4AA2-7966-4002-8CE2-7479E65C1C79}" srcOrd="0" destOrd="0" presId="urn:microsoft.com/office/officeart/2005/8/layout/radial6"/>
    <dgm:cxn modelId="{3BA8FFD8-B6F3-4518-99B6-8F25F307CF52}" srcId="{9ED1A3B2-A381-4201-823D-E4B4F944886D}" destId="{3FA5C700-C8EE-4CAC-8DA0-0BA7CA952C72}" srcOrd="1" destOrd="0" parTransId="{6970CC38-AACF-4350-BF4D-BD796B05B1FA}" sibTransId="{61B610E5-4DC8-4394-A22C-5BBE6CDEE232}"/>
    <dgm:cxn modelId="{3DFE3AE5-6DA5-4440-A66F-1437FD4DC5D4}" srcId="{B1BE2A8E-285E-4C69-9BFF-CE48B252AA50}" destId="{343B6168-99DB-4C0C-9BE7-E54D7B80C5AD}" srcOrd="5" destOrd="0" parTransId="{6F98FC42-2370-4FD0-A627-0708511F7F32}" sibTransId="{95FBDDB6-4174-4619-B543-81DEF6B7716A}"/>
    <dgm:cxn modelId="{15B25BE7-B61F-4399-8DBB-F360C2BA96E5}" type="presOf" srcId="{686A1A37-AC61-4EC6-8398-59788F898E91}" destId="{44C62812-7B8C-4DB2-9C0D-14651D9AFC46}" srcOrd="0" destOrd="0" presId="urn:microsoft.com/office/officeart/2005/8/layout/radial6"/>
    <dgm:cxn modelId="{65DC7EE8-791F-4453-AEE4-351692992E5F}" type="presOf" srcId="{B1BE2A8E-285E-4C69-9BFF-CE48B252AA50}" destId="{F4B68BA8-694B-4B7F-8215-68903FFCD2D7}" srcOrd="0" destOrd="0" presId="urn:microsoft.com/office/officeart/2005/8/layout/radial6"/>
    <dgm:cxn modelId="{0BB795E9-FFF1-4A2D-878C-FAE1C6BDCC87}" type="presOf" srcId="{9C6F0069-43DC-402D-BD84-1006528FCE04}" destId="{5101AD7C-EA94-402A-A388-0FD916639D60}" srcOrd="0" destOrd="0" presId="urn:microsoft.com/office/officeart/2005/8/layout/radial6"/>
    <dgm:cxn modelId="{E14E4EEE-087E-4E8C-92C7-D48A2C2A60C4}" srcId="{9ED1A3B2-A381-4201-823D-E4B4F944886D}" destId="{91651A17-950C-49EC-8C35-2517548AE9E6}" srcOrd="8" destOrd="0" parTransId="{842A79D3-4827-4424-A76D-539154392405}" sibTransId="{8962C693-DF60-43F6-9F43-7615C2E1439A}"/>
    <dgm:cxn modelId="{6E70DAEE-A681-4135-A0B4-3CC7B636D293}" type="presOf" srcId="{72B9FC59-5068-4BC3-8949-BBD1F5884061}" destId="{E56C821F-B849-422E-ADC9-7BFA09C15246}" srcOrd="0" destOrd="0" presId="urn:microsoft.com/office/officeart/2005/8/layout/radial6"/>
    <dgm:cxn modelId="{3E3F65F0-4760-477C-86B5-CB390EDD29DB}" type="presOf" srcId="{8962C693-DF60-43F6-9F43-7615C2E1439A}" destId="{7C884431-F906-455C-AAF5-4FBEC1E13C27}" srcOrd="0" destOrd="0" presId="urn:microsoft.com/office/officeart/2005/8/layout/radial6"/>
    <dgm:cxn modelId="{79367CFA-29E9-494C-A699-58E7C53282C6}" type="presOf" srcId="{61B610E5-4DC8-4394-A22C-5BBE6CDEE232}" destId="{5D42F3FF-3AAD-4819-B004-ADDCB69227EB}" srcOrd="0" destOrd="0" presId="urn:microsoft.com/office/officeart/2005/8/layout/radial6"/>
    <dgm:cxn modelId="{D556896D-64B6-4407-9D72-65AD81369266}" type="presParOf" srcId="{F4B68BA8-694B-4B7F-8215-68903FFCD2D7}" destId="{E59436B1-B652-4794-B4F4-4850647DACEB}" srcOrd="0" destOrd="0" presId="urn:microsoft.com/office/officeart/2005/8/layout/radial6"/>
    <dgm:cxn modelId="{968B3330-4EC7-4038-9A79-3DB0A8717D55}" type="presParOf" srcId="{F4B68BA8-694B-4B7F-8215-68903FFCD2D7}" destId="{73F305AC-CFDC-45B1-8AB8-6FABD1C99179}" srcOrd="1" destOrd="0" presId="urn:microsoft.com/office/officeart/2005/8/layout/radial6"/>
    <dgm:cxn modelId="{083B0CD6-7D88-48FE-AFF8-2770061EF1B9}" type="presParOf" srcId="{F4B68BA8-694B-4B7F-8215-68903FFCD2D7}" destId="{DA491651-56D0-404C-82B0-25ACBF882A98}" srcOrd="2" destOrd="0" presId="urn:microsoft.com/office/officeart/2005/8/layout/radial6"/>
    <dgm:cxn modelId="{16D38BD4-C749-43E9-9B4D-823F3BABD9FB}" type="presParOf" srcId="{F4B68BA8-694B-4B7F-8215-68903FFCD2D7}" destId="{44C62812-7B8C-4DB2-9C0D-14651D9AFC46}" srcOrd="3" destOrd="0" presId="urn:microsoft.com/office/officeart/2005/8/layout/radial6"/>
    <dgm:cxn modelId="{260041D7-6D0A-428E-8B93-851C50B7B7FF}" type="presParOf" srcId="{F4B68BA8-694B-4B7F-8215-68903FFCD2D7}" destId="{A14630AA-C1BD-4A7E-B665-0A7C9B6C19C9}" srcOrd="4" destOrd="0" presId="urn:microsoft.com/office/officeart/2005/8/layout/radial6"/>
    <dgm:cxn modelId="{0CF0692D-2CC1-4A7C-9D34-EF2560B3E5F1}" type="presParOf" srcId="{F4B68BA8-694B-4B7F-8215-68903FFCD2D7}" destId="{B3474404-DEC3-43DE-B1B0-FCCBA45B0B53}" srcOrd="5" destOrd="0" presId="urn:microsoft.com/office/officeart/2005/8/layout/radial6"/>
    <dgm:cxn modelId="{AF9F521A-6219-4917-9E1D-59F3BF42F08F}" type="presParOf" srcId="{F4B68BA8-694B-4B7F-8215-68903FFCD2D7}" destId="{5D42F3FF-3AAD-4819-B004-ADDCB69227EB}" srcOrd="6" destOrd="0" presId="urn:microsoft.com/office/officeart/2005/8/layout/radial6"/>
    <dgm:cxn modelId="{FEBE1266-ACDB-43EC-B9AF-A927FC3322F9}" type="presParOf" srcId="{F4B68BA8-694B-4B7F-8215-68903FFCD2D7}" destId="{E43F7264-94BE-4E7E-8A98-A0D70BB3AF06}" srcOrd="7" destOrd="0" presId="urn:microsoft.com/office/officeart/2005/8/layout/radial6"/>
    <dgm:cxn modelId="{DF58FAA5-9051-47B7-9B31-61C6C5137AE0}" type="presParOf" srcId="{F4B68BA8-694B-4B7F-8215-68903FFCD2D7}" destId="{931EF9CE-45BC-491C-9A74-72874D860E58}" srcOrd="8" destOrd="0" presId="urn:microsoft.com/office/officeart/2005/8/layout/radial6"/>
    <dgm:cxn modelId="{8F9F5FD1-5694-48A5-BB25-459151FF677D}" type="presParOf" srcId="{F4B68BA8-694B-4B7F-8215-68903FFCD2D7}" destId="{19B05264-FBF1-4254-AA6E-8DA1048C9EC5}" srcOrd="9" destOrd="0" presId="urn:microsoft.com/office/officeart/2005/8/layout/radial6"/>
    <dgm:cxn modelId="{72A42ED5-3446-4DE8-A4D3-148A0A30BDBF}" type="presParOf" srcId="{F4B68BA8-694B-4B7F-8215-68903FFCD2D7}" destId="{115526CD-270E-4C52-A164-15F2B6F9FE39}" srcOrd="10" destOrd="0" presId="urn:microsoft.com/office/officeart/2005/8/layout/radial6"/>
    <dgm:cxn modelId="{F5160239-523C-416B-B3F0-76F9EFD3254F}" type="presParOf" srcId="{F4B68BA8-694B-4B7F-8215-68903FFCD2D7}" destId="{E442822E-2282-4D84-AEA3-97E5D7F5026E}" srcOrd="11" destOrd="0" presId="urn:microsoft.com/office/officeart/2005/8/layout/radial6"/>
    <dgm:cxn modelId="{5959F9D9-A684-41D8-BEE2-DE8852492309}" type="presParOf" srcId="{F4B68BA8-694B-4B7F-8215-68903FFCD2D7}" destId="{1EBC4AA2-7966-4002-8CE2-7479E65C1C79}" srcOrd="12" destOrd="0" presId="urn:microsoft.com/office/officeart/2005/8/layout/radial6"/>
    <dgm:cxn modelId="{0657E8C1-01D7-4CC0-B548-C8E5739E41EB}" type="presParOf" srcId="{F4B68BA8-694B-4B7F-8215-68903FFCD2D7}" destId="{5101AD7C-EA94-402A-A388-0FD916639D60}" srcOrd="13" destOrd="0" presId="urn:microsoft.com/office/officeart/2005/8/layout/radial6"/>
    <dgm:cxn modelId="{0DE83748-214B-4394-AFCC-50F73128CA7F}" type="presParOf" srcId="{F4B68BA8-694B-4B7F-8215-68903FFCD2D7}" destId="{97296767-E761-4683-B475-54E34622C9C1}" srcOrd="14" destOrd="0" presId="urn:microsoft.com/office/officeart/2005/8/layout/radial6"/>
    <dgm:cxn modelId="{6FAD0287-3642-4BC3-838C-432047BEF64F}" type="presParOf" srcId="{F4B68BA8-694B-4B7F-8215-68903FFCD2D7}" destId="{FC9B55A0-D6BC-47A3-92D9-CF0D462CBA3E}" srcOrd="15" destOrd="0" presId="urn:microsoft.com/office/officeart/2005/8/layout/radial6"/>
    <dgm:cxn modelId="{85324FF1-B5A8-42C3-9CD8-B8F3A7B41DAF}" type="presParOf" srcId="{F4B68BA8-694B-4B7F-8215-68903FFCD2D7}" destId="{D19ADD6D-9F0A-4766-B637-BB2D5495A9BB}" srcOrd="16" destOrd="0" presId="urn:microsoft.com/office/officeart/2005/8/layout/radial6"/>
    <dgm:cxn modelId="{363F0F02-6E41-404E-B2E5-4890434DECC7}" type="presParOf" srcId="{F4B68BA8-694B-4B7F-8215-68903FFCD2D7}" destId="{CB9DB137-9ACF-4A5D-915D-C6DEF62C671A}" srcOrd="17" destOrd="0" presId="urn:microsoft.com/office/officeart/2005/8/layout/radial6"/>
    <dgm:cxn modelId="{C75A112C-7212-4B80-9DA4-CA7F2DD70EB5}" type="presParOf" srcId="{F4B68BA8-694B-4B7F-8215-68903FFCD2D7}" destId="{84EFD8D8-F116-4363-8F07-0BDD118D8287}" srcOrd="18" destOrd="0" presId="urn:microsoft.com/office/officeart/2005/8/layout/radial6"/>
    <dgm:cxn modelId="{F93707E6-5B1F-4F40-A3A3-B884267CE7F5}" type="presParOf" srcId="{F4B68BA8-694B-4B7F-8215-68903FFCD2D7}" destId="{4F05B281-B6DB-45BB-A427-1BF92AADC139}" srcOrd="19" destOrd="0" presId="urn:microsoft.com/office/officeart/2005/8/layout/radial6"/>
    <dgm:cxn modelId="{3D4ADB0D-3A32-46EB-993B-C2B89385D5E3}" type="presParOf" srcId="{F4B68BA8-694B-4B7F-8215-68903FFCD2D7}" destId="{FEDFE719-4F44-4DDA-B702-82A372856A51}" srcOrd="20" destOrd="0" presId="urn:microsoft.com/office/officeart/2005/8/layout/radial6"/>
    <dgm:cxn modelId="{EBDDFBD5-050A-401C-B541-60C312E8BADC}" type="presParOf" srcId="{F4B68BA8-694B-4B7F-8215-68903FFCD2D7}" destId="{C0575E5C-DEAA-49FF-9C6A-0DF4C03D040D}" srcOrd="21" destOrd="0" presId="urn:microsoft.com/office/officeart/2005/8/layout/radial6"/>
    <dgm:cxn modelId="{7AE2379C-061C-4EF7-9327-93131D24B9AB}" type="presParOf" srcId="{F4B68BA8-694B-4B7F-8215-68903FFCD2D7}" destId="{E56C821F-B849-422E-ADC9-7BFA09C15246}" srcOrd="22" destOrd="0" presId="urn:microsoft.com/office/officeart/2005/8/layout/radial6"/>
    <dgm:cxn modelId="{7C1B17CE-3B51-403A-9F3A-509FB9F1D751}" type="presParOf" srcId="{F4B68BA8-694B-4B7F-8215-68903FFCD2D7}" destId="{77107A74-9D33-4FA6-94B7-FA66F4173299}" srcOrd="23" destOrd="0" presId="urn:microsoft.com/office/officeart/2005/8/layout/radial6"/>
    <dgm:cxn modelId="{DA4B6152-2D95-4D24-ACC2-B1074F2095AD}" type="presParOf" srcId="{F4B68BA8-694B-4B7F-8215-68903FFCD2D7}" destId="{1326BABA-D683-4DDE-82E1-F522F6BCCE5E}" srcOrd="24" destOrd="0" presId="urn:microsoft.com/office/officeart/2005/8/layout/radial6"/>
    <dgm:cxn modelId="{FD35A212-0E1F-4819-BF1F-B29719BECB43}" type="presParOf" srcId="{F4B68BA8-694B-4B7F-8215-68903FFCD2D7}" destId="{2D6C03BD-4023-431E-84F6-C080A9961C8A}" srcOrd="25" destOrd="0" presId="urn:microsoft.com/office/officeart/2005/8/layout/radial6"/>
    <dgm:cxn modelId="{BC555FE2-565F-4CC2-844D-BACDB94E3D46}" type="presParOf" srcId="{F4B68BA8-694B-4B7F-8215-68903FFCD2D7}" destId="{2578787D-F4B0-463A-AA6F-94706894BC8C}" srcOrd="26" destOrd="0" presId="urn:microsoft.com/office/officeart/2005/8/layout/radial6"/>
    <dgm:cxn modelId="{6F30A1FC-C56F-4DA2-B79C-F00209C57B2B}" type="presParOf" srcId="{F4B68BA8-694B-4B7F-8215-68903FFCD2D7}" destId="{7C884431-F906-455C-AAF5-4FBEC1E13C27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319819" y="31716"/>
          <a:ext cx="3277819" cy="3277748"/>
        </a:xfrm>
        <a:prstGeom prst="ellipse">
          <a:avLst/>
        </a:prstGeom>
        <a:solidFill>
          <a:srgbClr val="00B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Општинска управа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Председница општине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Општинско  веће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Скупштина општине</a:t>
          </a:r>
        </a:p>
      </dsp:txBody>
      <dsp:txXfrm>
        <a:off x="1799844" y="511731"/>
        <a:ext cx="2317769" cy="231771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319809" y="235788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1049118"/>
          <a:ext cx="2063988" cy="1735191"/>
        </a:xfrm>
        <a:prstGeom prst="ellips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sp:txBody>
      <dsp:txXfrm>
        <a:off x="182203" y="1303231"/>
        <a:ext cx="1459460" cy="1226965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302762" y="15779"/>
          <a:ext cx="1332585" cy="1332159"/>
        </a:xfrm>
        <a:prstGeom prst="ellipse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Основне школе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Средње школе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Дом здравља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497915" y="210869"/>
        <a:ext cx="942279" cy="94197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93932" y="2592567"/>
          <a:ext cx="528368" cy="2388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2388448"/>
              </a:lnTo>
              <a:lnTo>
                <a:pt x="528368" y="238844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096962" y="3725636"/>
        <a:ext cx="122309" cy="122309"/>
      </dsp:txXfrm>
    </dsp:sp>
    <dsp:sp modelId="{EE8B77DA-77C5-46AD-80A2-BD307CFE9F0A}">
      <dsp:nvSpPr>
        <dsp:cNvPr id="0" name=""/>
        <dsp:cNvSpPr/>
      </dsp:nvSpPr>
      <dsp:spPr>
        <a:xfrm>
          <a:off x="1893932" y="2592567"/>
          <a:ext cx="528368" cy="179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793151"/>
              </a:lnTo>
              <a:lnTo>
                <a:pt x="528368" y="17931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111382" y="3442408"/>
        <a:ext cx="93468" cy="93468"/>
      </dsp:txXfrm>
    </dsp:sp>
    <dsp:sp modelId="{FCC7B010-1FCB-BB4B-A409-9CD1420FA046}">
      <dsp:nvSpPr>
        <dsp:cNvPr id="0" name=""/>
        <dsp:cNvSpPr/>
      </dsp:nvSpPr>
      <dsp:spPr>
        <a:xfrm>
          <a:off x="1893932" y="2592567"/>
          <a:ext cx="528368" cy="1211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211539"/>
              </a:lnTo>
              <a:lnTo>
                <a:pt x="528368" y="121153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25073" y="3165293"/>
        <a:ext cx="66087" cy="66087"/>
      </dsp:txXfrm>
    </dsp:sp>
    <dsp:sp modelId="{531482B3-13DA-4E77-8EF9-7A508768A321}">
      <dsp:nvSpPr>
        <dsp:cNvPr id="0" name=""/>
        <dsp:cNvSpPr/>
      </dsp:nvSpPr>
      <dsp:spPr>
        <a:xfrm>
          <a:off x="1893932" y="2592567"/>
          <a:ext cx="528368" cy="629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629540"/>
              </a:lnTo>
              <a:lnTo>
                <a:pt x="528368" y="62954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37569" y="2886789"/>
        <a:ext cx="41094" cy="41094"/>
      </dsp:txXfrm>
    </dsp:sp>
    <dsp:sp modelId="{F1903401-CDA9-4777-A04C-F19A89F110A0}">
      <dsp:nvSpPr>
        <dsp:cNvPr id="0" name=""/>
        <dsp:cNvSpPr/>
      </dsp:nvSpPr>
      <dsp:spPr>
        <a:xfrm>
          <a:off x="1893932" y="2442702"/>
          <a:ext cx="528368" cy="149864"/>
        </a:xfrm>
        <a:custGeom>
          <a:avLst/>
          <a:gdLst/>
          <a:ahLst/>
          <a:cxnLst/>
          <a:rect l="0" t="0" r="0" b="0"/>
          <a:pathLst>
            <a:path>
              <a:moveTo>
                <a:pt x="0" y="149864"/>
              </a:moveTo>
              <a:lnTo>
                <a:pt x="264184" y="149864"/>
              </a:lnTo>
              <a:lnTo>
                <a:pt x="264184" y="0"/>
              </a:lnTo>
              <a:lnTo>
                <a:pt x="528368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44386" y="2503904"/>
        <a:ext cx="27460" cy="27460"/>
      </dsp:txXfrm>
    </dsp:sp>
    <dsp:sp modelId="{25CF5DCC-0AE9-4D09-ABC1-8BE4D97FDFCB}">
      <dsp:nvSpPr>
        <dsp:cNvPr id="0" name=""/>
        <dsp:cNvSpPr/>
      </dsp:nvSpPr>
      <dsp:spPr>
        <a:xfrm>
          <a:off x="1893932" y="978831"/>
          <a:ext cx="552779" cy="1613735"/>
        </a:xfrm>
        <a:custGeom>
          <a:avLst/>
          <a:gdLst/>
          <a:ahLst/>
          <a:cxnLst/>
          <a:rect l="0" t="0" r="0" b="0"/>
          <a:pathLst>
            <a:path>
              <a:moveTo>
                <a:pt x="0" y="1613735"/>
              </a:moveTo>
              <a:lnTo>
                <a:pt x="276389" y="1613735"/>
              </a:lnTo>
              <a:lnTo>
                <a:pt x="276389" y="0"/>
              </a:lnTo>
              <a:lnTo>
                <a:pt x="552779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27677" y="1743054"/>
        <a:ext cx="85289" cy="85289"/>
      </dsp:txXfrm>
    </dsp:sp>
    <dsp:sp modelId="{D1C52863-34A6-4E04-9740-6E0567681A8F}">
      <dsp:nvSpPr>
        <dsp:cNvPr id="0" name=""/>
        <dsp:cNvSpPr/>
      </dsp:nvSpPr>
      <dsp:spPr>
        <a:xfrm rot="16200000">
          <a:off x="-758078" y="1851908"/>
          <a:ext cx="3822704" cy="14813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58078" y="1851908"/>
        <a:ext cx="3822704" cy="1481317"/>
      </dsp:txXfrm>
    </dsp:sp>
    <dsp:sp modelId="{AD67EDBF-32B4-495C-A262-4812FBE80932}">
      <dsp:nvSpPr>
        <dsp:cNvPr id="0" name=""/>
        <dsp:cNvSpPr/>
      </dsp:nvSpPr>
      <dsp:spPr>
        <a:xfrm>
          <a:off x="2446711" y="52079"/>
          <a:ext cx="5013955" cy="18535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Закони и прописи: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Упутство Министарства финансија за припрему одлуке о буџету за 202</a:t>
          </a:r>
          <a:r>
            <a:rPr lang="sr-Latn-RS" sz="1400" kern="1200" dirty="0"/>
            <a:t>2</a:t>
          </a:r>
          <a:r>
            <a:rPr lang="sr-Cyrl-RS" sz="1400" kern="1200" dirty="0"/>
            <a:t>. годину и др.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46711" y="52079"/>
        <a:ext cx="5013955" cy="1853503"/>
      </dsp:txXfrm>
    </dsp:sp>
    <dsp:sp modelId="{A288E7CD-845A-4B30-8D9E-0FCFF4059FF8}">
      <dsp:nvSpPr>
        <dsp:cNvPr id="0" name=""/>
        <dsp:cNvSpPr/>
      </dsp:nvSpPr>
      <dsp:spPr>
        <a:xfrm>
          <a:off x="2422301" y="2058576"/>
          <a:ext cx="4975358" cy="768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Стратешки документи: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Стратегија развоја</a:t>
          </a:r>
          <a:endParaRPr lang="sr-Latn-RS" sz="1400" kern="1200" dirty="0">
            <a:solidFill>
              <a:srgbClr val="FF000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422301" y="2058576"/>
        <a:ext cx="4975358" cy="768253"/>
      </dsp:txXfrm>
    </dsp:sp>
    <dsp:sp modelId="{573F9BF2-AC82-43FC-A361-118085DB3D65}">
      <dsp:nvSpPr>
        <dsp:cNvPr id="0" name=""/>
        <dsp:cNvSpPr/>
      </dsp:nvSpPr>
      <dsp:spPr>
        <a:xfrm>
          <a:off x="2422301" y="3028189"/>
          <a:ext cx="4983627" cy="3878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422301" y="3028189"/>
        <a:ext cx="4983627" cy="387835"/>
      </dsp:txXfrm>
    </dsp:sp>
    <dsp:sp modelId="{FEC42879-5F29-BF4B-9AF5-9DD4C12CC286}">
      <dsp:nvSpPr>
        <dsp:cNvPr id="0" name=""/>
        <dsp:cNvSpPr/>
      </dsp:nvSpPr>
      <dsp:spPr>
        <a:xfrm>
          <a:off x="2422301" y="3617385"/>
          <a:ext cx="2598597" cy="373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и предлози грађана</a:t>
          </a:r>
          <a:endParaRPr lang="en-US" sz="1400" kern="1200" dirty="0"/>
        </a:p>
      </dsp:txBody>
      <dsp:txXfrm>
        <a:off x="2422301" y="3617385"/>
        <a:ext cx="2598597" cy="373442"/>
      </dsp:txXfrm>
    </dsp:sp>
    <dsp:sp modelId="{B2DE3A8A-BA09-499F-9C72-0630724E4538}">
      <dsp:nvSpPr>
        <dsp:cNvPr id="0" name=""/>
        <dsp:cNvSpPr/>
      </dsp:nvSpPr>
      <dsp:spPr>
        <a:xfrm>
          <a:off x="2422301" y="4192187"/>
          <a:ext cx="4984525" cy="3870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422301" y="4192187"/>
        <a:ext cx="4984525" cy="387062"/>
      </dsp:txXfrm>
    </dsp:sp>
    <dsp:sp modelId="{94F14A6F-3CD0-4A17-88D3-6F4D0EB2D4E6}">
      <dsp:nvSpPr>
        <dsp:cNvPr id="0" name=""/>
        <dsp:cNvSpPr/>
      </dsp:nvSpPr>
      <dsp:spPr>
        <a:xfrm>
          <a:off x="2422301" y="4780609"/>
          <a:ext cx="5009543" cy="4008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422301" y="4780609"/>
        <a:ext cx="5009543" cy="400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E659A-663E-485D-BF89-FD74BE74A5C4}">
      <dsp:nvSpPr>
        <dsp:cNvPr id="0" name=""/>
        <dsp:cNvSpPr/>
      </dsp:nvSpPr>
      <dsp:spPr>
        <a:xfrm>
          <a:off x="1602" y="304146"/>
          <a:ext cx="1231618" cy="1231618"/>
        </a:xfrm>
        <a:prstGeom prst="ellips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/>
            <a:t>Средства из буџета </a:t>
          </a:r>
          <a:r>
            <a:rPr lang="sr-Latn-RS" sz="1000" kern="1200" dirty="0"/>
            <a:t>1.137.568.000</a:t>
          </a:r>
          <a:endParaRPr lang="en-US" sz="1000" kern="1200" dirty="0">
            <a:solidFill>
              <a:srgbClr val="FF0000"/>
            </a:solidFill>
          </a:endParaRPr>
        </a:p>
      </dsp:txBody>
      <dsp:txXfrm>
        <a:off x="181968" y="484512"/>
        <a:ext cx="870886" cy="870886"/>
      </dsp:txXfrm>
    </dsp:sp>
    <dsp:sp modelId="{98F3E7AB-6934-48FA-B82F-FBEAF1B2375D}">
      <dsp:nvSpPr>
        <dsp:cNvPr id="0" name=""/>
        <dsp:cNvSpPr/>
      </dsp:nvSpPr>
      <dsp:spPr>
        <a:xfrm>
          <a:off x="1333228" y="562786"/>
          <a:ext cx="714338" cy="714338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1427914" y="835949"/>
        <a:ext cx="524966" cy="168012"/>
      </dsp:txXfrm>
    </dsp:sp>
    <dsp:sp modelId="{2F60A798-586E-4E47-B649-25F047F36835}">
      <dsp:nvSpPr>
        <dsp:cNvPr id="0" name=""/>
        <dsp:cNvSpPr/>
      </dsp:nvSpPr>
      <dsp:spPr>
        <a:xfrm>
          <a:off x="2147574" y="304146"/>
          <a:ext cx="1231618" cy="1231618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>
              <a:solidFill>
                <a:schemeClr val="bg1"/>
              </a:solidFill>
            </a:rPr>
            <a:t>Пренета средства из ранијих година</a:t>
          </a:r>
          <a:endParaRPr lang="sr-Latn-RS" sz="1000" kern="1200" dirty="0">
            <a:solidFill>
              <a:schemeClr val="bg1"/>
            </a:solidFill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000" kern="1200" dirty="0">
              <a:solidFill>
                <a:schemeClr val="bg1"/>
              </a:solidFill>
            </a:rPr>
            <a:t>92.782.138</a:t>
          </a:r>
          <a:endParaRPr lang="en-US" sz="1000" kern="1200" dirty="0">
            <a:solidFill>
              <a:schemeClr val="bg1"/>
            </a:solidFill>
          </a:endParaRPr>
        </a:p>
      </dsp:txBody>
      <dsp:txXfrm>
        <a:off x="2327940" y="484512"/>
        <a:ext cx="870886" cy="870886"/>
      </dsp:txXfrm>
    </dsp:sp>
    <dsp:sp modelId="{41F09F99-3DCC-47E4-9188-F7D103A1F6E3}">
      <dsp:nvSpPr>
        <dsp:cNvPr id="0" name=""/>
        <dsp:cNvSpPr/>
      </dsp:nvSpPr>
      <dsp:spPr>
        <a:xfrm>
          <a:off x="3479200" y="562786"/>
          <a:ext cx="714338" cy="714338"/>
        </a:xfrm>
        <a:prstGeom prst="mathPlus">
          <a:avLst/>
        </a:prstGeom>
        <a:solidFill>
          <a:schemeClr val="accent4">
            <a:hueOff val="-455917"/>
            <a:satOff val="-2303"/>
            <a:lumOff val="-32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3573886" y="835949"/>
        <a:ext cx="524966" cy="168012"/>
      </dsp:txXfrm>
    </dsp:sp>
    <dsp:sp modelId="{6C1FFF0F-B1A4-4C41-B9D3-30452A0DFA4B}">
      <dsp:nvSpPr>
        <dsp:cNvPr id="0" name=""/>
        <dsp:cNvSpPr/>
      </dsp:nvSpPr>
      <dsp:spPr>
        <a:xfrm>
          <a:off x="4293546" y="325847"/>
          <a:ext cx="1343523" cy="1188216"/>
        </a:xfrm>
        <a:prstGeom prst="ellipse">
          <a:avLst/>
        </a:prstGeom>
        <a:solidFill>
          <a:schemeClr val="bg1">
            <a:lumMod val="6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300" kern="1200" dirty="0">
              <a:solidFill>
                <a:schemeClr val="bg1"/>
              </a:solidFill>
            </a:rPr>
            <a:t>Средства из осталих извора  </a:t>
          </a:r>
          <a:r>
            <a:rPr lang="sr-Latn-RS" sz="1200" kern="1200" dirty="0">
              <a:solidFill>
                <a:schemeClr val="bg1"/>
              </a:solidFill>
            </a:rPr>
            <a:t>108.254.862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4490300" y="499857"/>
        <a:ext cx="950015" cy="840196"/>
      </dsp:txXfrm>
    </dsp:sp>
    <dsp:sp modelId="{87C2FC52-975B-4E62-B5E0-1AB7C844E900}">
      <dsp:nvSpPr>
        <dsp:cNvPr id="0" name=""/>
        <dsp:cNvSpPr/>
      </dsp:nvSpPr>
      <dsp:spPr>
        <a:xfrm>
          <a:off x="5737077" y="562786"/>
          <a:ext cx="714338" cy="714338"/>
        </a:xfrm>
        <a:prstGeom prst="mathEqual">
          <a:avLst/>
        </a:prstGeom>
        <a:solidFill>
          <a:schemeClr val="accent4">
            <a:hueOff val="-911834"/>
            <a:satOff val="-4605"/>
            <a:lumOff val="-64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5831763" y="709940"/>
        <a:ext cx="524966" cy="420030"/>
      </dsp:txXfrm>
    </dsp:sp>
    <dsp:sp modelId="{2DB98FF9-EDB5-4EEE-AFA3-A57C7337F497}">
      <dsp:nvSpPr>
        <dsp:cNvPr id="0" name=""/>
        <dsp:cNvSpPr/>
      </dsp:nvSpPr>
      <dsp:spPr>
        <a:xfrm>
          <a:off x="6551423" y="319689"/>
          <a:ext cx="1479949" cy="1200532"/>
        </a:xfrm>
        <a:prstGeom prst="ellipse">
          <a:avLst/>
        </a:prstGeom>
        <a:solidFill>
          <a:srgbClr val="92D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/>
            <a:t>Укупан буџет  </a:t>
          </a:r>
          <a:r>
            <a:rPr lang="sr-Latn-RS" sz="1000" kern="1200" dirty="0"/>
            <a:t>1.338.605.000</a:t>
          </a:r>
          <a:endParaRPr lang="en-US" sz="1000" kern="1200" dirty="0">
            <a:solidFill>
              <a:srgbClr val="FF0000"/>
            </a:solidFill>
          </a:endParaRPr>
        </a:p>
      </dsp:txBody>
      <dsp:txXfrm>
        <a:off x="6768157" y="495503"/>
        <a:ext cx="1046481" cy="8489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191740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191740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97690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97690"/>
          <a:ext cx="5779306" cy="504900"/>
        </a:xfrm>
        <a:prstGeom prst="rect">
          <a:avLst/>
        </a:prstGeom>
        <a:solidFill>
          <a:srgbClr val="92D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97690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046290"/>
          <a:ext cx="2124745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046290"/>
        <a:ext cx="2124745" cy="514800"/>
      </dsp:txXfrm>
    </dsp:sp>
    <dsp:sp modelId="{0E930D30-96BC-4D43-B65A-EE88C46DBE48}">
      <dsp:nvSpPr>
        <dsp:cNvPr id="0" name=""/>
        <dsp:cNvSpPr/>
      </dsp:nvSpPr>
      <dsp:spPr>
        <a:xfrm>
          <a:off x="2128898" y="660190"/>
          <a:ext cx="424949" cy="12870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660190"/>
          <a:ext cx="5779306" cy="1287000"/>
        </a:xfrm>
        <a:prstGeom prst="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CS" sz="1400" b="1" i="0" kern="120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kern="12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660190"/>
        <a:ext cx="5779306" cy="1287000"/>
      </dsp:txXfrm>
    </dsp:sp>
    <dsp:sp modelId="{CCB8139E-CA19-491D-9FCD-6BF28923C725}">
      <dsp:nvSpPr>
        <dsp:cNvPr id="0" name=""/>
        <dsp:cNvSpPr/>
      </dsp:nvSpPr>
      <dsp:spPr>
        <a:xfrm>
          <a:off x="4153" y="2101315"/>
          <a:ext cx="2124745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101315"/>
        <a:ext cx="2124745" cy="514800"/>
      </dsp:txXfrm>
    </dsp:sp>
    <dsp:sp modelId="{14D1633C-A097-4A5A-8269-B04E98857E56}">
      <dsp:nvSpPr>
        <dsp:cNvPr id="0" name=""/>
        <dsp:cNvSpPr/>
      </dsp:nvSpPr>
      <dsp:spPr>
        <a:xfrm>
          <a:off x="2128898" y="2004790"/>
          <a:ext cx="424949" cy="70785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004790"/>
          <a:ext cx="5779306" cy="707850"/>
        </a:xfrm>
        <a:prstGeom prst="rect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004790"/>
        <a:ext cx="5779306" cy="707850"/>
      </dsp:txXfrm>
    </dsp:sp>
    <dsp:sp modelId="{9312B733-3AEB-49F6-8245-08553BA2949B}">
      <dsp:nvSpPr>
        <dsp:cNvPr id="0" name=""/>
        <dsp:cNvSpPr/>
      </dsp:nvSpPr>
      <dsp:spPr>
        <a:xfrm>
          <a:off x="4153" y="2770240"/>
          <a:ext cx="2124745" cy="950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770240"/>
        <a:ext cx="2124745" cy="950400"/>
      </dsp:txXfrm>
    </dsp:sp>
    <dsp:sp modelId="{435AB433-2559-485A-A03D-C32F36288071}">
      <dsp:nvSpPr>
        <dsp:cNvPr id="0" name=""/>
        <dsp:cNvSpPr/>
      </dsp:nvSpPr>
      <dsp:spPr>
        <a:xfrm>
          <a:off x="2128898" y="2770240"/>
          <a:ext cx="424949" cy="9504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770240"/>
          <a:ext cx="5779306" cy="950400"/>
        </a:xfrm>
        <a:prstGeom prst="rect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kern="12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770240"/>
        <a:ext cx="5779306" cy="950400"/>
      </dsp:txXfrm>
    </dsp:sp>
    <dsp:sp modelId="{EFAACCF6-3A6A-4536-89B0-F0A7C44F6BE1}">
      <dsp:nvSpPr>
        <dsp:cNvPr id="0" name=""/>
        <dsp:cNvSpPr/>
      </dsp:nvSpPr>
      <dsp:spPr>
        <a:xfrm>
          <a:off x="4153" y="3778240"/>
          <a:ext cx="2124745" cy="11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78240"/>
        <a:ext cx="2124745" cy="1148400"/>
      </dsp:txXfrm>
    </dsp:sp>
    <dsp:sp modelId="{6497CA82-45EE-4BD1-AEB4-CC3961FBFB74}">
      <dsp:nvSpPr>
        <dsp:cNvPr id="0" name=""/>
        <dsp:cNvSpPr/>
      </dsp:nvSpPr>
      <dsp:spPr>
        <a:xfrm>
          <a:off x="2128898" y="3778240"/>
          <a:ext cx="424949" cy="11484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778240"/>
          <a:ext cx="5779306" cy="114840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0" i="0" kern="120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3778240"/>
        <a:ext cx="5779306" cy="1148400"/>
      </dsp:txXfrm>
    </dsp:sp>
    <dsp:sp modelId="{939B76D1-BB33-4E50-9ECD-839FB5787B95}">
      <dsp:nvSpPr>
        <dsp:cNvPr id="0" name=""/>
        <dsp:cNvSpPr/>
      </dsp:nvSpPr>
      <dsp:spPr>
        <a:xfrm>
          <a:off x="4153" y="4984240"/>
          <a:ext cx="2124745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984240"/>
        <a:ext cx="2124745" cy="514800"/>
      </dsp:txXfrm>
    </dsp:sp>
    <dsp:sp modelId="{7845F59F-6101-48DE-ABCC-EC5351843F5B}">
      <dsp:nvSpPr>
        <dsp:cNvPr id="0" name=""/>
        <dsp:cNvSpPr/>
      </dsp:nvSpPr>
      <dsp:spPr>
        <a:xfrm>
          <a:off x="2128898" y="4984240"/>
          <a:ext cx="424949" cy="5148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984240"/>
          <a:ext cx="5779306" cy="5148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4984240"/>
        <a:ext cx="5779306" cy="514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1975326" y="1133541"/>
          <a:ext cx="2711320" cy="271132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300" kern="1200" dirty="0"/>
            <a:t>Укупни буџетски приходи и примања </a:t>
          </a:r>
          <a:r>
            <a:rPr lang="en-RS" sz="2300" b="0" i="0" u="none" kern="1200" dirty="0"/>
            <a:t>1</a:t>
          </a:r>
          <a:r>
            <a:rPr lang="sr-Latn-RS" sz="2300" b="0" i="0" u="none" kern="1200" dirty="0"/>
            <a:t>.338.605.000</a:t>
          </a:r>
          <a:r>
            <a:rPr lang="en-RS" sz="2300" b="1" i="0" u="none" kern="1200" dirty="0"/>
            <a:t> </a:t>
          </a:r>
          <a:r>
            <a:rPr lang="sr-Cyrl-RS" sz="2300" kern="1200" dirty="0"/>
            <a:t>динара</a:t>
          </a:r>
          <a:endParaRPr lang="en-US" sz="2300" kern="1200" dirty="0"/>
        </a:p>
      </dsp:txBody>
      <dsp:txXfrm>
        <a:off x="2372390" y="1530605"/>
        <a:ext cx="1917192" cy="1917192"/>
      </dsp:txXfrm>
    </dsp:sp>
    <dsp:sp modelId="{63432802-399F-407F-AC10-7219543A0326}">
      <dsp:nvSpPr>
        <dsp:cNvPr id="0" name=""/>
        <dsp:cNvSpPr/>
      </dsp:nvSpPr>
      <dsp:spPr>
        <a:xfrm>
          <a:off x="2653156" y="44682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8"/>
                <a:satOff val="-127"/>
                <a:lumOff val="704"/>
                <a:alphaOff val="4286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18"/>
                <a:satOff val="-127"/>
                <a:lumOff val="704"/>
                <a:alphaOff val="4286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Приходи од  пореза </a:t>
          </a:r>
          <a:r>
            <a:rPr lang="sr-Latn-RS" sz="900" b="0" i="0" u="none" kern="1200" dirty="0"/>
            <a:t>779.359.000</a:t>
          </a:r>
          <a:endParaRPr lang="en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динара</a:t>
          </a:r>
          <a:endParaRPr lang="en-US" sz="900" kern="1200" dirty="0"/>
        </a:p>
      </dsp:txBody>
      <dsp:txXfrm>
        <a:off x="2851688" y="243214"/>
        <a:ext cx="958596" cy="958596"/>
      </dsp:txXfrm>
    </dsp:sp>
    <dsp:sp modelId="{449BFEB2-6844-4A2C-8DC2-780280CBA079}">
      <dsp:nvSpPr>
        <dsp:cNvPr id="0" name=""/>
        <dsp:cNvSpPr/>
      </dsp:nvSpPr>
      <dsp:spPr>
        <a:xfrm>
          <a:off x="4034410" y="709858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36"/>
                <a:satOff val="-253"/>
                <a:lumOff val="1408"/>
                <a:alphaOff val="8571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36"/>
                <a:satOff val="-253"/>
                <a:lumOff val="1408"/>
                <a:alphaOff val="8571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Трансфери </a:t>
          </a:r>
          <a:r>
            <a:rPr lang="sr-Latn-RS" sz="900" b="0" i="0" u="none" kern="1200" dirty="0"/>
            <a:t>294.185.945</a:t>
          </a:r>
          <a:endParaRPr lang="en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динара</a:t>
          </a:r>
          <a:endParaRPr lang="en-US" sz="900" kern="1200" dirty="0"/>
        </a:p>
      </dsp:txBody>
      <dsp:txXfrm>
        <a:off x="4232942" y="908390"/>
        <a:ext cx="958596" cy="958596"/>
      </dsp:txXfrm>
    </dsp:sp>
    <dsp:sp modelId="{9DDE88A7-5745-4E4F-A7A8-F71A4DA0D5F2}">
      <dsp:nvSpPr>
        <dsp:cNvPr id="0" name=""/>
        <dsp:cNvSpPr/>
      </dsp:nvSpPr>
      <dsp:spPr>
        <a:xfrm>
          <a:off x="4327826" y="2201297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54"/>
                <a:satOff val="-380"/>
                <a:lumOff val="2112"/>
                <a:alphaOff val="12857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54"/>
                <a:satOff val="-380"/>
                <a:lumOff val="2112"/>
                <a:alphaOff val="12857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Други приходи</a:t>
          </a:r>
          <a:endParaRPr lang="sr-Latn-R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900" b="0" i="0" u="none" kern="1200" dirty="0"/>
            <a:t>123.007.917</a:t>
          </a:r>
          <a:endParaRPr lang="sr-Cyrl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динара</a:t>
          </a:r>
          <a:endParaRPr lang="en-US" sz="900" kern="1200" dirty="0"/>
        </a:p>
      </dsp:txBody>
      <dsp:txXfrm>
        <a:off x="4526358" y="2399829"/>
        <a:ext cx="958596" cy="958596"/>
      </dsp:txXfrm>
    </dsp:sp>
    <dsp:sp modelId="{72DE4213-15E1-4436-8045-C055E8A54EDE}">
      <dsp:nvSpPr>
        <dsp:cNvPr id="0" name=""/>
        <dsp:cNvSpPr/>
      </dsp:nvSpPr>
      <dsp:spPr>
        <a:xfrm>
          <a:off x="3419694" y="3403103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72"/>
                <a:satOff val="-506"/>
                <a:lumOff val="2817"/>
                <a:alphaOff val="17143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72"/>
                <a:satOff val="-506"/>
                <a:lumOff val="2817"/>
                <a:alphaOff val="17143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Примања од продаје нефинансијске имовине   </a:t>
          </a:r>
          <a:r>
            <a:rPr lang="sr-Latn-RS" sz="900" kern="1200" dirty="0"/>
            <a:t>19.580.000</a:t>
          </a:r>
          <a:endParaRPr lang="sr-Cyrl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динара</a:t>
          </a:r>
          <a:endParaRPr lang="en-US" sz="900" kern="1200" dirty="0"/>
        </a:p>
      </dsp:txBody>
      <dsp:txXfrm>
        <a:off x="3618226" y="3601635"/>
        <a:ext cx="958596" cy="958596"/>
      </dsp:txXfrm>
    </dsp:sp>
    <dsp:sp modelId="{91CFC9CD-FF79-40EF-A271-A8DBB0423AC2}">
      <dsp:nvSpPr>
        <dsp:cNvPr id="0" name=""/>
        <dsp:cNvSpPr/>
      </dsp:nvSpPr>
      <dsp:spPr>
        <a:xfrm>
          <a:off x="1886619" y="3403103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90"/>
                <a:satOff val="-633"/>
                <a:lumOff val="3521"/>
                <a:alphaOff val="21429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90"/>
                <a:satOff val="-633"/>
                <a:lumOff val="3521"/>
                <a:alphaOff val="21429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RS" sz="900" b="0" i="0" u="none" kern="1200" dirty="0"/>
            <a:t>M</a:t>
          </a:r>
          <a:r>
            <a:rPr lang="sr-Cyrl-RS" sz="900" b="0" i="0" u="none" kern="1200" dirty="0" err="1"/>
            <a:t>еморандумске</a:t>
          </a:r>
          <a:r>
            <a:rPr lang="sr-Cyrl-RS" sz="900" b="0" i="0" u="none" kern="1200" dirty="0"/>
            <a:t> ставке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900" b="0" i="0" u="none" kern="1200" dirty="0"/>
            <a:t>1.690.000</a:t>
          </a:r>
          <a:endParaRPr lang="sr-Cyrl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/>
            <a:t>динара</a:t>
          </a:r>
          <a:endParaRPr lang="en-US" sz="900" kern="1200" dirty="0"/>
        </a:p>
      </dsp:txBody>
      <dsp:txXfrm>
        <a:off x="2085151" y="3601635"/>
        <a:ext cx="958596" cy="958596"/>
      </dsp:txXfrm>
    </dsp:sp>
    <dsp:sp modelId="{FC69A2CE-A671-47B5-8CD8-544465E52E9C}">
      <dsp:nvSpPr>
        <dsp:cNvPr id="0" name=""/>
        <dsp:cNvSpPr/>
      </dsp:nvSpPr>
      <dsp:spPr>
        <a:xfrm>
          <a:off x="930762" y="2204496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08"/>
                <a:satOff val="-759"/>
                <a:lumOff val="4225"/>
                <a:alphaOff val="25714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108"/>
                <a:satOff val="-759"/>
                <a:lumOff val="4225"/>
                <a:alphaOff val="25714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/>
            <a:t>Пренета средства из ранијих година</a:t>
          </a:r>
          <a:r>
            <a:rPr lang="sr-Latn-RS" sz="1000" kern="1200" dirty="0"/>
            <a:t> </a:t>
          </a:r>
          <a:r>
            <a:rPr lang="sr-Latn-RS" sz="1000" b="0" i="0" u="none" kern="1200" dirty="0"/>
            <a:t>92.782.138</a:t>
          </a:r>
          <a:r>
            <a:rPr lang="sr-Latn-RS" sz="1000" kern="1200" dirty="0"/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129294" y="2403028"/>
        <a:ext cx="958596" cy="958596"/>
      </dsp:txXfrm>
    </dsp:sp>
    <dsp:sp modelId="{68B8C45A-CBF0-4C6C-AB71-9218288E39F6}">
      <dsp:nvSpPr>
        <dsp:cNvPr id="0" name=""/>
        <dsp:cNvSpPr/>
      </dsp:nvSpPr>
      <dsp:spPr>
        <a:xfrm>
          <a:off x="1271903" y="709858"/>
          <a:ext cx="1355660" cy="1355660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26"/>
                <a:satOff val="-886"/>
                <a:lumOff val="4929"/>
                <a:alphaOff val="30000"/>
                <a:tint val="96000"/>
                <a:lumMod val="100000"/>
              </a:schemeClr>
            </a:gs>
            <a:gs pos="78000">
              <a:schemeClr val="accent4">
                <a:shade val="80000"/>
                <a:alpha val="50000"/>
                <a:hueOff val="-126"/>
                <a:satOff val="-886"/>
                <a:lumOff val="4929"/>
                <a:alphaOff val="3000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/>
            <a:t>Примања од продаје финансијске имовине 28.000.000</a:t>
          </a:r>
          <a:endParaRPr lang="en-US" sz="1000" kern="1200" dirty="0"/>
        </a:p>
      </dsp:txBody>
      <dsp:txXfrm>
        <a:off x="1470435" y="908390"/>
        <a:ext cx="958596" cy="9585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0" y="60509"/>
          <a:ext cx="2055390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Расходи за запослене</a:t>
          </a:r>
          <a:endParaRPr lang="en-US" sz="1600" b="1" kern="1200" dirty="0"/>
        </a:p>
      </dsp:txBody>
      <dsp:txXfrm>
        <a:off x="0" y="60509"/>
        <a:ext cx="2055390" cy="514800"/>
      </dsp:txXfrm>
    </dsp:sp>
    <dsp:sp modelId="{02385D1D-92EB-445D-B736-940004751C79}">
      <dsp:nvSpPr>
        <dsp:cNvPr id="0" name=""/>
        <dsp:cNvSpPr/>
      </dsp:nvSpPr>
      <dsp:spPr>
        <a:xfrm>
          <a:off x="2055390" y="60509"/>
          <a:ext cx="411078" cy="5148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630900" y="60509"/>
          <a:ext cx="5590663" cy="514800"/>
        </a:xfrm>
        <a:prstGeom prst="rect">
          <a:avLst/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Расходи за запослене </a:t>
          </a:r>
          <a:r>
            <a:rPr lang="sr-Cyrl-RS" sz="1400" kern="1200" dirty="0"/>
            <a:t>представљају све трошкове за запослене, како у управи тако и код буџетских корисника</a:t>
          </a:r>
          <a:endParaRPr lang="en-US" sz="1400" kern="1200" dirty="0"/>
        </a:p>
      </dsp:txBody>
      <dsp:txXfrm>
        <a:off x="2630900" y="60509"/>
        <a:ext cx="5590663" cy="514800"/>
      </dsp:txXfrm>
    </dsp:sp>
    <dsp:sp modelId="{F40D94EA-52E0-4740-A924-EAF350BDF213}">
      <dsp:nvSpPr>
        <dsp:cNvPr id="0" name=""/>
        <dsp:cNvSpPr/>
      </dsp:nvSpPr>
      <dsp:spPr>
        <a:xfrm>
          <a:off x="0" y="713346"/>
          <a:ext cx="2055390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Коришћење роба и услуга </a:t>
          </a:r>
          <a:endParaRPr lang="en-US" sz="1600" kern="1200" dirty="0"/>
        </a:p>
      </dsp:txBody>
      <dsp:txXfrm>
        <a:off x="0" y="713346"/>
        <a:ext cx="2055390" cy="514800"/>
      </dsp:txXfrm>
    </dsp:sp>
    <dsp:sp modelId="{0E930D30-96BC-4D43-B65A-EE88C46DBE48}">
      <dsp:nvSpPr>
        <dsp:cNvPr id="0" name=""/>
        <dsp:cNvSpPr/>
      </dsp:nvSpPr>
      <dsp:spPr>
        <a:xfrm>
          <a:off x="2055390" y="632909"/>
          <a:ext cx="411078" cy="675675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630900" y="632909"/>
          <a:ext cx="5590663" cy="675675"/>
        </a:xfrm>
        <a:prstGeom prst="rect">
          <a:avLst/>
        </a:prstGeom>
        <a:solidFill>
          <a:srgbClr val="00B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Коришћење роба и услуга </a:t>
          </a:r>
          <a:r>
            <a:rPr lang="sr-Cyrl-RS" sz="1400" kern="12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kern="1200" dirty="0"/>
        </a:p>
      </dsp:txBody>
      <dsp:txXfrm>
        <a:off x="2630900" y="632909"/>
        <a:ext cx="5590663" cy="675675"/>
      </dsp:txXfrm>
    </dsp:sp>
    <dsp:sp modelId="{CCB8139E-CA19-491D-9FCD-6BF28923C725}">
      <dsp:nvSpPr>
        <dsp:cNvPr id="0" name=""/>
        <dsp:cNvSpPr/>
      </dsp:nvSpPr>
      <dsp:spPr>
        <a:xfrm>
          <a:off x="0" y="1535103"/>
          <a:ext cx="2055390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Дотације и трансфери</a:t>
          </a:r>
          <a:endParaRPr lang="en-US" sz="1600" b="1" kern="1200" dirty="0"/>
        </a:p>
      </dsp:txBody>
      <dsp:txXfrm>
        <a:off x="0" y="1535103"/>
        <a:ext cx="2055390" cy="514800"/>
      </dsp:txXfrm>
    </dsp:sp>
    <dsp:sp modelId="{14D1633C-A097-4A5A-8269-B04E98857E56}">
      <dsp:nvSpPr>
        <dsp:cNvPr id="0" name=""/>
        <dsp:cNvSpPr/>
      </dsp:nvSpPr>
      <dsp:spPr>
        <a:xfrm>
          <a:off x="2055390" y="1366184"/>
          <a:ext cx="411078" cy="852637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630900" y="1366184"/>
          <a:ext cx="5590663" cy="852637"/>
        </a:xfrm>
        <a:prstGeom prst="rect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Дотације и трансфери </a:t>
          </a:r>
          <a:r>
            <a:rPr lang="sr-Cyrl-RS" sz="1400" kern="1200" dirty="0"/>
            <a:t>су трошкови које локална самоуправа </a:t>
          </a:r>
          <a:r>
            <a:rPr lang="ru-RU" sz="1400" kern="12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kern="1200" dirty="0"/>
            <a:t> као што су школе, центар за социјални рад, дом здравља.</a:t>
          </a:r>
          <a:r>
            <a:rPr lang="en-US" sz="1400" kern="1200" dirty="0"/>
            <a:t> </a:t>
          </a:r>
        </a:p>
      </dsp:txBody>
      <dsp:txXfrm>
        <a:off x="2630900" y="1366184"/>
        <a:ext cx="5590663" cy="852637"/>
      </dsp:txXfrm>
    </dsp:sp>
    <dsp:sp modelId="{9312B733-3AEB-49F6-8245-08553BA2949B}">
      <dsp:nvSpPr>
        <dsp:cNvPr id="0" name=""/>
        <dsp:cNvSpPr/>
      </dsp:nvSpPr>
      <dsp:spPr>
        <a:xfrm>
          <a:off x="0" y="2360571"/>
          <a:ext cx="2055390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Остали расходи</a:t>
          </a:r>
          <a:endParaRPr lang="en-US" sz="1600" b="1" kern="1200" dirty="0"/>
        </a:p>
      </dsp:txBody>
      <dsp:txXfrm>
        <a:off x="0" y="2360571"/>
        <a:ext cx="2055390" cy="316800"/>
      </dsp:txXfrm>
    </dsp:sp>
    <dsp:sp modelId="{435AB433-2559-485A-A03D-C32F36288071}">
      <dsp:nvSpPr>
        <dsp:cNvPr id="0" name=""/>
        <dsp:cNvSpPr/>
      </dsp:nvSpPr>
      <dsp:spPr>
        <a:xfrm>
          <a:off x="2055390" y="2276421"/>
          <a:ext cx="411078" cy="4851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630900" y="2276421"/>
          <a:ext cx="5590663" cy="485100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Остали расходи </a:t>
          </a:r>
          <a:r>
            <a:rPr lang="sr-Cyrl-RS" sz="1400" kern="1200" dirty="0"/>
            <a:t>обухватају дотације невладиним организацијама, порезе, таксе, новчане казне.</a:t>
          </a:r>
          <a:endParaRPr lang="en-US" sz="1400" kern="1200" dirty="0"/>
        </a:p>
      </dsp:txBody>
      <dsp:txXfrm>
        <a:off x="2630900" y="2276421"/>
        <a:ext cx="5590663" cy="485100"/>
      </dsp:txXfrm>
    </dsp:sp>
    <dsp:sp modelId="{EFAACCF6-3A6A-4536-89B0-F0A7C44F6BE1}">
      <dsp:nvSpPr>
        <dsp:cNvPr id="0" name=""/>
        <dsp:cNvSpPr/>
      </dsp:nvSpPr>
      <dsp:spPr>
        <a:xfrm>
          <a:off x="0" y="2903271"/>
          <a:ext cx="2057400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Субвенције</a:t>
          </a:r>
          <a:endParaRPr lang="en-US" sz="1600" b="1" kern="1200" dirty="0"/>
        </a:p>
      </dsp:txBody>
      <dsp:txXfrm>
        <a:off x="0" y="2903271"/>
        <a:ext cx="2057400" cy="316800"/>
      </dsp:txXfrm>
    </dsp:sp>
    <dsp:sp modelId="{6497CA82-45EE-4BD1-AEB4-CC3961FBFB74}">
      <dsp:nvSpPr>
        <dsp:cNvPr id="0" name=""/>
        <dsp:cNvSpPr/>
      </dsp:nvSpPr>
      <dsp:spPr>
        <a:xfrm>
          <a:off x="2057399" y="2819121"/>
          <a:ext cx="411480" cy="4851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633471" y="2819121"/>
          <a:ext cx="5596128" cy="48510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Субвенције</a:t>
          </a:r>
          <a:r>
            <a:rPr lang="ru-RU" sz="1400" kern="1200" dirty="0"/>
            <a:t> сe одобравају за функционисање међумесног превоза и  пољопривредним произвођачима. </a:t>
          </a:r>
          <a:endParaRPr lang="en-US" sz="1400" kern="1200" dirty="0"/>
        </a:p>
      </dsp:txBody>
      <dsp:txXfrm>
        <a:off x="2633471" y="2819121"/>
        <a:ext cx="5596128" cy="485100"/>
      </dsp:txXfrm>
    </dsp:sp>
    <dsp:sp modelId="{939B76D1-BB33-4E50-9ECD-839FB5787B95}">
      <dsp:nvSpPr>
        <dsp:cNvPr id="0" name=""/>
        <dsp:cNvSpPr/>
      </dsp:nvSpPr>
      <dsp:spPr>
        <a:xfrm>
          <a:off x="0" y="3361821"/>
          <a:ext cx="2055390" cy="51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Социјална заштита</a:t>
          </a:r>
          <a:endParaRPr lang="en-US" sz="1600" b="1" kern="1200" dirty="0"/>
        </a:p>
      </dsp:txBody>
      <dsp:txXfrm>
        <a:off x="0" y="3361821"/>
        <a:ext cx="2055390" cy="514800"/>
      </dsp:txXfrm>
    </dsp:sp>
    <dsp:sp modelId="{7845F59F-6101-48DE-ABCC-EC5351843F5B}">
      <dsp:nvSpPr>
        <dsp:cNvPr id="0" name=""/>
        <dsp:cNvSpPr/>
      </dsp:nvSpPr>
      <dsp:spPr>
        <a:xfrm>
          <a:off x="2055390" y="3361821"/>
          <a:ext cx="411078" cy="5148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630900" y="3361821"/>
          <a:ext cx="5590663" cy="51480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Социјална заштита </a:t>
          </a:r>
          <a:r>
            <a:rPr lang="sr-Cyrl-RS" sz="1400" kern="1200" dirty="0"/>
            <a:t>обухвата све трошкове исплате социјалне помоћи за различите категорије грађана.</a:t>
          </a:r>
          <a:endParaRPr lang="en-US" sz="1400" kern="1200" dirty="0"/>
        </a:p>
      </dsp:txBody>
      <dsp:txXfrm>
        <a:off x="2630900" y="3361821"/>
        <a:ext cx="5590663" cy="514800"/>
      </dsp:txXfrm>
    </dsp:sp>
    <dsp:sp modelId="{B471A916-B6F4-4017-A447-E2C98CEE19B9}">
      <dsp:nvSpPr>
        <dsp:cNvPr id="0" name=""/>
        <dsp:cNvSpPr/>
      </dsp:nvSpPr>
      <dsp:spPr>
        <a:xfrm>
          <a:off x="0" y="4161921"/>
          <a:ext cx="2055390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Буџетска резерва</a:t>
          </a:r>
          <a:endParaRPr lang="en-US" sz="1600" b="1" kern="1200" dirty="0"/>
        </a:p>
      </dsp:txBody>
      <dsp:txXfrm>
        <a:off x="0" y="4161921"/>
        <a:ext cx="2055390" cy="316800"/>
      </dsp:txXfrm>
    </dsp:sp>
    <dsp:sp modelId="{7F976215-9D17-4223-A92A-D3302071B429}">
      <dsp:nvSpPr>
        <dsp:cNvPr id="0" name=""/>
        <dsp:cNvSpPr/>
      </dsp:nvSpPr>
      <dsp:spPr>
        <a:xfrm>
          <a:off x="2055390" y="3934221"/>
          <a:ext cx="411078" cy="7722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E7D26-6540-4407-AA35-D081FC05F135}">
      <dsp:nvSpPr>
        <dsp:cNvPr id="0" name=""/>
        <dsp:cNvSpPr/>
      </dsp:nvSpPr>
      <dsp:spPr>
        <a:xfrm>
          <a:off x="2630900" y="3934221"/>
          <a:ext cx="5590663" cy="7722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600" b="1" kern="1200" dirty="0"/>
            <a:t>Буџетска резерва </a:t>
          </a:r>
          <a:r>
            <a:rPr lang="sr-Cyrl-RS" sz="1600" kern="1200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sz="1600" kern="1200" dirty="0"/>
        </a:p>
      </dsp:txBody>
      <dsp:txXfrm>
        <a:off x="2630900" y="3934221"/>
        <a:ext cx="5590663" cy="772200"/>
      </dsp:txXfrm>
    </dsp:sp>
    <dsp:sp modelId="{320B77C6-F8A0-4CEB-8B55-79E4A1BAF9E9}">
      <dsp:nvSpPr>
        <dsp:cNvPr id="0" name=""/>
        <dsp:cNvSpPr/>
      </dsp:nvSpPr>
      <dsp:spPr>
        <a:xfrm>
          <a:off x="0" y="4991721"/>
          <a:ext cx="2055390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Капитални издаци</a:t>
          </a:r>
          <a:endParaRPr lang="en-US" sz="1600" b="1" kern="1200" dirty="0"/>
        </a:p>
      </dsp:txBody>
      <dsp:txXfrm>
        <a:off x="0" y="4991721"/>
        <a:ext cx="2055390" cy="316800"/>
      </dsp:txXfrm>
    </dsp:sp>
    <dsp:sp modelId="{803A06C6-F698-48F4-A91D-0B2B17EECBA4}">
      <dsp:nvSpPr>
        <dsp:cNvPr id="0" name=""/>
        <dsp:cNvSpPr/>
      </dsp:nvSpPr>
      <dsp:spPr>
        <a:xfrm>
          <a:off x="2055390" y="4764021"/>
          <a:ext cx="411078" cy="7722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0050D-5592-4FFB-BC24-07DF887B3DF2}">
      <dsp:nvSpPr>
        <dsp:cNvPr id="0" name=""/>
        <dsp:cNvSpPr/>
      </dsp:nvSpPr>
      <dsp:spPr>
        <a:xfrm>
          <a:off x="2630900" y="4764021"/>
          <a:ext cx="5590663" cy="7722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600" b="1" kern="1200" dirty="0"/>
            <a:t>Капитални издаци </a:t>
          </a:r>
          <a:r>
            <a:rPr lang="sr-Cyrl-RS" sz="1600" kern="1200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sz="1600" kern="1200" dirty="0"/>
        </a:p>
      </dsp:txBody>
      <dsp:txXfrm>
        <a:off x="2630900" y="4764021"/>
        <a:ext cx="5590663" cy="7722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84431-F906-455C-AAF5-4FBEC1E13C27}">
      <dsp:nvSpPr>
        <dsp:cNvPr id="0" name=""/>
        <dsp:cNvSpPr/>
      </dsp:nvSpPr>
      <dsp:spPr>
        <a:xfrm>
          <a:off x="1636635" y="409378"/>
          <a:ext cx="3776807" cy="3776807"/>
        </a:xfrm>
        <a:prstGeom prst="blockArc">
          <a:avLst>
            <a:gd name="adj1" fmla="val 13350643"/>
            <a:gd name="adj2" fmla="val 15863391"/>
            <a:gd name="adj3" fmla="val 3057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26BABA-D683-4DDE-82E1-F522F6BCCE5E}">
      <dsp:nvSpPr>
        <dsp:cNvPr id="0" name=""/>
        <dsp:cNvSpPr/>
      </dsp:nvSpPr>
      <dsp:spPr>
        <a:xfrm>
          <a:off x="1407317" y="620824"/>
          <a:ext cx="3776807" cy="3776807"/>
        </a:xfrm>
        <a:prstGeom prst="blockArc">
          <a:avLst>
            <a:gd name="adj1" fmla="val 11784810"/>
            <a:gd name="adj2" fmla="val 13927977"/>
            <a:gd name="adj3" fmla="val 3057"/>
          </a:avLst>
        </a:prstGeom>
        <a:solidFill>
          <a:schemeClr val="accent3">
            <a:hueOff val="-1254228"/>
            <a:satOff val="1032"/>
            <a:lumOff val="-8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75E5C-DEAA-49FF-9C6A-0DF4C03D040D}">
      <dsp:nvSpPr>
        <dsp:cNvPr id="0" name=""/>
        <dsp:cNvSpPr/>
      </dsp:nvSpPr>
      <dsp:spPr>
        <a:xfrm>
          <a:off x="1454848" y="418285"/>
          <a:ext cx="3776807" cy="3776807"/>
        </a:xfrm>
        <a:prstGeom prst="blockArc">
          <a:avLst>
            <a:gd name="adj1" fmla="val 9000000"/>
            <a:gd name="adj2" fmla="val 11400000"/>
            <a:gd name="adj3" fmla="val 3057"/>
          </a:avLst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FD8D8-F116-4363-8F07-0BDD118D8287}">
      <dsp:nvSpPr>
        <dsp:cNvPr id="0" name=""/>
        <dsp:cNvSpPr/>
      </dsp:nvSpPr>
      <dsp:spPr>
        <a:xfrm>
          <a:off x="1454848" y="418285"/>
          <a:ext cx="3776807" cy="3776807"/>
        </a:xfrm>
        <a:prstGeom prst="blockArc">
          <a:avLst>
            <a:gd name="adj1" fmla="val 6600000"/>
            <a:gd name="adj2" fmla="val 9000000"/>
            <a:gd name="adj3" fmla="val 3057"/>
          </a:avLst>
        </a:prstGeom>
        <a:solidFill>
          <a:schemeClr val="accent3">
            <a:hueOff val="-895877"/>
            <a:satOff val="737"/>
            <a:lumOff val="-6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B55A0-D6BC-47A3-92D9-CF0D462CBA3E}">
      <dsp:nvSpPr>
        <dsp:cNvPr id="0" name=""/>
        <dsp:cNvSpPr/>
      </dsp:nvSpPr>
      <dsp:spPr>
        <a:xfrm>
          <a:off x="1424556" y="407555"/>
          <a:ext cx="3776807" cy="3776807"/>
        </a:xfrm>
        <a:prstGeom prst="blockArc">
          <a:avLst>
            <a:gd name="adj1" fmla="val 4108116"/>
            <a:gd name="adj2" fmla="val 6540590"/>
            <a:gd name="adj3" fmla="val 3057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C4AA2-7966-4002-8CE2-7479E65C1C79}">
      <dsp:nvSpPr>
        <dsp:cNvPr id="0" name=""/>
        <dsp:cNvSpPr/>
      </dsp:nvSpPr>
      <dsp:spPr>
        <a:xfrm>
          <a:off x="1471699" y="389690"/>
          <a:ext cx="3776807" cy="3776807"/>
        </a:xfrm>
        <a:prstGeom prst="blockArc">
          <a:avLst>
            <a:gd name="adj1" fmla="val 1861361"/>
            <a:gd name="adj2" fmla="val 4201320"/>
            <a:gd name="adj3" fmla="val 3057"/>
          </a:avLst>
        </a:prstGeom>
        <a:solidFill>
          <a:schemeClr val="accent3">
            <a:hueOff val="-537526"/>
            <a:satOff val="442"/>
            <a:lumOff val="-3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05264-FBF1-4254-AA6E-8DA1048C9EC5}">
      <dsp:nvSpPr>
        <dsp:cNvPr id="0" name=""/>
        <dsp:cNvSpPr/>
      </dsp:nvSpPr>
      <dsp:spPr>
        <a:xfrm>
          <a:off x="1454848" y="418285"/>
          <a:ext cx="3776807" cy="3776807"/>
        </a:xfrm>
        <a:prstGeom prst="blockArc">
          <a:avLst>
            <a:gd name="adj1" fmla="val 21000000"/>
            <a:gd name="adj2" fmla="val 1800000"/>
            <a:gd name="adj3" fmla="val 3057"/>
          </a:avLst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2F3FF-3AAD-4819-B004-ADDCB69227EB}">
      <dsp:nvSpPr>
        <dsp:cNvPr id="0" name=""/>
        <dsp:cNvSpPr/>
      </dsp:nvSpPr>
      <dsp:spPr>
        <a:xfrm>
          <a:off x="1454848" y="418285"/>
          <a:ext cx="3776807" cy="3776807"/>
        </a:xfrm>
        <a:prstGeom prst="blockArc">
          <a:avLst>
            <a:gd name="adj1" fmla="val 18600000"/>
            <a:gd name="adj2" fmla="val 21000000"/>
            <a:gd name="adj3" fmla="val 3057"/>
          </a:avLst>
        </a:prstGeom>
        <a:solidFill>
          <a:schemeClr val="accent3">
            <a:hueOff val="-179175"/>
            <a:satOff val="147"/>
            <a:lumOff val="-1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62812-7B8C-4DB2-9C0D-14651D9AFC46}">
      <dsp:nvSpPr>
        <dsp:cNvPr id="0" name=""/>
        <dsp:cNvSpPr/>
      </dsp:nvSpPr>
      <dsp:spPr>
        <a:xfrm>
          <a:off x="1454848" y="418285"/>
          <a:ext cx="3776807" cy="3776807"/>
        </a:xfrm>
        <a:prstGeom prst="blockArc">
          <a:avLst>
            <a:gd name="adj1" fmla="val 16200000"/>
            <a:gd name="adj2" fmla="val 18600000"/>
            <a:gd name="adj3" fmla="val 305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436B1-B652-4794-B4F4-4850647DACEB}">
      <dsp:nvSpPr>
        <dsp:cNvPr id="0" name=""/>
        <dsp:cNvSpPr/>
      </dsp:nvSpPr>
      <dsp:spPr>
        <a:xfrm>
          <a:off x="2588786" y="1533534"/>
          <a:ext cx="1508930" cy="15463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Укупни расходи и издаци </a:t>
          </a:r>
          <a:r>
            <a:rPr lang="en-US" sz="1100" b="1" kern="1200" dirty="0"/>
            <a:t>1.338.605.000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809764" y="1759986"/>
        <a:ext cx="1066974" cy="1093405"/>
      </dsp:txXfrm>
    </dsp:sp>
    <dsp:sp modelId="{73F305AC-CFDC-45B1-8AB8-6FABD1C99179}">
      <dsp:nvSpPr>
        <dsp:cNvPr id="0" name=""/>
        <dsp:cNvSpPr/>
      </dsp:nvSpPr>
      <dsp:spPr>
        <a:xfrm>
          <a:off x="2777405" y="-117834"/>
          <a:ext cx="1131691" cy="112997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 err="1">
              <a:solidFill>
                <a:schemeClr val="bg1"/>
              </a:solidFill>
            </a:rPr>
            <a:t>Коришћење</a:t>
          </a:r>
          <a:r>
            <a:rPr lang="ru-RU" sz="900" kern="1200" dirty="0">
              <a:solidFill>
                <a:schemeClr val="bg1"/>
              </a:solidFill>
            </a:rPr>
            <a:t> роба и услуга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0" i="0" u="none" kern="1200" dirty="0"/>
            <a:t>404.317.635</a:t>
          </a:r>
          <a:endParaRPr lang="sr-Cyrl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2943137" y="47647"/>
        <a:ext cx="800227" cy="799013"/>
      </dsp:txXfrm>
    </dsp:sp>
    <dsp:sp modelId="{A14630AA-C1BD-4A7E-B665-0A7C9B6C19C9}">
      <dsp:nvSpPr>
        <dsp:cNvPr id="0" name=""/>
        <dsp:cNvSpPr/>
      </dsp:nvSpPr>
      <dsp:spPr>
        <a:xfrm>
          <a:off x="4009490" y="361116"/>
          <a:ext cx="1058095" cy="1042170"/>
        </a:xfrm>
        <a:prstGeom prst="ellipse">
          <a:avLst/>
        </a:prstGeom>
        <a:solidFill>
          <a:schemeClr val="accent3">
            <a:hueOff val="-179175"/>
            <a:satOff val="147"/>
            <a:lumOff val="-12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Донације и трансфери  </a:t>
          </a:r>
          <a:r>
            <a:rPr lang="sr-Cyrl-RS" sz="900" b="0" i="0" u="none" kern="1200" dirty="0"/>
            <a:t>168.303.200</a:t>
          </a:r>
          <a:r>
            <a:rPr lang="en-RS" sz="900" b="0" i="0" u="none" kern="1200" dirty="0"/>
            <a:t> </a:t>
          </a:r>
          <a:endParaRPr lang="sr-Cyrl-RS" sz="900" b="0" i="0" u="none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4164444" y="513738"/>
        <a:ext cx="748187" cy="736926"/>
      </dsp:txXfrm>
    </dsp:sp>
    <dsp:sp modelId="{E43F7264-94BE-4E7E-8A98-A0D70BB3AF06}">
      <dsp:nvSpPr>
        <dsp:cNvPr id="0" name=""/>
        <dsp:cNvSpPr/>
      </dsp:nvSpPr>
      <dsp:spPr>
        <a:xfrm>
          <a:off x="4689391" y="1505835"/>
          <a:ext cx="970290" cy="955896"/>
        </a:xfrm>
        <a:prstGeom prst="ellipse">
          <a:avLst/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Расходи за запослене </a:t>
          </a:r>
          <a:r>
            <a:rPr lang="sr-Cyrl-RS" sz="900" b="0" i="0" u="none" kern="1200" dirty="0"/>
            <a:t>246.673.200</a:t>
          </a:r>
          <a:r>
            <a:rPr lang="en-RS" sz="900" b="0" i="0" u="none" kern="1200" dirty="0"/>
            <a:t> </a:t>
          </a: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4831487" y="1645823"/>
        <a:ext cx="686098" cy="675920"/>
      </dsp:txXfrm>
    </dsp:sp>
    <dsp:sp modelId="{115526CD-270E-4C52-A164-15F2B6F9FE39}">
      <dsp:nvSpPr>
        <dsp:cNvPr id="0" name=""/>
        <dsp:cNvSpPr/>
      </dsp:nvSpPr>
      <dsp:spPr>
        <a:xfrm>
          <a:off x="4470151" y="2770103"/>
          <a:ext cx="967010" cy="932706"/>
        </a:xfrm>
        <a:prstGeom prst="ellipse">
          <a:avLst/>
        </a:prstGeom>
        <a:solidFill>
          <a:schemeClr val="accent3">
            <a:hueOff val="-537526"/>
            <a:satOff val="442"/>
            <a:lumOff val="-36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Социјална помоћ </a:t>
          </a:r>
          <a:r>
            <a:rPr lang="sr-Cyrl-RS" sz="900" b="0" i="0" u="none" kern="1200" dirty="0"/>
            <a:t>123.065.110 </a:t>
          </a: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4611766" y="2906695"/>
        <a:ext cx="683780" cy="659522"/>
      </dsp:txXfrm>
    </dsp:sp>
    <dsp:sp modelId="{5101AD7C-EA94-402A-A388-0FD916639D60}">
      <dsp:nvSpPr>
        <dsp:cNvPr id="0" name=""/>
        <dsp:cNvSpPr/>
      </dsp:nvSpPr>
      <dsp:spPr>
        <a:xfrm>
          <a:off x="3524795" y="3548752"/>
          <a:ext cx="941270" cy="953956"/>
        </a:xfrm>
        <a:prstGeom prst="ellipse">
          <a:avLst/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Субвенције </a:t>
          </a:r>
          <a:r>
            <a:rPr lang="sr-Cyrl-RS" sz="900" b="0" i="0" u="none" kern="1200" dirty="0"/>
            <a:t>24.600.000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3662641" y="3688456"/>
        <a:ext cx="665578" cy="674548"/>
      </dsp:txXfrm>
    </dsp:sp>
    <dsp:sp modelId="{D19ADD6D-9F0A-4766-B637-BB2D5495A9BB}">
      <dsp:nvSpPr>
        <dsp:cNvPr id="0" name=""/>
        <dsp:cNvSpPr/>
      </dsp:nvSpPr>
      <dsp:spPr>
        <a:xfrm>
          <a:off x="2251119" y="3587728"/>
          <a:ext cx="912267" cy="932706"/>
        </a:xfrm>
        <a:prstGeom prst="ellipse">
          <a:avLst/>
        </a:prstGeom>
        <a:solidFill>
          <a:schemeClr val="accent3">
            <a:hueOff val="-895877"/>
            <a:satOff val="737"/>
            <a:lumOff val="-61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Остали расходи </a:t>
          </a:r>
          <a:r>
            <a:rPr lang="sr-Cyrl-RS" sz="900" b="0" i="0" u="none" kern="1200" dirty="0"/>
            <a:t>63.613.017</a:t>
          </a:r>
          <a:r>
            <a:rPr lang="en-RS" sz="900" b="0" i="0" u="none" kern="1200" dirty="0"/>
            <a:t> </a:t>
          </a: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2384717" y="3724320"/>
        <a:ext cx="645071" cy="659522"/>
      </dsp:txXfrm>
    </dsp:sp>
    <dsp:sp modelId="{4F05B281-B6DB-45BB-A427-1BF92AADC139}">
      <dsp:nvSpPr>
        <dsp:cNvPr id="0" name=""/>
        <dsp:cNvSpPr/>
      </dsp:nvSpPr>
      <dsp:spPr>
        <a:xfrm>
          <a:off x="1245371" y="2733305"/>
          <a:ext cx="974949" cy="1006302"/>
        </a:xfrm>
        <a:prstGeom prst="ellipse">
          <a:avLst/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Админ. трансфери </a:t>
          </a:r>
          <a:r>
            <a:rPr lang="sr-Cyrl-RS" sz="900" b="0" i="0" u="none" kern="1200" dirty="0"/>
            <a:t>5.500.000 </a:t>
          </a:r>
          <a:r>
            <a:rPr lang="en-RS" sz="900" b="0" i="0" u="none" kern="1200" dirty="0"/>
            <a:t>  </a:t>
          </a:r>
          <a:r>
            <a:rPr lang="sr-Cyrl-RS" sz="900" b="0" i="0" u="none" kern="1200" dirty="0"/>
            <a:t> 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1388149" y="2880675"/>
        <a:ext cx="689393" cy="711562"/>
      </dsp:txXfrm>
    </dsp:sp>
    <dsp:sp modelId="{E56C821F-B849-422E-ADC9-7BFA09C15246}">
      <dsp:nvSpPr>
        <dsp:cNvPr id="0" name=""/>
        <dsp:cNvSpPr/>
      </dsp:nvSpPr>
      <dsp:spPr>
        <a:xfrm>
          <a:off x="1111029" y="1582847"/>
          <a:ext cx="801873" cy="801873"/>
        </a:xfrm>
        <a:prstGeom prst="ellipse">
          <a:avLst/>
        </a:prstGeom>
        <a:solidFill>
          <a:schemeClr val="accent3">
            <a:hueOff val="-1254228"/>
            <a:satOff val="1032"/>
            <a:lumOff val="-85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b="0" i="0" u="none" kern="1200" dirty="0"/>
            <a:t>Отплата камата 40.000 динара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>
            <a:solidFill>
              <a:schemeClr val="bg1"/>
            </a:solidFill>
          </a:endParaRPr>
        </a:p>
      </dsp:txBody>
      <dsp:txXfrm>
        <a:off x="1228461" y="1700279"/>
        <a:ext cx="567009" cy="567009"/>
      </dsp:txXfrm>
    </dsp:sp>
    <dsp:sp modelId="{2D6C03BD-4023-431E-84F6-C080A9961C8A}">
      <dsp:nvSpPr>
        <dsp:cNvPr id="0" name=""/>
        <dsp:cNvSpPr/>
      </dsp:nvSpPr>
      <dsp:spPr>
        <a:xfrm>
          <a:off x="1614506" y="514563"/>
          <a:ext cx="1079545" cy="1053356"/>
        </a:xfrm>
        <a:prstGeom prst="ellipse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900" kern="1200" dirty="0">
              <a:solidFill>
                <a:schemeClr val="bg1"/>
              </a:solidFill>
            </a:rPr>
            <a:t>Капитални издаци </a:t>
          </a:r>
          <a:r>
            <a:rPr lang="sr-Cyrl-RS" sz="900" b="0" i="0" u="none" kern="1200" dirty="0"/>
            <a:t>302.492.838 динара</a:t>
          </a:r>
          <a:r>
            <a:rPr lang="en-RS" sz="900" b="0" i="0" u="none" kern="1200" dirty="0"/>
            <a:t> </a:t>
          </a:r>
          <a:r>
            <a:rPr lang="sr-Cyrl-RS" sz="900" kern="1200" dirty="0">
              <a:solidFill>
                <a:schemeClr val="bg1"/>
              </a:solidFill>
            </a:rPr>
            <a:t>динара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1772602" y="668823"/>
        <a:ext cx="763353" cy="744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0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4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80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56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B51EE-A83D-417B-880D-A4052150CED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68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16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47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41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52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63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96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9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68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67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913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6373764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1220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124830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9732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767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62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9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8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4.png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hyperlink" Target="http://www.kovin.org.rs/" TargetMode="External"/><Relationship Id="rId1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://www.kovin.org.rs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hyperlink" Target="http://openclipart.org/detail/171507/money-pot-by-gnokii-17150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1260"/>
            <a:ext cx="6982544" cy="1470025"/>
          </a:xfrm>
        </p:spPr>
        <p:txBody>
          <a:bodyPr>
            <a:normAutofit/>
          </a:bodyPr>
          <a:lstStyle/>
          <a:p>
            <a:r>
              <a:rPr lang="sr-Cyrl-RS" dirty="0"/>
              <a:t>ОПШТИНА КОВИН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7792"/>
            <a:ext cx="6400800" cy="1600200"/>
          </a:xfrm>
        </p:spPr>
        <p:txBody>
          <a:bodyPr/>
          <a:lstStyle/>
          <a:p>
            <a:r>
              <a:rPr lang="sr-Cyrl-RS" dirty="0"/>
              <a:t>ВОДИЧ КРОЗ НАЦРТ ОДЛУКЕ О БУЏЕТУ за 202</a:t>
            </a:r>
            <a:r>
              <a:rPr lang="sr-Latn-RS" dirty="0"/>
              <a:t>2</a:t>
            </a:r>
            <a:r>
              <a:rPr lang="sr-Cyrl-RS" dirty="0"/>
              <a:t>. годину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BF71E7-4509-DF48-BC38-8BC8E0640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842721" cy="13208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r-Cyrl-RS" sz="3700" b="1" dirty="0"/>
              <a:t>Структура планираних прихода и примања за 2022. годину</a:t>
            </a:r>
            <a:endParaRPr lang="en-US" sz="37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AC506D6-0072-4CD9-917D-045DADB07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6720661"/>
              </p:ext>
            </p:extLst>
          </p:nvPr>
        </p:nvGraphicFramePr>
        <p:xfrm>
          <a:off x="782934" y="2489516"/>
          <a:ext cx="6496050" cy="39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CF31A-C414-495D-B6FB-67BE073A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087E60ED-409A-4469-8A69-9AF5DEC571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74638"/>
            <a:ext cx="7961635" cy="1143000"/>
          </a:xfrm>
        </p:spPr>
        <p:txBody>
          <a:bodyPr>
            <a:normAutofit/>
          </a:bodyPr>
          <a:lstStyle/>
          <a:p>
            <a:r>
              <a:rPr lang="sr-Cyrl-RS" sz="2800" dirty="0"/>
              <a:t>Које промене у буџету се очекују у односу на текућу 2021</a:t>
            </a:r>
            <a:r>
              <a:rPr lang="en-US" sz="2800" dirty="0"/>
              <a:t>.</a:t>
            </a:r>
            <a:r>
              <a:rPr lang="sr-Cyrl-RS" sz="2800" dirty="0"/>
              <a:t> годину?</a:t>
            </a:r>
            <a:endParaRPr lang="en-US" sz="2800" dirty="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E797032-4144-4533-8624-B69EB7AFB8A8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-1" y="1509713"/>
            <a:ext cx="8460433" cy="11303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sr-Cyrl-RS" dirty="0"/>
              <a:t>Пројектовано је да ће укупни планирани приходи и примања наше општине у 202</a:t>
            </a:r>
            <a:r>
              <a:rPr lang="en-US" dirty="0"/>
              <a:t>2</a:t>
            </a:r>
            <a:r>
              <a:rPr lang="sr-Cyrl-RS" dirty="0"/>
              <a:t>. години бити смањени</a:t>
            </a:r>
            <a:r>
              <a:rPr lang="sr-Cyrl-RS" b="1" dirty="0"/>
              <a:t> </a:t>
            </a:r>
            <a:r>
              <a:rPr lang="sr-Cyrl-RS" dirty="0"/>
              <a:t>у односу на последњу измену Одлуке о буџету за 202</a:t>
            </a:r>
            <a:r>
              <a:rPr lang="en-US" dirty="0"/>
              <a:t>1</a:t>
            </a:r>
            <a:r>
              <a:rPr lang="sr-Cyrl-RS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sr-Cyrl-RS" dirty="0"/>
              <a:t>годину за</a:t>
            </a:r>
            <a:r>
              <a:rPr lang="sr-Cyrl-RS" b="1" dirty="0"/>
              <a:t> </a:t>
            </a:r>
            <a:r>
              <a:rPr lang="en-US" dirty="0"/>
              <a:t>58.721.368</a:t>
            </a:r>
            <a:r>
              <a:rPr lang="sr-Cyrl-RS" dirty="0"/>
              <a:t> динара, односно за </a:t>
            </a:r>
            <a:r>
              <a:rPr lang="en-US" dirty="0"/>
              <a:t>4,95</a:t>
            </a:r>
            <a:r>
              <a:rPr lang="sr-Cyrl-RS" dirty="0"/>
              <a:t> %.</a:t>
            </a:r>
            <a:endParaRPr lang="en-US" dirty="0"/>
          </a:p>
          <a:p>
            <a:endParaRPr 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1664F881-777B-4844-A78D-FC8E175A6529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835150" y="4293096"/>
            <a:ext cx="7308850" cy="133320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Пројектовано је увећање </a:t>
            </a:r>
            <a:r>
              <a:rPr lang="sr-Cyrl-R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пореских прихода</a:t>
            </a:r>
            <a:r>
              <a:rPr lang="sr-Cyrl-R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за </a:t>
            </a: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31.937.500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динара.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Очекивано је увећање </a:t>
            </a:r>
            <a:r>
              <a:rPr lang="sr-Cyrl-R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примања од продаје нефинансијске имовине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за 16.000.000 динара , као и </a:t>
            </a:r>
            <a:r>
              <a:rPr lang="sr-Cyrl-R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примања од продаје финансијске имовине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од 28.000.000 динара.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D3B117C4-EC32-452E-9A8F-8386B304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40013"/>
            <a:ext cx="6851650" cy="1653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Пројектовано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непореских прихода </a:t>
            </a:r>
            <a:r>
              <a:rPr lang="sr-Cyrl-RS" sz="2000" dirty="0"/>
              <a:t>за </a:t>
            </a:r>
            <a:r>
              <a:rPr lang="en-US" sz="2000" dirty="0"/>
              <a:t>2.568.053</a:t>
            </a:r>
            <a:r>
              <a:rPr lang="sr-Cyrl-RS" sz="2000" dirty="0"/>
              <a:t> динара.</a:t>
            </a:r>
            <a:endParaRPr lang="en-US" sz="2000" dirty="0"/>
          </a:p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Пројектовано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трансфера</a:t>
            </a:r>
            <a:r>
              <a:rPr lang="sr-Cyrl-RS" sz="2000" dirty="0"/>
              <a:t> за </a:t>
            </a:r>
            <a:r>
              <a:rPr lang="en-US" sz="2000" dirty="0"/>
              <a:t>13.364.079</a:t>
            </a:r>
            <a:r>
              <a:rPr lang="sr-Cyrl-RS" sz="2000" dirty="0"/>
              <a:t> динара.</a:t>
            </a:r>
            <a:endParaRPr lang="en-US" sz="2000" dirty="0"/>
          </a:p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Очекивано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сопствених прихода</a:t>
            </a:r>
            <a:r>
              <a:rPr lang="sr-Cyrl-RS" sz="2000" dirty="0">
                <a:solidFill>
                  <a:srgbClr val="FF0000"/>
                </a:solidFill>
              </a:rPr>
              <a:t> </a:t>
            </a:r>
            <a:r>
              <a:rPr lang="sr-Cyrl-RS" sz="2000" dirty="0"/>
              <a:t>за 5.305.420 динара.</a:t>
            </a:r>
            <a:endParaRPr lang="en-US" sz="2000" dirty="0"/>
          </a:p>
        </p:txBody>
      </p:sp>
      <p:sp>
        <p:nvSpPr>
          <p:cNvPr id="13318" name="AutoShape 7">
            <a:extLst>
              <a:ext uri="{FF2B5EF4-FFF2-40B4-BE49-F238E27FC236}">
                <a16:creationId xmlns:a16="http://schemas.microsoft.com/office/drawing/2014/main" id="{D6A40074-96B9-4BD4-A23E-DED00FC03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965450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9" name="AutoShape 8">
            <a:extLst>
              <a:ext uri="{FF2B5EF4-FFF2-40B4-BE49-F238E27FC236}">
                <a16:creationId xmlns:a16="http://schemas.microsoft.com/office/drawing/2014/main" id="{44DB8CA7-8A08-41B6-B877-2859B67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653136"/>
            <a:ext cx="485775" cy="1080120"/>
          </a:xfrm>
          <a:prstGeom prst="upArrow">
            <a:avLst>
              <a:gd name="adj1" fmla="val 50000"/>
              <a:gd name="adj2" fmla="val 4191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8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шта се троше јавна средства</a:t>
            </a:r>
            <a:r>
              <a:rPr lang="en-US" sz="3000" b="1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sr-Cyrl-RS" sz="1600" dirty="0"/>
              <a:t>	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Буџет мора бити у равнотежи, што значи да расходи морају одговарати приходима. Укупни планирани расходи и издаци за 2022. годину у Нацрту одлуке о буџету  износе</a:t>
            </a:r>
            <a:r>
              <a:rPr lang="sr-Cyrl-RS" sz="1600" dirty="0"/>
              <a:t>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2">
                    <a:lumMod val="50000"/>
                  </a:schemeClr>
                </a:solidFill>
              </a:rPr>
              <a:t>РАСХОДИ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Расходи представљају све трошкове општине за плате буџетских корисника, набавку роба и услуга, субвенције, дотације и трансфере, социјалну помоћ и остале трошкове које град/општина обезбеђује без директне и непосредне накнаде. </a:t>
            </a:r>
            <a:endParaRPr lang="vi-VN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2">
                    <a:lumMod val="50000"/>
                  </a:schemeClr>
                </a:solidFill>
              </a:rPr>
              <a:t>ИЗДАЦИ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2">
                    <a:lumMod val="50000"/>
                  </a:schemeClr>
                </a:solidFill>
              </a:rPr>
              <a:t>РАСХОДИ И ИЗДАЦИ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морају се исказивати на законом прописан начин, односно морају се исказивати: по </a:t>
            </a:r>
            <a:r>
              <a:rPr lang="sr-Cyrl-RS" sz="1600" i="1" dirty="0">
                <a:solidFill>
                  <a:schemeClr val="accent2">
                    <a:lumMod val="50000"/>
                  </a:schemeClr>
                </a:solidFill>
              </a:rPr>
              <a:t>програмима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 који показују колико се троши за извршавање основних надлежности и стратешких циљева града; по </a:t>
            </a:r>
            <a:r>
              <a:rPr lang="sr-Cyrl-RS" sz="1600" i="1" dirty="0">
                <a:solidFill>
                  <a:schemeClr val="accent2">
                    <a:lumMod val="50000"/>
                  </a:schemeClr>
                </a:solidFill>
              </a:rPr>
              <a:t>основној намени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која показује за коју врсту трошка се средства издвајају; по </a:t>
            </a:r>
            <a:r>
              <a:rPr lang="sr-Cyrl-RS" sz="1600" i="1" dirty="0">
                <a:solidFill>
                  <a:schemeClr val="accent2">
                    <a:lumMod val="50000"/>
                  </a:schemeClr>
                </a:solidFill>
              </a:rPr>
              <a:t>функцији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 која показује функционалну намену за одређену област и по </a:t>
            </a:r>
            <a:r>
              <a:rPr lang="sr-Cyrl-RS" sz="1600" i="1" dirty="0">
                <a:solidFill>
                  <a:schemeClr val="accent2">
                    <a:lumMod val="50000"/>
                  </a:schemeClr>
                </a:solidFill>
              </a:rPr>
              <a:t>корисницима буџета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што показује организацију рада града/општине.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 </a:t>
            </a:r>
            <a:r>
              <a:rPr lang="sr-Cyrl-RS" b="1" dirty="0"/>
              <a:t>1.338.605.000 динара</a:t>
            </a:r>
            <a:endParaRPr lang="sr-Latn-R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/>
              <a:t>Шта су расходи и издаци буџета?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562868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пројектованих расхода и издатака буџета за 2022. годину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11240"/>
              </p:ext>
            </p:extLst>
          </p:nvPr>
        </p:nvGraphicFramePr>
        <p:xfrm>
          <a:off x="609600" y="1628800"/>
          <a:ext cx="6770712" cy="4413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0A478F6-E136-4D8F-AFEC-D3F880B1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r-Cyrl-RS" sz="3700" b="1" dirty="0"/>
              <a:t>Структура пројектованих расхода и издатака буџета за 202</a:t>
            </a:r>
            <a:r>
              <a:rPr lang="sr-Latn-RS" sz="3700" b="1" dirty="0"/>
              <a:t>2</a:t>
            </a:r>
            <a:r>
              <a:rPr lang="sr-Cyrl-RS" sz="3700" b="1" dirty="0"/>
              <a:t>. годину</a:t>
            </a:r>
            <a:endParaRPr lang="en-US" sz="3700" b="1" dirty="0"/>
          </a:p>
        </p:txBody>
      </p:sp>
      <p:graphicFrame>
        <p:nvGraphicFramePr>
          <p:cNvPr id="6" name="Content Placeholder 12">
            <a:extLst>
              <a:ext uri="{FF2B5EF4-FFF2-40B4-BE49-F238E27FC236}">
                <a16:creationId xmlns:a16="http://schemas.microsoft.com/office/drawing/2014/main" id="{1F9916A5-F128-4D1B-AAC7-0325A27A9A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165287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A96AB-1BB4-4AFB-8B9B-A1AEF83C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8201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8867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80252" y="261938"/>
            <a:ext cx="7749347" cy="830262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Које промене у буџету се очекују у односу на текућу 2021 годину?</a:t>
            </a:r>
            <a:endParaRPr lang="sr-Latn-RS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323528" y="1158916"/>
            <a:ext cx="8229600" cy="1130300"/>
          </a:xfrm>
          <a:noFill/>
        </p:spPr>
        <p:txBody>
          <a:bodyPr>
            <a:normAutofit fontScale="92500" lnSpcReduction="20000"/>
          </a:bodyPr>
          <a:lstStyle/>
          <a:p>
            <a:pPr marL="28575" indent="0" algn="just">
              <a:buNone/>
            </a:pP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Пројектовано је да ће укупни планирани трошкови (расходи и издаци)   наше општине за 2022. годину бити смањени у односу на последњу измену Одлуке о буџету за 2021. годину за 154.791.071 динара, односно за </a:t>
            </a:r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</a:rPr>
              <a:t>10,37 %</a:t>
            </a: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" indent="0" eaLnBrk="1" hangingPunct="1">
              <a:buFontTx/>
              <a:buNone/>
            </a:pPr>
            <a:endParaRPr lang="sr-Latn-RS" altLang="en-US" sz="2100" b="1" dirty="0">
              <a:highlight>
                <a:srgbClr val="FFFF00"/>
              </a:highlight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187624" y="2492375"/>
            <a:ext cx="7041975" cy="1563688"/>
          </a:xfrm>
        </p:spPr>
        <p:txBody>
          <a:bodyPr rtlCol="0"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7.840.000 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донација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1.871.572 динара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социјалне помоћи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16.138.729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осталих расхода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1.556.645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капиталних издатака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149.264.672 динара</a:t>
            </a:r>
            <a:endParaRPr lang="sr-Latn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2" y="4149081"/>
            <a:ext cx="6828051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за14.353.274 динара;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3.078.273 динара</a:t>
            </a:r>
            <a:r>
              <a:rPr lang="sr-Cyrl-RS" sz="14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altLang="en-U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средстава резерве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4.450.000 динара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пренетих средстава из претходне године у износу од 92.782.138 динара, финансираће се расходи и издаци за које су обавезе преузете у 2021. години, а остаће неизвршене.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2" y="2785269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2320" y="4179243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6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 dirty="0"/>
              <a:t>Планирани расходи буџета по програмима</a:t>
            </a:r>
            <a:endParaRPr lang="en-US" sz="37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1F0D1CD-BA5A-476C-B5C5-61C4ECF95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269452"/>
              </p:ext>
            </p:extLst>
          </p:nvPr>
        </p:nvGraphicFramePr>
        <p:xfrm>
          <a:off x="616402" y="1973721"/>
          <a:ext cx="6586934" cy="4069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49600">
                  <a:extLst>
                    <a:ext uri="{9D8B030D-6E8A-4147-A177-3AD203B41FA5}">
                      <a16:colId xmlns:a16="http://schemas.microsoft.com/office/drawing/2014/main" val="2774396586"/>
                    </a:ext>
                  </a:extLst>
                </a:gridCol>
                <a:gridCol w="1082235">
                  <a:extLst>
                    <a:ext uri="{9D8B030D-6E8A-4147-A177-3AD203B41FA5}">
                      <a16:colId xmlns:a16="http://schemas.microsoft.com/office/drawing/2014/main" val="1094383212"/>
                    </a:ext>
                  </a:extLst>
                </a:gridCol>
                <a:gridCol w="855099">
                  <a:extLst>
                    <a:ext uri="{9D8B030D-6E8A-4147-A177-3AD203B41FA5}">
                      <a16:colId xmlns:a16="http://schemas.microsoft.com/office/drawing/2014/main" val="2018822625"/>
                    </a:ext>
                  </a:extLst>
                </a:gridCol>
              </a:tblGrid>
              <a:tr h="213142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ПРОГРАМ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</a:rPr>
                        <a:t>Износ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>
                          <a:effectLst/>
                        </a:rPr>
                        <a:t>Структура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26459742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Становање, урбанизам и просторно планирање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32,188,000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2.40%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9964797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Комуналне делатности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101,853,000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7.61%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25752244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Локални економски развој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115,260,000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8.61%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11138293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Развој туризма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13,672,600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1.02%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44441047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Пољопривреда и рурални развој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59,589,500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4.45%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91732801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Заштита животне средине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38,297,000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2.86%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99881118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Организација саобраћаја и саобраћајна инфраструктура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66,251,960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4.95%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59607956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Предшколско васпитање и образовање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96,237,300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7.19%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47406742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Основно образовање и васпитање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118,355,000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8.84%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20602965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Средње образовање и васпитање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65,482,600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4.89%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36644872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Социјална и дечја заштита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122,676,127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9.16%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0739899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Здравствена заштита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18,666,500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1.39%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85294704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 dirty="0">
                          <a:effectLst/>
                        </a:rPr>
                        <a:t>Развој културе и информисања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77,541,000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5.79%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99441581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Развој спорта и омладине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132,758,000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9.92%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70743739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Опште услуге локалне самоуправе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232,666,413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17.38%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06236731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1200" u="none" strike="noStrike">
                          <a:effectLst/>
                        </a:rPr>
                        <a:t>Политички систем локалне самоуправе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43,110,000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3.22%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87206204"/>
                  </a:ext>
                </a:extLst>
              </a:tr>
              <a:tr h="22329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Енергетска ефикасност и обновљиви извори енергије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4,000,000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0.30%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45736279"/>
                  </a:ext>
                </a:extLst>
              </a:tr>
              <a:tr h="223292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УКУПНО: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1,338,605,000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100.00%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83900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r-Cyrl-RS" sz="3700" b="1" dirty="0"/>
              <a:t>Графички приказ планираних расхода по програмима</a:t>
            </a:r>
            <a:endParaRPr lang="en-US" sz="37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7C59466-195A-4A30-9862-1A9CB1FFD9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475283"/>
              </p:ext>
            </p:extLst>
          </p:nvPr>
        </p:nvGraphicFramePr>
        <p:xfrm>
          <a:off x="20159" y="1936603"/>
          <a:ext cx="7776864" cy="4311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770713" cy="1320800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Преглед планираних расхода буџета </a:t>
            </a:r>
            <a:br>
              <a:rPr lang="sr-Cyrl-RS" sz="3000" b="1" dirty="0"/>
            </a:br>
            <a:r>
              <a:rPr lang="sr-Cyrl-RS" sz="3000" b="1" dirty="0"/>
              <a:t>у 2022. години по  буџетским корисницима</a:t>
            </a:r>
            <a:endParaRPr lang="en-US" sz="3000" b="1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865744D-868F-43BF-A78E-F142D53776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777582"/>
              </p:ext>
            </p:extLst>
          </p:nvPr>
        </p:nvGraphicFramePr>
        <p:xfrm>
          <a:off x="677015" y="1991090"/>
          <a:ext cx="5767661" cy="44153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476">
                  <a:extLst>
                    <a:ext uri="{9D8B030D-6E8A-4147-A177-3AD203B41FA5}">
                      <a16:colId xmlns:a16="http://schemas.microsoft.com/office/drawing/2014/main" val="2026542717"/>
                    </a:ext>
                  </a:extLst>
                </a:gridCol>
                <a:gridCol w="3334598">
                  <a:extLst>
                    <a:ext uri="{9D8B030D-6E8A-4147-A177-3AD203B41FA5}">
                      <a16:colId xmlns:a16="http://schemas.microsoft.com/office/drawing/2014/main" val="1241252015"/>
                    </a:ext>
                  </a:extLst>
                </a:gridCol>
                <a:gridCol w="1129636">
                  <a:extLst>
                    <a:ext uri="{9D8B030D-6E8A-4147-A177-3AD203B41FA5}">
                      <a16:colId xmlns:a16="http://schemas.microsoft.com/office/drawing/2014/main" val="275164579"/>
                    </a:ext>
                  </a:extLst>
                </a:gridCol>
                <a:gridCol w="868951">
                  <a:extLst>
                    <a:ext uri="{9D8B030D-6E8A-4147-A177-3AD203B41FA5}">
                      <a16:colId xmlns:a16="http://schemas.microsoft.com/office/drawing/2014/main" val="252689393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</a:rPr>
                        <a:t>Р. бр.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200" u="none" strike="noStrike" dirty="0">
                          <a:effectLst/>
                        </a:rPr>
                        <a:t>Назив корисника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Одлука  о буџету за 2022. годину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200" u="none" strike="noStrike">
                          <a:effectLst/>
                        </a:rPr>
                        <a:t>Структура</a:t>
                      </a:r>
                      <a:br>
                        <a:rPr lang="sr-Cyrl-RS" sz="1200" u="none" strike="noStrike">
                          <a:effectLst/>
                        </a:rPr>
                      </a:br>
                      <a:r>
                        <a:rPr lang="sr-Cyrl-RS" sz="1200" u="none" strike="noStrike">
                          <a:effectLst/>
                        </a:rPr>
                        <a:t>%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671779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Општинска управа Ковин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824,376,108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61.58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686859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Скупштина општине Ковин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25,997,000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1.94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545198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Председник општине 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14,613,000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1.09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885612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Општинско веће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2,500,000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0.19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572029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Општинско јавно правобранилаштво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4,837,000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0.36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665503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Месне заједнице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24,722,300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1.85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906492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Основне школе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107,255,000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8.01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015317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8.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Средње школе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25,837,600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1.93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9666237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Установе културе (Библиотека и Центар за културу)</a:t>
                      </a:r>
                      <a:endParaRPr lang="ru-RU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60,713,500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4.54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9204984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Установа социјалне заштите "Ласта" Ковин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25,409,400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1.90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894726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Центар за социјални рад Ковин</a:t>
                      </a:r>
                      <a:endParaRPr lang="ru-RU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70,139,692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5.24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981625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12.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ПУ “Наша радост” Ковин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96,237,300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7.19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956355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Установа за спорт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24,863,000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1.86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47121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Савет за младе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525,000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020132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 dirty="0">
                          <a:effectLst/>
                        </a:rPr>
                        <a:t>Туристичка организација општине Ковин</a:t>
                      </a:r>
                      <a:endParaRPr lang="sr-Cyrl-R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11,912,600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0.89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78726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16.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200" u="none" strike="noStrike">
                          <a:effectLst/>
                        </a:rPr>
                        <a:t>Дом здравља</a:t>
                      </a:r>
                      <a:endParaRPr lang="sr-Cyrl-R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18,666,500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1.39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145419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У К У П Н О:</a:t>
                      </a:r>
                      <a:endParaRPr lang="ru-RU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1,338,605,000</a:t>
                      </a:r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100.00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99194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0794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Cyrl-RS" dirty="0"/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Сврха ове презентације је да на што једноставнији и разумљивији начин објасни на који начин локална самоуправа планира у наредној години да користи јавне ресурсе како би се извршиле обавезе и задовољиле потребе грађана. </a:t>
            </a:r>
          </a:p>
          <a:p>
            <a:pPr algn="just"/>
            <a:endParaRPr lang="sr-Cyrl-R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Намера нам је да Вам дамо сажет и јасан приказ Нацрта одлуке о буџету општине Ковин за 202</a:t>
            </a:r>
            <a:r>
              <a:rPr lang="sr-Latn-RS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. 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pPr algn="just"/>
            <a:endParaRPr lang="sr-Cyrl-RS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sr-Cyrl-R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Настојимо да кроз овај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транспарентан приступ унапредимо Ваше разумевање и интересовање за локалне финансије, а у перспективи очекујемо и унапређење заједничке сарадње у постављању циљева, дефинисању приоритета и планирању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развоја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наше општине. </a:t>
            </a:r>
            <a:endParaRPr lang="sr-Cyrl-R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pPr algn="ctr"/>
            <a:r>
              <a:rPr lang="sr-Cyrl-RS" sz="3000" dirty="0"/>
              <a:t>Најважнији планирани </a:t>
            </a:r>
            <a:br>
              <a:rPr lang="en-US" sz="3000" dirty="0"/>
            </a:br>
            <a:r>
              <a:rPr lang="sr-Cyrl-RS" sz="3000" dirty="0"/>
              <a:t>капитални пројекти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494C049-2D62-4657-8925-8836F02887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58217"/>
              </p:ext>
            </p:extLst>
          </p:nvPr>
        </p:nvGraphicFramePr>
        <p:xfrm>
          <a:off x="827584" y="1844824"/>
          <a:ext cx="6348414" cy="42128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0041">
                  <a:extLst>
                    <a:ext uri="{9D8B030D-6E8A-4147-A177-3AD203B41FA5}">
                      <a16:colId xmlns:a16="http://schemas.microsoft.com/office/drawing/2014/main" val="3726594528"/>
                    </a:ext>
                  </a:extLst>
                </a:gridCol>
                <a:gridCol w="2729952">
                  <a:extLst>
                    <a:ext uri="{9D8B030D-6E8A-4147-A177-3AD203B41FA5}">
                      <a16:colId xmlns:a16="http://schemas.microsoft.com/office/drawing/2014/main" val="2449360914"/>
                    </a:ext>
                  </a:extLst>
                </a:gridCol>
                <a:gridCol w="1020041">
                  <a:extLst>
                    <a:ext uri="{9D8B030D-6E8A-4147-A177-3AD203B41FA5}">
                      <a16:colId xmlns:a16="http://schemas.microsoft.com/office/drawing/2014/main" val="3017198190"/>
                    </a:ext>
                  </a:extLst>
                </a:gridCol>
                <a:gridCol w="816033">
                  <a:extLst>
                    <a:ext uri="{9D8B030D-6E8A-4147-A177-3AD203B41FA5}">
                      <a16:colId xmlns:a16="http://schemas.microsoft.com/office/drawing/2014/main" val="529058752"/>
                    </a:ext>
                  </a:extLst>
                </a:gridCol>
                <a:gridCol w="762347">
                  <a:extLst>
                    <a:ext uri="{9D8B030D-6E8A-4147-A177-3AD203B41FA5}">
                      <a16:colId xmlns:a16="http://schemas.microsoft.com/office/drawing/2014/main" val="1090448857"/>
                    </a:ext>
                  </a:extLst>
                </a:gridCol>
              </a:tblGrid>
              <a:tr h="15131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Редни број</a:t>
                      </a:r>
                      <a:endParaRPr lang="sr-Cyrl-R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Опис</a:t>
                      </a:r>
                      <a:endParaRPr lang="sr-Cyrl-R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r-Cyrl-RS" sz="1100" u="none" strike="noStrike" dirty="0">
                          <a:effectLst/>
                        </a:rPr>
                        <a:t> </a:t>
                      </a:r>
                      <a:r>
                        <a:rPr lang="sr-Cyrl-R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Износ у динарима </a:t>
                      </a:r>
                      <a:endParaRPr lang="sr-Cyrl-R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374"/>
                  </a:ext>
                </a:extLst>
              </a:tr>
              <a:tr h="1824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2022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2023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2024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4382322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0810699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КАПИТАЛНИ ПРОЈЕКТИ</a:t>
                      </a:r>
                      <a:endParaRPr lang="sr-Cyrl-R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234,394,560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35214523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Изградња базена   </a:t>
                      </a:r>
                      <a:endParaRPr lang="sr-Cyrl-R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79,300,000      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2492776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Реконструкција производне хале Беко</a:t>
                      </a:r>
                      <a:endParaRPr lang="sr-Cyrl-R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62,610,000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72299628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Асфалтирање саобраћајница по приоритетима</a:t>
                      </a:r>
                      <a:endParaRPr lang="sr-Cyrl-R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26,749,960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81661845"/>
                  </a:ext>
                </a:extLst>
              </a:tr>
              <a:tr h="3301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Инфраструктурно опремање Блока 96</a:t>
                      </a:r>
                      <a:endParaRPr lang="sr-Cyrl-R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18,200,000      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90421887"/>
                  </a:ext>
                </a:extLst>
              </a:tr>
              <a:tr h="4587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Инфраструктурно опремање - довођење јавних дистрибутивних мрежа до објекта базена у Ковину</a:t>
                      </a:r>
                      <a:endParaRPr lang="ru-RU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12,100,000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34777424"/>
                  </a:ext>
                </a:extLst>
              </a:tr>
              <a:tr h="3649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Замена азбест- цементних цеви цевима од полиетилена</a:t>
                      </a:r>
                      <a:endParaRPr lang="ru-RU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12,000,000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16874443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Изградња атмосферске канализације </a:t>
                      </a:r>
                      <a:endParaRPr lang="sr-Cyrl-RS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  8,000,000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1034255"/>
                  </a:ext>
                </a:extLst>
              </a:tr>
              <a:tr h="3649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Сређивање летњег дворишта ОШ "Јован Јовановић Змај" Ковин</a:t>
                      </a:r>
                      <a:endParaRPr lang="sr-Cyrl-R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  7,100,000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77723524"/>
                  </a:ext>
                </a:extLst>
              </a:tr>
              <a:tr h="3649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Инвестиционо одржавање објекта поред вртића у Другој месној заједници</a:t>
                      </a:r>
                      <a:endParaRPr lang="ru-RU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  3,375,000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54884905"/>
                  </a:ext>
                </a:extLst>
              </a:tr>
              <a:tr h="1824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Израда дела фасаде задружног дома у Делиблату</a:t>
                      </a:r>
                      <a:endParaRPr lang="ru-RU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  2,500,000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56362987"/>
                  </a:ext>
                </a:extLst>
              </a:tr>
              <a:tr h="347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Реконструкција зграде бивше инкубаторске станице у наставни простор ССШ "Васа Пелагић"</a:t>
                      </a:r>
                      <a:endParaRPr lang="ru-RU" sz="10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     2,459,600      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3765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47CF3E51-50F7-4632-BC39-CE58A21CFF4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77" y="3103812"/>
            <a:ext cx="3792140" cy="2060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5" name="Content Placeholder 44">
            <a:extLst>
              <a:ext uri="{FF2B5EF4-FFF2-40B4-BE49-F238E27FC236}">
                <a16:creationId xmlns:a16="http://schemas.microsoft.com/office/drawing/2014/main" id="{201559C6-EF45-47A9-9F88-30D5A01305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265" y="1006022"/>
            <a:ext cx="1666989" cy="1049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9C390550-84B0-4BEC-BE03-455A42A1241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85" t="1219" r="6923" b="9703"/>
          <a:stretch/>
        </p:blipFill>
        <p:spPr>
          <a:xfrm>
            <a:off x="543151" y="1515555"/>
            <a:ext cx="1354311" cy="998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8F92E5-4C21-4EA5-AB5F-A9203B5B76AF}"/>
              </a:ext>
            </a:extLst>
          </p:cNvPr>
          <p:cNvSpPr txBox="1"/>
          <p:nvPr/>
        </p:nvSpPr>
        <p:spPr>
          <a:xfrm>
            <a:off x="0" y="6088015"/>
            <a:ext cx="8928595" cy="776559"/>
          </a:xfrm>
          <a:prstGeom prst="rect">
            <a:avLst/>
          </a:prstGeom>
          <a:gradFill flip="none" rotWithShape="1">
            <a:gsLst>
              <a:gs pos="46000">
                <a:schemeClr val="bg1">
                  <a:lumMod val="95000"/>
                </a:schemeClr>
              </a:gs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18900000" scaled="1"/>
            <a:tileRect/>
          </a:gradFill>
        </p:spPr>
        <p:txBody>
          <a:bodyPr wrap="square">
            <a:spAutoFit/>
          </a:bodyPr>
          <a:lstStyle/>
          <a:p>
            <a:r>
              <a:rPr lang="sr-Cyrl-RS" sz="1429" dirty="0"/>
              <a:t>Молимо Вас да анкету попуните најкасније до 10. октобра 2021. године.</a:t>
            </a:r>
            <a:endParaRPr lang="sr-Latn-RS" sz="1429" dirty="0"/>
          </a:p>
          <a:p>
            <a:r>
              <a:rPr lang="sr-Cyrl-RS" sz="1429" dirty="0"/>
              <a:t> </a:t>
            </a:r>
            <a:r>
              <a:rPr lang="ru-RU" sz="1429" dirty="0"/>
              <a:t>Резултати ће бити објављени 20. </a:t>
            </a:r>
            <a:r>
              <a:rPr lang="ru-RU" sz="1429" dirty="0" err="1"/>
              <a:t>октобра</a:t>
            </a:r>
            <a:r>
              <a:rPr lang="ru-RU" sz="1429" dirty="0"/>
              <a:t> 2021. године на </a:t>
            </a:r>
            <a:r>
              <a:rPr lang="ru-RU" sz="1429" dirty="0" err="1"/>
              <a:t>сајту</a:t>
            </a:r>
            <a:r>
              <a:rPr lang="ru-RU" sz="1429" dirty="0"/>
              <a:t> </a:t>
            </a:r>
            <a:r>
              <a:rPr lang="ru-RU" sz="1429" dirty="0" err="1"/>
              <a:t>општине</a:t>
            </a:r>
            <a:r>
              <a:rPr lang="ru-RU" sz="1429" dirty="0"/>
              <a:t> и </a:t>
            </a:r>
            <a:r>
              <a:rPr lang="ru-RU" sz="1429" dirty="0" err="1"/>
              <a:t>фејсбук</a:t>
            </a:r>
            <a:r>
              <a:rPr lang="ru-RU" sz="1429" dirty="0"/>
              <a:t> </a:t>
            </a:r>
            <a:r>
              <a:rPr lang="ru-RU" sz="1429" dirty="0" err="1"/>
              <a:t>страници</a:t>
            </a:r>
            <a:r>
              <a:rPr lang="ru-RU" sz="1429" dirty="0"/>
              <a:t>, </a:t>
            </a:r>
            <a:r>
              <a:rPr lang="ru-RU" sz="1429" dirty="0" err="1"/>
              <a:t>као</a:t>
            </a:r>
            <a:r>
              <a:rPr lang="ru-RU" sz="1429" dirty="0"/>
              <a:t> и на </a:t>
            </a:r>
            <a:r>
              <a:rPr lang="ru-RU" sz="1429" dirty="0" err="1"/>
              <a:t>огласним</a:t>
            </a:r>
            <a:r>
              <a:rPr lang="ru-RU" sz="1429" dirty="0"/>
              <a:t> </a:t>
            </a:r>
            <a:r>
              <a:rPr lang="ru-RU" sz="1429" dirty="0" err="1"/>
              <a:t>таблама</a:t>
            </a:r>
            <a:r>
              <a:rPr lang="ru-RU" sz="1429" dirty="0"/>
              <a:t> </a:t>
            </a:r>
            <a:r>
              <a:rPr lang="ru-RU" sz="1429" dirty="0" err="1"/>
              <a:t>месних</a:t>
            </a:r>
            <a:r>
              <a:rPr lang="ru-RU" sz="1429" dirty="0"/>
              <a:t> </a:t>
            </a:r>
            <a:r>
              <a:rPr lang="ru-RU" sz="1429" dirty="0" err="1"/>
              <a:t>заједница</a:t>
            </a:r>
            <a:r>
              <a:rPr lang="ru-RU" sz="1429" dirty="0"/>
              <a:t>, </a:t>
            </a:r>
            <a:r>
              <a:rPr lang="ru-RU" sz="1429" dirty="0" err="1"/>
              <a:t>наведених</a:t>
            </a:r>
            <a:r>
              <a:rPr lang="ru-RU" sz="1429" dirty="0"/>
              <a:t> </a:t>
            </a:r>
            <a:r>
              <a:rPr lang="ru-RU" sz="1429" dirty="0" err="1"/>
              <a:t>установа</a:t>
            </a:r>
            <a:r>
              <a:rPr lang="ru-RU" sz="1429" dirty="0"/>
              <a:t> и </a:t>
            </a:r>
            <a:r>
              <a:rPr lang="ru-RU" sz="1429" dirty="0" err="1"/>
              <a:t>предузећа</a:t>
            </a:r>
            <a:r>
              <a:rPr lang="ru-RU" sz="1429" dirty="0"/>
              <a:t>. </a:t>
            </a:r>
            <a:endParaRPr lang="en-US" sz="1429" dirty="0"/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1A2D032D-1042-4627-996C-0F7F3205FD63}"/>
              </a:ext>
            </a:extLst>
          </p:cNvPr>
          <p:cNvSpPr/>
          <p:nvPr/>
        </p:nvSpPr>
        <p:spPr>
          <a:xfrm rot="158441">
            <a:off x="5568306" y="1591601"/>
            <a:ext cx="2333384" cy="1201870"/>
          </a:xfrm>
          <a:prstGeom prst="wedgeEllipseCallout">
            <a:avLst/>
          </a:prstGeom>
          <a:gradFill flip="none" rotWithShape="1">
            <a:gsLst>
              <a:gs pos="43000">
                <a:schemeClr val="bg1"/>
              </a:gs>
              <a:gs pos="0">
                <a:schemeClr val="accent5">
                  <a:lumMod val="5000"/>
                  <a:lumOff val="95000"/>
                </a:schemeClr>
              </a:gs>
              <a:gs pos="65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29" b="1" dirty="0">
                <a:hlinkClick r:id="rId9"/>
              </a:rPr>
              <a:t>www.kovin.org.rs</a:t>
            </a:r>
            <a:endParaRPr lang="sr-Cyrl-RS" sz="929" b="1" dirty="0"/>
          </a:p>
          <a:p>
            <a:pPr algn="ctr"/>
            <a:r>
              <a:rPr lang="en-US" sz="929" b="1" dirty="0"/>
              <a:t>www.facebook.com/oukovin</a:t>
            </a:r>
            <a:r>
              <a:rPr lang="en-US" sz="929" dirty="0"/>
              <a:t>/</a:t>
            </a:r>
          </a:p>
        </p:txBody>
      </p:sp>
      <p:pic>
        <p:nvPicPr>
          <p:cNvPr id="15" name="Picture 14" descr="anketa">
            <a:extLst>
              <a:ext uri="{FF2B5EF4-FFF2-40B4-BE49-F238E27FC236}">
                <a16:creationId xmlns:a16="http://schemas.microsoft.com/office/drawing/2014/main" id="{C62F6568-2295-42BF-AEFD-150FE5DA135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02068" y="1834516"/>
            <a:ext cx="984334" cy="71603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F782F8E-EDAC-4A4F-BD94-659E7E7C51A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947" y="3311879"/>
            <a:ext cx="1666989" cy="2442858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94A3D6-94A5-4375-975B-390B4FD811E6}"/>
              </a:ext>
            </a:extLst>
          </p:cNvPr>
          <p:cNvCxnSpPr>
            <a:cxnSpLocks/>
          </p:cNvCxnSpPr>
          <p:nvPr/>
        </p:nvCxnSpPr>
        <p:spPr>
          <a:xfrm>
            <a:off x="1558925" y="1143000"/>
            <a:ext cx="2904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171AD37-3A3E-41DF-B54C-ED2DBB1645C3}"/>
              </a:ext>
            </a:extLst>
          </p:cNvPr>
          <p:cNvCxnSpPr>
            <a:cxnSpLocks/>
          </p:cNvCxnSpPr>
          <p:nvPr/>
        </p:nvCxnSpPr>
        <p:spPr>
          <a:xfrm flipH="1">
            <a:off x="4185063" y="2037699"/>
            <a:ext cx="919034" cy="1118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402547-1EFB-41BB-83FB-DF918A5E1FFC}"/>
              </a:ext>
            </a:extLst>
          </p:cNvPr>
          <p:cNvCxnSpPr>
            <a:cxnSpLocks/>
          </p:cNvCxnSpPr>
          <p:nvPr/>
        </p:nvCxnSpPr>
        <p:spPr>
          <a:xfrm>
            <a:off x="1045105" y="2037699"/>
            <a:ext cx="919034" cy="1118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peech Bubble: Oval 42">
            <a:extLst>
              <a:ext uri="{FF2B5EF4-FFF2-40B4-BE49-F238E27FC236}">
                <a16:creationId xmlns:a16="http://schemas.microsoft.com/office/drawing/2014/main" id="{D53AEEC1-F9A9-4C4C-89BB-7DFE755860AC}"/>
              </a:ext>
            </a:extLst>
          </p:cNvPr>
          <p:cNvSpPr/>
          <p:nvPr/>
        </p:nvSpPr>
        <p:spPr>
          <a:xfrm rot="774961">
            <a:off x="6411901" y="2838706"/>
            <a:ext cx="2385584" cy="2204669"/>
          </a:xfrm>
          <a:prstGeom prst="wedgeEllipseCallou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00" dirty="0">
                <a:solidFill>
                  <a:schemeClr val="tx1"/>
                </a:solidFill>
              </a:rPr>
              <a:t> </a:t>
            </a:r>
            <a:r>
              <a:rPr lang="sr-Cyrl-RS" sz="929" b="1" dirty="0">
                <a:solidFill>
                  <a:schemeClr val="tx1"/>
                </a:solidFill>
              </a:rPr>
              <a:t>Вашим</a:t>
            </a:r>
            <a:r>
              <a:rPr lang="sr-Cyrl-RS" sz="929" b="1" dirty="0"/>
              <a:t> </a:t>
            </a:r>
            <a:r>
              <a:rPr lang="sr-Cyrl-RS" sz="929" b="1" dirty="0">
                <a:solidFill>
                  <a:schemeClr val="tx1"/>
                </a:solidFill>
              </a:rPr>
              <a:t>месним заједницама (у Ковину и селима)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Хол општине Ковин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Центар за културу Ковин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Библиотека у Ковину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Туристичка организација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Установа за спорт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ЈП Ковински комуналац</a:t>
            </a:r>
          </a:p>
          <a:p>
            <a:pPr marL="128590" indent="-128590">
              <a:buFont typeface="Arial" panose="020B0604020202020204" pitchFamily="34" charset="0"/>
              <a:buChar char="•"/>
            </a:pPr>
            <a:r>
              <a:rPr lang="sr-Cyrl-RS" sz="929" b="1" dirty="0">
                <a:solidFill>
                  <a:schemeClr val="tx1"/>
                </a:solidFill>
              </a:rPr>
              <a:t>ЈП Ковин гас</a:t>
            </a:r>
          </a:p>
          <a:p>
            <a:pPr algn="ctr"/>
            <a:endParaRPr lang="en-US" sz="825" dirty="0">
              <a:solidFill>
                <a:schemeClr val="tx1"/>
              </a:solidFill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B9D7E1AE-11D6-44C7-9EC5-0B0E804F47D9}"/>
              </a:ext>
            </a:extLst>
          </p:cNvPr>
          <p:cNvSpPr/>
          <p:nvPr/>
        </p:nvSpPr>
        <p:spPr>
          <a:xfrm rot="21120668">
            <a:off x="7463255" y="1727795"/>
            <a:ext cx="557513" cy="352626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9C08DC89-A638-4393-8FAA-B95BC32278EE}"/>
              </a:ext>
            </a:extLst>
          </p:cNvPr>
          <p:cNvSpPr/>
          <p:nvPr/>
        </p:nvSpPr>
        <p:spPr>
          <a:xfrm rot="17764811">
            <a:off x="7935602" y="2647969"/>
            <a:ext cx="815221" cy="397231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56F6F45-ADDD-4E0F-890A-B641A09F16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882" y="1381017"/>
            <a:ext cx="1458689" cy="1106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6477892-5CF0-4367-8112-4FE243BEEB5C}"/>
              </a:ext>
            </a:extLst>
          </p:cNvPr>
          <p:cNvSpPr txBox="1"/>
          <p:nvPr/>
        </p:nvSpPr>
        <p:spPr>
          <a:xfrm>
            <a:off x="166078" y="163285"/>
            <a:ext cx="8099286" cy="795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86" b="1" dirty="0"/>
              <a:t>         </a:t>
            </a:r>
            <a:r>
              <a:rPr lang="ru-RU" sz="2286" b="1" i="1" dirty="0"/>
              <a:t>Анкета за </a:t>
            </a:r>
            <a:r>
              <a:rPr lang="ru-RU" sz="2286" b="1" i="1" dirty="0" err="1"/>
              <a:t>грађане</a:t>
            </a:r>
            <a:r>
              <a:rPr lang="en-US" sz="2286" b="1" i="1" dirty="0"/>
              <a:t> </a:t>
            </a:r>
            <a:r>
              <a:rPr lang="sr-Cyrl-RS" sz="2286" b="1" i="1" dirty="0"/>
              <a:t>и грађанке</a:t>
            </a:r>
            <a:r>
              <a:rPr lang="ru-RU" sz="2286" b="1" i="1" dirty="0"/>
              <a:t> - УКЉУЧИ СЕ И ОДЛУЧИ!</a:t>
            </a:r>
            <a:endParaRPr lang="en-US" sz="2286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1DEF93-996B-4F96-BEFD-E0162850674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6079" y="146018"/>
            <a:ext cx="601767" cy="61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182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609600"/>
            <a:ext cx="7416824" cy="1320800"/>
          </a:xfrm>
        </p:spPr>
        <p:txBody>
          <a:bodyPr>
            <a:normAutofit/>
          </a:bodyPr>
          <a:lstStyle/>
          <a:p>
            <a:pPr algn="ctr"/>
            <a:r>
              <a:rPr lang="sr-Cyrl-RS" dirty="0"/>
              <a:t>Учешће грађана</a:t>
            </a:r>
            <a:br>
              <a:rPr lang="sr-Latn-RS" dirty="0"/>
            </a:br>
            <a:r>
              <a:rPr lang="sr-Cyrl-RS" dirty="0"/>
              <a:t>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554793" y="1417638"/>
            <a:ext cx="67535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endParaRPr lang="sr-Cyrl-RS" dirty="0">
              <a:solidFill>
                <a:srgbClr val="777777"/>
              </a:solidFill>
              <a:latin typeface="+mj-lt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+mj-lt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+mj-lt"/>
            </a:endParaRPr>
          </a:p>
          <a:p>
            <a:pPr algn="just" fontAlgn="base"/>
            <a:r>
              <a:rPr lang="sr-Cyrl-RS" dirty="0">
                <a:solidFill>
                  <a:srgbClr val="777777"/>
                </a:solidFill>
                <a:latin typeface="+mj-lt"/>
              </a:rPr>
              <a:t>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У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периоду од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27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 септембра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до 10. октобра 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202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1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 године –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спроведена је анкета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о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приоритетн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им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пројек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тима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за 202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2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 годину,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 мишљењу грађана. </a:t>
            </a:r>
            <a:endParaRPr lang="sr-R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just" fontAlgn="base"/>
            <a:endParaRPr lang="sr-Cyrl-R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just" fontAlgn="base"/>
            <a:endParaRPr lang="sr-Cyrl-R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just" fontAlgn="base"/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Укупно попуњених анкета било је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1.693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(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95 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преко веб сајта и фејсбук странице, а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1598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ручно попуњених штампаних анкета).</a:t>
            </a:r>
          </a:p>
          <a:p>
            <a:br>
              <a:rPr lang="sr-RS" dirty="0">
                <a:latin typeface="+mj-lt"/>
              </a:rPr>
            </a:b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Спроведена је јавна расправа о Нацрту Одлуке о буџету за 2022. годину у периоду од 19.-31. октобра 2021. године.</a:t>
            </a:r>
            <a:endParaRPr lang="en-R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0084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467544" y="187034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Два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 пројек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та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 са највећим бројем гласова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биће финансирани из општинског буџета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 у 2022. години</a:t>
            </a:r>
            <a:r>
              <a:rPr lang="sr-RS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</a:rPr>
              <a:t>:</a:t>
            </a:r>
            <a:endParaRPr lang="sr-RS" dirty="0">
              <a:solidFill>
                <a:schemeClr val="accent2">
                  <a:lumMod val="75000"/>
                </a:schemeClr>
              </a:solidFill>
              <a:latin typeface="Lato"/>
            </a:endParaRPr>
          </a:p>
          <a:p>
            <a:br>
              <a:rPr lang="sr-RS" dirty="0"/>
            </a:br>
            <a:endParaRPr lang="en-R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AC2203-B6EF-4CDF-B652-48BDC8E81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816440"/>
              </p:ext>
            </p:extLst>
          </p:nvPr>
        </p:nvGraphicFramePr>
        <p:xfrm>
          <a:off x="609600" y="2893532"/>
          <a:ext cx="6348413" cy="2415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940">
                  <a:extLst>
                    <a:ext uri="{9D8B030D-6E8A-4147-A177-3AD203B41FA5}">
                      <a16:colId xmlns:a16="http://schemas.microsoft.com/office/drawing/2014/main" val="3076964468"/>
                    </a:ext>
                  </a:extLst>
                </a:gridCol>
                <a:gridCol w="4120931">
                  <a:extLst>
                    <a:ext uri="{9D8B030D-6E8A-4147-A177-3AD203B41FA5}">
                      <a16:colId xmlns:a16="http://schemas.microsoft.com/office/drawing/2014/main" val="1917294774"/>
                    </a:ext>
                  </a:extLst>
                </a:gridCol>
                <a:gridCol w="943397">
                  <a:extLst>
                    <a:ext uri="{9D8B030D-6E8A-4147-A177-3AD203B41FA5}">
                      <a16:colId xmlns:a16="http://schemas.microsoft.com/office/drawing/2014/main" val="1205211976"/>
                    </a:ext>
                  </a:extLst>
                </a:gridCol>
                <a:gridCol w="772145">
                  <a:extLst>
                    <a:ext uri="{9D8B030D-6E8A-4147-A177-3AD203B41FA5}">
                      <a16:colId xmlns:a16="http://schemas.microsoft.com/office/drawing/2014/main" val="1879330501"/>
                    </a:ext>
                  </a:extLst>
                </a:gridCol>
              </a:tblGrid>
              <a:tr h="595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</a:rPr>
                        <a:t>Ред.</a:t>
                      </a: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бр.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Пројекти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Број</a:t>
                      </a: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 гласова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451518102"/>
                  </a:ext>
                </a:extLst>
              </a:tr>
              <a:tr h="36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1.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 b="1">
                          <a:effectLst/>
                        </a:rPr>
                        <a:t>Сређивање летњег дворишта ОШ "Јован Јовановић Змај" Ковин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 b="1" dirty="0">
                          <a:effectLst/>
                        </a:rPr>
                      </a:br>
                      <a:r>
                        <a:rPr lang="sr-Cyrl-RS" sz="1100" b="1" dirty="0">
                          <a:effectLst/>
                        </a:rPr>
                        <a:t>1.310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 b="1" dirty="0">
                          <a:effectLst/>
                        </a:rPr>
                      </a:br>
                      <a:r>
                        <a:rPr lang="sr-Cyrl-RS" sz="1100" b="1" dirty="0">
                          <a:effectLst/>
                        </a:rPr>
                        <a:t>77,37%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966758925"/>
                  </a:ext>
                </a:extLst>
              </a:tr>
              <a:tr h="36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2.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 b="1" dirty="0">
                          <a:effectLst/>
                        </a:rPr>
                        <a:t>Асфалтирање путеве на територији општине Ковин према листи приоритета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 b="1">
                          <a:effectLst/>
                        </a:rPr>
                      </a:br>
                      <a:r>
                        <a:rPr lang="sr-Cyrl-RS" sz="1100" b="1">
                          <a:effectLst/>
                        </a:rPr>
                        <a:t>721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 b="1" dirty="0">
                          <a:effectLst/>
                        </a:rPr>
                      </a:br>
                      <a:r>
                        <a:rPr lang="sr-Cyrl-RS" sz="1100" b="1" dirty="0">
                          <a:effectLst/>
                        </a:rPr>
                        <a:t>42,59%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1013474105"/>
                  </a:ext>
                </a:extLst>
              </a:tr>
              <a:tr h="36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3.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</a:rPr>
                        <a:t>Наставак санације (пошљунчавање) атарских путева на територији општине Ковин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531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31,36%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3704233449"/>
                  </a:ext>
                </a:extLst>
              </a:tr>
              <a:tr h="36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4.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</a:rPr>
                        <a:t>Водовод-замена азбестцементних цеви у улици Карађорђева и Гробљанска у Ковину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206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12,17%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2749393498"/>
                  </a:ext>
                </a:extLst>
              </a:tr>
              <a:tr h="36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5.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Санација крова установе "Центар за културу" Ковин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>
                          <a:effectLst/>
                        </a:rPr>
                      </a:br>
                      <a:r>
                        <a:rPr lang="sr-Cyrl-RS" sz="1100">
                          <a:effectLst/>
                        </a:rPr>
                        <a:t>200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sr-Cyrl-RS" sz="1100" dirty="0">
                          <a:effectLst/>
                        </a:rPr>
                      </a:br>
                      <a:r>
                        <a:rPr lang="sr-Cyrl-RS" sz="1100" dirty="0">
                          <a:effectLst/>
                        </a:rPr>
                        <a:t>11,81%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391" marR="65391" marT="0" marB="0"/>
                </a:tc>
                <a:extLst>
                  <a:ext uri="{0D108BD9-81ED-4DB2-BD59-A6C34878D82A}">
                    <a16:rowId xmlns:a16="http://schemas.microsoft.com/office/drawing/2014/main" val="62546667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36CFCFD-601F-4FDD-B386-4A3EC81CBFAB}"/>
              </a:ext>
            </a:extLst>
          </p:cNvPr>
          <p:cNvSpPr txBox="1"/>
          <p:nvPr/>
        </p:nvSpPr>
        <p:spPr>
          <a:xfrm>
            <a:off x="448608" y="5409780"/>
            <a:ext cx="6562597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800"/>
              </a:spcAft>
            </a:pPr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У прошлогодишњој анкети сакупили смо све ваше идеје, а неке од њих (као што је управо сређивање летњег дворишта ОШ "Јован Јовановић Змај" и санација крова установе "Центар за културу" Ковин) нашле су се на листи приоритета сада.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324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AF2FD6-EB43-FA4E-80AB-F870551F104D}"/>
              </a:ext>
            </a:extLst>
          </p:cNvPr>
          <p:cNvSpPr txBox="1"/>
          <p:nvPr/>
        </p:nvSpPr>
        <p:spPr>
          <a:xfrm>
            <a:off x="624687" y="1912940"/>
            <a:ext cx="78592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just"/>
            <a:r>
              <a:rPr lang="ru-RU" sz="120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основу прошлогодишњег процеса анкетирања  грађана и грађанки о избору приоритетних пројеката за 2021. годину, Општина Ковин успела је да уврсти првих 5 пројеката у буџет општине</a:t>
            </a:r>
            <a:r>
              <a:rPr lang="sr-Cyrl-RS" sz="120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од којих су започети следећи пројекти: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r-Cyrl-RS" sz="120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sr-Cyrl-RS" sz="1200" b="1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Замена столарије у ОШ „Ђура Јакшић“ у Ковину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2286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Пројекат који вам се највише свидео и нашао на првом месту са највећим бројем гласова. Реализација овог пројекта је у току и замена столарије се очекује у току зимског распуста.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sr-Cyrl-RS" sz="1200" b="1" dirty="0">
                <a:solidFill>
                  <a:schemeClr val="accent2">
                    <a:lumMod val="50000"/>
                  </a:schemeClr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Наставак изградње базена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Пројекат који је заузео друго место на нашој ранг листи. У току 2021. године закључен је уговор о извођењу радова. Рок за извођење радова је 420 календарских дана од дана увођења у посао. Извођач је уведен у посао крајем августа. 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	</a:t>
            </a:r>
            <a:r>
              <a:rPr lang="sr-Cyrl-RS" sz="1200" b="1" dirty="0">
                <a:solidFill>
                  <a:schemeClr val="accent2">
                    <a:lumMod val="50000"/>
                  </a:schemeClr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мреже за испирање постројења за пречишћавање пијаће воде у Дубовцу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Реализација овог пројекта је у току.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	</a:t>
            </a:r>
            <a:r>
              <a:rPr lang="sr-Cyrl-RS" sz="1200" b="1" dirty="0">
                <a:solidFill>
                  <a:schemeClr val="accent2">
                    <a:lumMod val="50000"/>
                  </a:schemeClr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(пошљунчавање) атарских путева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Извршена је санација путева предвиђена за 2021. годину.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	</a:t>
            </a:r>
            <a:r>
              <a:rPr lang="sr-Cyrl-RS" sz="1200" b="1" dirty="0">
                <a:solidFill>
                  <a:schemeClr val="accent2">
                    <a:lumMod val="50000"/>
                  </a:schemeClr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Трим стаза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/>
            <a:r>
              <a:rPr lang="sr-Cyrl-RS" sz="1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нашу адресу стигла је иницијатива, коју је потписало 286 грађана, а односило се на изградњу трим стазе на Дунавцу. Како на наведеној траси није било могуће отпочети радове, јер се парцеле не налазе у власништву општине Ковин и спадају у небрањена подручја од поплава, решено је да се трим стаза ради око парка ОШ „Јован Јовановић Змај“ Ковин. 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007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6C932D-A95C-475B-9EB8-D7A2EF3AE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346778" cy="3880773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Овогодишња анкета, прилагођена је и спроведена и за ученике средњих школа, Гимназије и економске школе „Бранко Радичевић“ и ССШ „Васа Пелагић“. Средњошколцима је дата прилика да кажу шта би они волели да се уреди/изгради у њиховој општини, а ово су њихове жеље: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да се заврши изградња базена и трим стаза; 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да се закрпе све рупе;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решити проблем уличне расвете у Кречанској улици у Ковину; 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да се реши проблем са превозом;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да се са улица склоне и удоме напуштене животиње;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sr-Cyrl-RS" sz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 више историјских филмова на репертоару  биоскопа Центра за културу.</a:t>
            </a:r>
            <a:endParaRPr lang="en-US" sz="18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06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20688"/>
            <a:ext cx="784887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/>
          </a:p>
          <a:p>
            <a:pPr algn="just"/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Захваљујемо Вам се на  издвојеном времену за ову презентацију. Надамо се да је она олакшала ваше разумевање планиране садржине буџета</a:t>
            </a:r>
            <a:r>
              <a:rPr lang="sr-Cyrl-RS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Нацрт</a:t>
            </a:r>
            <a:r>
              <a:rPr lang="sr-Cyrl-RS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одлуке о буџету општине Ковин за 2022. годину можете преузети на  линку интернет страници Општине: 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www.kovin.org.rs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Ваше предлоге и сугестије можете доставити на контакт у Одељењу за буџет и финансије ОУ Ковин,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trezor@kovin.org.rs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до петка, 17.12.2021. године.</a:t>
            </a:r>
            <a:endParaRPr lang="sr-Cyrl-RS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34750B-B3DC-40E7-8252-FF22C40708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45024"/>
            <a:ext cx="1224136" cy="2673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68D309-8302-451C-9039-B9548246B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49080"/>
            <a:ext cx="2838424" cy="189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/>
              <a:t>Ко се финансира из буџета?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Скупштина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Председник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Општинско 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Општинска 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2" y="1520825"/>
            <a:ext cx="4244278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Индиректни корисници буџетских средстава:</a:t>
            </a:r>
            <a:endParaRPr lang="sr-Latn-RS" altLang="en-US" sz="1600" b="1" dirty="0">
              <a:solidFill>
                <a:schemeClr val="accent2">
                  <a:lumMod val="50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b="1" dirty="0">
              <a:solidFill>
                <a:schemeClr val="accent2">
                  <a:lumMod val="50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Библ</a:t>
            </a:r>
            <a:r>
              <a:rPr lang="sr-Cyrl-RS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и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отека </a:t>
            </a:r>
            <a:r>
              <a:rPr lang="sr-Latn-RS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Вук Караџић” Ковин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Центар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за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културу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Ковин</a:t>
            </a:r>
            <a:endParaRPr lang="ru-RU" altLang="en-US" sz="1600" dirty="0">
              <a:solidFill>
                <a:schemeClr val="accent2">
                  <a:lumMod val="50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Установа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за спорт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Предшколска установа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    - Установа социјалне заштите </a:t>
            </a:r>
            <a:r>
              <a:rPr lang="sr-Latn-RS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Ласта</a:t>
            </a:r>
            <a:r>
              <a:rPr lang="sr-Latn-RS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“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Ковин</a:t>
            </a:r>
            <a:endParaRPr lang="sr-Latn-RS" altLang="en-US" sz="1600" dirty="0">
              <a:solidFill>
                <a:schemeClr val="accent2">
                  <a:lumMod val="50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Туристички </a:t>
            </a:r>
            <a:r>
              <a:rPr lang="ru-RU" altLang="en-US" sz="1600" dirty="0" err="1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организација</a:t>
            </a: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sr-Cyrl-RS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Ковина</a:t>
            </a:r>
            <a:endParaRPr lang="ru-RU" altLang="en-US" sz="1600" dirty="0">
              <a:solidFill>
                <a:schemeClr val="accent2">
                  <a:lumMod val="50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	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2" y="3836194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2">
                    <a:lumMod val="50000"/>
                  </a:schemeClr>
                </a:solidFill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Cyrl-RS" sz="3000" b="1" dirty="0"/>
              <a:t>Како настаје буџет</a:t>
            </a:r>
            <a:r>
              <a:rPr lang="sr-Latn-RS" sz="3000" b="1" dirty="0"/>
              <a:t> </a:t>
            </a:r>
            <a:r>
              <a:rPr lang="sr-Cyrl-RS" sz="3000" b="1" dirty="0"/>
              <a:t>општине?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715070"/>
            <a:ext cx="849268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dirty="0">
                <a:solidFill>
                  <a:schemeClr val="accent2">
                    <a:lumMod val="50000"/>
                  </a:schemeClr>
                </a:solidFill>
              </a:rPr>
              <a:t>БУЏЕТ </a:t>
            </a:r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општине 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Из 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Председник општине и локална управа спроводе општинску политику, а главна полуга те политике и развоја је управо буџет општине.</a:t>
            </a:r>
          </a:p>
          <a:p>
            <a:pPr algn="just"/>
            <a:endParaRPr lang="en-US" sz="9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Приликом дефинисања овог, за општину Ковин најважнијег документа, руководи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accent2">
                    <a:lumMod val="50000"/>
                  </a:schemeClr>
                </a:solidFill>
              </a:rPr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/>
              <a:t>Ко учествује у буџетском процесу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91821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5826759" y="2986894"/>
            <a:ext cx="1800200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solidFill>
                  <a:schemeClr val="tx1"/>
                </a:solidFill>
              </a:rPr>
              <a:t>Грађани и њихова удружења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076056" y="4351623"/>
            <a:ext cx="1164936" cy="9642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>
                <a:solidFill>
                  <a:schemeClr val="tx1"/>
                </a:solidFill>
              </a:rPr>
              <a:t>Јавна предузећа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7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81037602"/>
              </p:ext>
            </p:extLst>
          </p:nvPr>
        </p:nvGraphicFramePr>
        <p:xfrm>
          <a:off x="539552" y="1340210"/>
          <a:ext cx="7848872" cy="518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Cyrl-RS" sz="2800" b="1" dirty="0"/>
              <a:t>Како се пуни општинска каса?</a:t>
            </a:r>
            <a:endParaRPr lang="sr-Latn-RS" sz="2800" b="1" dirty="0"/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72" y="1001818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Укупни планирани </a:t>
            </a:r>
            <a:r>
              <a:rPr lang="sr-Cyrl-RS" sz="1600" b="1" dirty="0">
                <a:solidFill>
                  <a:schemeClr val="accent2">
                    <a:lumMod val="50000"/>
                  </a:schemeClr>
                </a:solidFill>
              </a:rPr>
              <a:t>приходи и примања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општине Ковин за 202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. годину износе</a:t>
            </a:r>
          </a:p>
          <a:p>
            <a:pPr algn="just"/>
            <a:endParaRPr lang="sr-Cyrl-RS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  <a:p>
            <a:pPr algn="just"/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Нацртом одлуке о буџету општине Кови за 202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. годину планирана су средства из буџета општине у износу од</a:t>
            </a:r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1.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137.568.000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 динара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пренета средства из ранијих година у износу од 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92.782.138 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динара и средства из осталих извора </a:t>
            </a:r>
            <a:r>
              <a:rPr lang="sr-Latn-RS" sz="1600" dirty="0">
                <a:solidFill>
                  <a:schemeClr val="accent2">
                    <a:lumMod val="50000"/>
                  </a:schemeClr>
                </a:solidFill>
              </a:rPr>
              <a:t>108.254.862</a:t>
            </a:r>
            <a:r>
              <a:rPr lang="sr-Cyrl-RS" sz="1600" dirty="0">
                <a:solidFill>
                  <a:schemeClr val="accent2">
                    <a:lumMod val="50000"/>
                  </a:schemeClr>
                </a:solidFill>
              </a:rPr>
              <a:t> 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92794338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Equals 6">
            <a:extLst>
              <a:ext uri="{FF2B5EF4-FFF2-40B4-BE49-F238E27FC236}">
                <a16:creationId xmlns:a16="http://schemas.microsoft.com/office/drawing/2014/main" id="{CDB27E42-2A8D-4DD4-9160-578F8DDA6D84}"/>
              </a:ext>
            </a:extLst>
          </p:cNvPr>
          <p:cNvSpPr/>
          <p:nvPr/>
        </p:nvSpPr>
        <p:spPr>
          <a:xfrm>
            <a:off x="2609633" y="1735247"/>
            <a:ext cx="1047312" cy="9786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6762BC-F4C2-481D-B9D2-3C8B403BB8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27584" y="1476780"/>
            <a:ext cx="1633564" cy="175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 </a:t>
            </a:r>
            <a:r>
              <a:rPr lang="sr-Latn-RS" sz="6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1.338.605.000</a:t>
            </a:r>
            <a:r>
              <a:rPr lang="sr-Latn-CS" sz="6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745360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планираних прихода и примања за 202</a:t>
            </a:r>
            <a:r>
              <a:rPr lang="sr-Latn-RS" sz="3000" b="1" dirty="0"/>
              <a:t>2</a:t>
            </a:r>
            <a:r>
              <a:rPr lang="sr-Cyrl-RS" sz="3000" b="1" dirty="0"/>
              <a:t>. годину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90713619"/>
              </p:ext>
            </p:extLst>
          </p:nvPr>
        </p:nvGraphicFramePr>
        <p:xfrm>
          <a:off x="1241013" y="1417638"/>
          <a:ext cx="6661974" cy="480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CF0692-5A2C-4794-9CAF-6478EEE9EEC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934e4f6f-c740-4e49-838d-10594e3f873c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2866</Words>
  <Application>Microsoft Office PowerPoint</Application>
  <PresentationFormat>On-screen Show (4:3)</PresentationFormat>
  <Paragraphs>505</Paragraphs>
  <Slides>26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Lato</vt:lpstr>
      <vt:lpstr>Times New Roman</vt:lpstr>
      <vt:lpstr>Trebuchet MS</vt:lpstr>
      <vt:lpstr>verdana</vt:lpstr>
      <vt:lpstr>Wingdings</vt:lpstr>
      <vt:lpstr>Wingdings 3</vt:lpstr>
      <vt:lpstr>Custom Design</vt:lpstr>
      <vt:lpstr>Facet</vt:lpstr>
      <vt:lpstr>ОПШТИНА КОВИН</vt:lpstr>
      <vt:lpstr>PowerPoint Presentation</vt:lpstr>
      <vt:lpstr>Ко се финансира из буџета?</vt:lpstr>
      <vt:lpstr>Како настаје буџет општине?</vt:lpstr>
      <vt:lpstr>Ко учествује у буџетском процесу?</vt:lpstr>
      <vt:lpstr>На основу чега се доноси буџет?</vt:lpstr>
      <vt:lpstr>Како се пуни општинска каса?</vt:lpstr>
      <vt:lpstr>Шта су приходи и примања буџета?</vt:lpstr>
      <vt:lpstr>Структура планираних прихода и примања за 2022. годину</vt:lpstr>
      <vt:lpstr>Структура планираних прихода и примања за 2022. годину</vt:lpstr>
      <vt:lpstr>Које промене у буџету се очекују у односу на текућу 2021. годину?</vt:lpstr>
      <vt:lpstr>На шта се троше јавна средства?</vt:lpstr>
      <vt:lpstr>PowerPoint Presentation</vt:lpstr>
      <vt:lpstr>Структура пројектованих расхода и издатака буџета за 2022. годину</vt:lpstr>
      <vt:lpstr>Структура пројектованих расхода и издатака буџета за 2022. годину</vt:lpstr>
      <vt:lpstr>Које промене у буџету се очекују у односу на текућу 2021 годину?</vt:lpstr>
      <vt:lpstr>Планирани расходи буџета по програмима</vt:lpstr>
      <vt:lpstr>Графички приказ планираних расхода по програмима</vt:lpstr>
      <vt:lpstr>Преглед планираних расхода буџета  у 2022. години по  буџетским корисницима</vt:lpstr>
      <vt:lpstr>Најважнији планирани  капитални пројекти</vt:lpstr>
      <vt:lpstr>PowerPoint Presentation</vt:lpstr>
      <vt:lpstr>Учешће грађана  у буџетском процесу</vt:lpstr>
      <vt:lpstr>Учешће грађана у буџетском процесу</vt:lpstr>
      <vt:lpstr>Учешће грађана у буџетском процесу</vt:lpstr>
      <vt:lpstr>Учешће грађана у буџетском процесу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jelenacubrilo@gmail.com</dc:creator>
  <cp:lastModifiedBy>Opstinska Uprava Kovin</cp:lastModifiedBy>
  <cp:revision>43</cp:revision>
  <cp:lastPrinted>2021-12-14T06:44:18Z</cp:lastPrinted>
  <dcterms:created xsi:type="dcterms:W3CDTF">2020-12-04T11:30:34Z</dcterms:created>
  <dcterms:modified xsi:type="dcterms:W3CDTF">2021-12-14T11:04:07Z</dcterms:modified>
</cp:coreProperties>
</file>