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256" r:id="rId4"/>
    <p:sldId id="311" r:id="rId5"/>
    <p:sldId id="261" r:id="rId6"/>
    <p:sldId id="268" r:id="rId7"/>
    <p:sldId id="272" r:id="rId8"/>
    <p:sldId id="271" r:id="rId9"/>
    <p:sldId id="316" r:id="rId10"/>
    <p:sldId id="318" r:id="rId11"/>
    <p:sldId id="319" r:id="rId12"/>
    <p:sldId id="300" r:id="rId13"/>
    <p:sldId id="283" r:id="rId14"/>
    <p:sldId id="321" r:id="rId15"/>
    <p:sldId id="289" r:id="rId16"/>
    <p:sldId id="322" r:id="rId17"/>
    <p:sldId id="306" r:id="rId18"/>
    <p:sldId id="323" r:id="rId19"/>
    <p:sldId id="308" r:id="rId20"/>
    <p:sldId id="325" r:id="rId21"/>
    <p:sldId id="326" r:id="rId22"/>
    <p:sldId id="327" r:id="rId23"/>
    <p:sldId id="328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354" y="-102"/>
      </p:cViewPr>
      <p:guideLst>
        <p:guide orient="horz" pos="225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Microsoft_Excel_97-2003_Worksheet1.xls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178901024468717"/>
          <c:y val="0.3668401539493662"/>
          <c:w val="0.42961907591633347"/>
          <c:h val="0.2746485169282683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4B7-4F61-A829-64520B4ADB0B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4B7-4F61-A829-64520B4ADB0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4B7-4F61-A829-64520B4ADB0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4B7-4F61-A829-64520B4ADB0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4B7-4F61-A829-64520B4ADB0B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4B7-4F61-A829-64520B4ADB0B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4B7-4F61-A829-64520B4ADB0B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4B7-4F61-A829-64520B4ADB0B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4B7-4F61-A829-64520B4ADB0B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B4B7-4F61-A829-64520B4ADB0B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B4B7-4F61-A829-64520B4ADB0B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4B7-4F61-A829-64520B4ADB0B}"/>
              </c:ext>
            </c:extLst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4B7-4F61-A829-64520B4ADB0B}"/>
              </c:ext>
            </c:extLst>
          </c:dPt>
          <c:dPt>
            <c:idx val="13"/>
            <c:bubble3D val="0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B4B7-4F61-A829-64520B4ADB0B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B4B7-4F61-A829-64520B4ADB0B}"/>
              </c:ext>
            </c:extLst>
          </c:dPt>
          <c:dLbls>
            <c:dLbl>
              <c:idx val="0"/>
              <c:layout>
                <c:manualLayout>
                  <c:x val="3.4471011854463107E-2"/>
                  <c:y val="-6.64692692612542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B7-4F61-A829-64520B4ADB0B}"/>
                </c:ext>
              </c:extLst>
            </c:dLbl>
            <c:dLbl>
              <c:idx val="1"/>
              <c:layout>
                <c:manualLayout>
                  <c:x val="1.4260281247835222E-2"/>
                  <c:y val="0.114842088400921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B7-4F61-A829-64520B4ADB0B}"/>
                </c:ext>
              </c:extLst>
            </c:dLbl>
            <c:dLbl>
              <c:idx val="2"/>
              <c:layout>
                <c:manualLayout>
                  <c:x val="0.13027778419193203"/>
                  <c:y val="0.230632583970481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B7-4F61-A829-64520B4ADB0B}"/>
                </c:ext>
              </c:extLst>
            </c:dLbl>
            <c:dLbl>
              <c:idx val="3"/>
              <c:layout>
                <c:manualLayout>
                  <c:x val="4.4283834022213496E-2"/>
                  <c:y val="0.269387196165696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B7-4F61-A829-64520B4ADB0B}"/>
                </c:ext>
              </c:extLst>
            </c:dLbl>
            <c:dLbl>
              <c:idx val="4"/>
              <c:layout>
                <c:manualLayout>
                  <c:x val="-5.5034982797238355E-2"/>
                  <c:y val="0.167538057742782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B7-4F61-A829-64520B4ADB0B}"/>
                </c:ext>
              </c:extLst>
            </c:dLbl>
            <c:dLbl>
              <c:idx val="5"/>
              <c:layout>
                <c:manualLayout>
                  <c:x val="-0.10239653327791508"/>
                  <c:y val="3.69843660846741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B7-4F61-A829-64520B4ADB0B}"/>
                </c:ext>
              </c:extLst>
            </c:dLbl>
            <c:dLbl>
              <c:idx val="6"/>
              <c:layout>
                <c:manualLayout>
                  <c:x val="-4.7856234998009367E-2"/>
                  <c:y val="4.2810514257106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B7-4F61-A829-64520B4ADB0B}"/>
                </c:ext>
              </c:extLst>
            </c:dLbl>
            <c:dLbl>
              <c:idx val="7"/>
              <c:layout>
                <c:manualLayout>
                  <c:x val="-8.3559191555503842E-2"/>
                  <c:y val="-4.60559973774419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B7-4F61-A829-64520B4ADB0B}"/>
                </c:ext>
              </c:extLst>
            </c:dLbl>
            <c:dLbl>
              <c:idx val="8"/>
              <c:layout>
                <c:manualLayout>
                  <c:x val="-0.2400769698509094"/>
                  <c:y val="-8.51603332192171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B7-4F61-A829-64520B4ADB0B}"/>
                </c:ext>
              </c:extLst>
            </c:dLbl>
            <c:dLbl>
              <c:idx val="9"/>
              <c:layout>
                <c:manualLayout>
                  <c:x val="-0.28946883105887422"/>
                  <c:y val="-0.201592300962379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4B7-4F61-A829-64520B4ADB0B}"/>
                </c:ext>
              </c:extLst>
            </c:dLbl>
            <c:dLbl>
              <c:idx val="10"/>
              <c:layout>
                <c:manualLayout>
                  <c:x val="-0.11809386507289102"/>
                  <c:y val="-0.310029369825530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B7-4F61-A829-64520B4ADB0B}"/>
                </c:ext>
              </c:extLst>
            </c:dLbl>
            <c:dLbl>
              <c:idx val="11"/>
              <c:layout>
                <c:manualLayout>
                  <c:x val="0.12849138781662173"/>
                  <c:y val="-0.320742296197266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B7-4F61-A829-64520B4ADB0B}"/>
                </c:ext>
              </c:extLst>
            </c:dLbl>
            <c:dLbl>
              <c:idx val="12"/>
              <c:layout>
                <c:manualLayout>
                  <c:x val="0.28589674606927012"/>
                  <c:y val="-0.254563955069012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B7-4F61-A829-64520B4ADB0B}"/>
                </c:ext>
              </c:extLst>
            </c:dLbl>
            <c:dLbl>
              <c:idx val="13"/>
              <c:layout>
                <c:manualLayout>
                  <c:x val="0.27917318986153117"/>
                  <c:y val="-0.14766168802890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4B7-4F61-A829-64520B4ADB0B}"/>
                </c:ext>
              </c:extLst>
            </c:dLbl>
            <c:dLbl>
              <c:idx val="14"/>
              <c:layout>
                <c:manualLayout>
                  <c:x val="0.11803411303792305"/>
                  <c:y val="-1.00309546508480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4B7-4F61-A829-64520B4ADB0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7030A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'2026.'!$C$110:$C$124</c:f>
              <c:strCache>
                <c:ptCount val="14"/>
                <c:pt idx="0">
                  <c:v>Порези на доходак, добит и капиталне добитке</c:v>
                </c:pt>
                <c:pt idx="2">
                  <c:v>Порез на имовину</c:v>
                </c:pt>
                <c:pt idx="3">
                  <c:v>Порез на добра и услуге</c:v>
                </c:pt>
                <c:pt idx="4">
                  <c:v>Други порези</c:v>
                </c:pt>
                <c:pt idx="6">
                  <c:v>Трансфери од других нивоа власти</c:v>
                </c:pt>
                <c:pt idx="7">
                  <c:v>Приходи од имовине</c:v>
                </c:pt>
                <c:pt idx="8">
                  <c:v>Приходи од продаје добара и услуга</c:v>
                </c:pt>
                <c:pt idx="9">
                  <c:v>Новчане казне и одузета имовинска корист</c:v>
                </c:pt>
                <c:pt idx="10">
                  <c:v>Добровољни трансфери од физичких и правних лица</c:v>
                </c:pt>
                <c:pt idx="11">
                  <c:v>Мешовити и неодређени приходи</c:v>
                </c:pt>
                <c:pt idx="12">
                  <c:v>Меморандумске ставке за рафундацију расхода </c:v>
                </c:pt>
                <c:pt idx="13">
                  <c:v>Примања од продаје нефинансијске имовине</c:v>
                </c:pt>
              </c:strCache>
            </c:strRef>
          </c:cat>
          <c:val>
            <c:numRef>
              <c:f>'2026.'!$D$110:$D$124</c:f>
              <c:numCache>
                <c:formatCode>General</c:formatCode>
                <c:ptCount val="15"/>
                <c:pt idx="0" formatCode="#,##0">
                  <c:v>864284000</c:v>
                </c:pt>
                <c:pt idx="2" formatCode="#,##0">
                  <c:v>448284000</c:v>
                </c:pt>
                <c:pt idx="3" formatCode="#,##0">
                  <c:v>30370200</c:v>
                </c:pt>
                <c:pt idx="4" formatCode="#,##0">
                  <c:v>19438000</c:v>
                </c:pt>
                <c:pt idx="6" formatCode="#,##0">
                  <c:v>254680083</c:v>
                </c:pt>
                <c:pt idx="7" formatCode="#,##0">
                  <c:v>87029800</c:v>
                </c:pt>
                <c:pt idx="8" formatCode="#,##0">
                  <c:v>53058100</c:v>
                </c:pt>
                <c:pt idx="9" formatCode="#,##0">
                  <c:v>406000</c:v>
                </c:pt>
                <c:pt idx="10" formatCode="#,##0">
                  <c:v>1040000</c:v>
                </c:pt>
                <c:pt idx="11" formatCode="#,##0">
                  <c:v>3286817</c:v>
                </c:pt>
                <c:pt idx="12" formatCode="#,##0">
                  <c:v>2268000</c:v>
                </c:pt>
                <c:pt idx="13" formatCode="#,##0">
                  <c:v>13709000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4B7-4F61-A829-64520B4AD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24819027921405"/>
          <c:y val="0.3559322033898305"/>
          <c:w val="0.43950361944157185"/>
          <c:h val="0.28644067796610168"/>
        </c:manualLayout>
      </c:layout>
      <c:pie3D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04-46FE-B246-A347341CF218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04-46FE-B246-A347341CF21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04-46FE-B246-A347341CF218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04-46FE-B246-A347341CF218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04-46FE-B246-A347341CF218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04-46FE-B246-A347341CF218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04-46FE-B246-A347341CF218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04-46FE-B246-A347341CF218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F04-46FE-B246-A347341CF218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F04-46FE-B246-A347341CF218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F04-46FE-B246-A347341CF218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F04-46FE-B246-A347341CF218}"/>
              </c:ext>
            </c:extLst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F04-46FE-B246-A347341CF218}"/>
              </c:ext>
            </c:extLst>
          </c:dPt>
          <c:dPt>
            <c:idx val="13"/>
            <c:bubble3D val="0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F04-46FE-B246-A347341CF218}"/>
              </c:ext>
            </c:extLst>
          </c:dPt>
          <c:dPt>
            <c:idx val="14"/>
            <c:bubble3D val="0"/>
            <c:spPr>
              <a:solidFill>
                <a:srgbClr val="00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F04-46FE-B246-A347341CF218}"/>
              </c:ext>
            </c:extLst>
          </c:dPt>
          <c:dPt>
            <c:idx val="15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F04-46FE-B246-A347341CF218}"/>
              </c:ext>
            </c:extLst>
          </c:dPt>
          <c:dPt>
            <c:idx val="1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EF04-46FE-B246-A347341CF218}"/>
              </c:ext>
            </c:extLst>
          </c:dPt>
          <c:dLbls>
            <c:dLbl>
              <c:idx val="0"/>
              <c:layout>
                <c:manualLayout>
                  <c:x val="0.17443335787176842"/>
                  <c:y val="-0.12650053897744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4-46FE-B246-A347341CF218}"/>
                </c:ext>
              </c:extLst>
            </c:dLbl>
            <c:dLbl>
              <c:idx val="1"/>
              <c:layout>
                <c:manualLayout>
                  <c:x val="0.229973606272731"/>
                  <c:y val="-0.1021874575105373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04-46FE-B246-A347341CF218}"/>
                </c:ext>
              </c:extLst>
            </c:dLbl>
            <c:dLbl>
              <c:idx val="2"/>
              <c:layout>
                <c:manualLayout>
                  <c:x val="0.10626996594221355"/>
                  <c:y val="-5.90189632971023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04-46FE-B246-A347341CF218}"/>
                </c:ext>
              </c:extLst>
            </c:dLbl>
            <c:dLbl>
              <c:idx val="3"/>
              <c:layout>
                <c:manualLayout>
                  <c:x val="0.13641399219210859"/>
                  <c:y val="-1.11330883349591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04-46FE-B246-A347341CF218}"/>
                </c:ext>
              </c:extLst>
            </c:dLbl>
            <c:dLbl>
              <c:idx val="4"/>
              <c:layout>
                <c:manualLayout>
                  <c:x val="6.1232124378962249E-2"/>
                  <c:y val="5.98582218276534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04-46FE-B246-A347341CF218}"/>
                </c:ext>
              </c:extLst>
            </c:dLbl>
            <c:dLbl>
              <c:idx val="5"/>
              <c:layout>
                <c:manualLayout>
                  <c:x val="7.02255746878723E-2"/>
                  <c:y val="0.1164388564969220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04-46FE-B246-A347341CF218}"/>
                </c:ext>
              </c:extLst>
            </c:dLbl>
            <c:dLbl>
              <c:idx val="6"/>
              <c:layout>
                <c:manualLayout>
                  <c:x val="0.11800254752979925"/>
                  <c:y val="0.1601183350973402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04-46FE-B246-A347341CF218}"/>
                </c:ext>
              </c:extLst>
            </c:dLbl>
            <c:dLbl>
              <c:idx val="7"/>
              <c:layout>
                <c:manualLayout>
                  <c:x val="1.4459568346915136E-3"/>
                  <c:y val="0.188564613753566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04-46FE-B246-A347341CF218}"/>
                </c:ext>
              </c:extLst>
            </c:dLbl>
            <c:dLbl>
              <c:idx val="8"/>
              <c:layout>
                <c:manualLayout>
                  <c:x val="-5.5238749864865121E-2"/>
                  <c:y val="0.2130440539635059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04-46FE-B246-A347341CF218}"/>
                </c:ext>
              </c:extLst>
            </c:dLbl>
            <c:dLbl>
              <c:idx val="9"/>
              <c:layout>
                <c:manualLayout>
                  <c:x val="-6.1808877699238707E-3"/>
                  <c:y val="0.1186347684079431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04-46FE-B246-A347341CF218}"/>
                </c:ext>
              </c:extLst>
            </c:dLbl>
            <c:dLbl>
              <c:idx val="10"/>
              <c:layout>
                <c:manualLayout>
                  <c:x val="-2.9895389463585442E-2"/>
                  <c:y val="4.582478761839570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sr-Cyrl-RS" sz="1200" b="1">
                        <a:solidFill>
                          <a:srgbClr val="7030A0"/>
                        </a:solidFill>
                      </a:rPr>
                      <a:t>Социјална и
 дечја заштита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04-46FE-B246-A347341CF218}"/>
                </c:ext>
              </c:extLst>
            </c:dLbl>
            <c:dLbl>
              <c:idx val="11"/>
              <c:layout>
                <c:manualLayout>
                  <c:x val="-0.1240885782205178"/>
                  <c:y val="5.38268287242541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04-46FE-B246-A347341CF218}"/>
                </c:ext>
              </c:extLst>
            </c:dLbl>
            <c:dLbl>
              <c:idx val="12"/>
              <c:layout>
                <c:manualLayout>
                  <c:x val="-0.11124249601535068"/>
                  <c:y val="4.01376014304008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F04-46FE-B246-A347341CF218}"/>
                </c:ext>
              </c:extLst>
            </c:dLbl>
            <c:dLbl>
              <c:idx val="13"/>
              <c:layout>
                <c:manualLayout>
                  <c:x val="-2.0450393895678431E-2"/>
                  <c:y val="-3.167248270074973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F04-46FE-B246-A347341CF218}"/>
                </c:ext>
              </c:extLst>
            </c:dLbl>
            <c:dLbl>
              <c:idx val="14"/>
              <c:layout>
                <c:manualLayout>
                  <c:x val="4.0167997738517255E-3"/>
                  <c:y val="-6.83140803303003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F04-46FE-B246-A347341CF218}"/>
                </c:ext>
              </c:extLst>
            </c:dLbl>
            <c:dLbl>
              <c:idx val="15"/>
              <c:layout>
                <c:manualLayout>
                  <c:x val="-6.2979633966355562E-3"/>
                  <c:y val="-8.9205077140869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F04-46FE-B246-A347341CF218}"/>
                </c:ext>
              </c:extLst>
            </c:dLbl>
            <c:dLbl>
              <c:idx val="16"/>
              <c:layout>
                <c:manualLayout>
                  <c:x val="0.12901534947968868"/>
                  <c:y val="-0.246646031784117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F04-46FE-B246-A347341CF21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7030A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Програмска!$A$605:$A$621</c:f>
              <c:strCache>
                <c:ptCount val="17"/>
                <c:pt idx="0">
                  <c:v>Урбанизам и просторно планирање</c:v>
                </c:pt>
                <c:pt idx="1">
                  <c:v>Комуналне делатности</c:v>
                </c:pt>
                <c:pt idx="2">
                  <c:v>Локални економски развој</c:v>
                </c:pt>
                <c:pt idx="3">
                  <c:v>Развој туризма</c:v>
                </c:pt>
                <c:pt idx="4">
                  <c:v>Развој пољопривреде</c:v>
                </c:pt>
                <c:pt idx="5">
                  <c:v>Заштита животне средине</c:v>
                </c:pt>
                <c:pt idx="6">
                  <c:v>Путна инфраструктура</c:v>
                </c:pt>
                <c:pt idx="7">
                  <c:v>Предшколско васпитање</c:v>
                </c:pt>
                <c:pt idx="8">
                  <c:v>Основно образовање </c:v>
                </c:pt>
                <c:pt idx="9">
                  <c:v>Средње образовање </c:v>
                </c:pt>
                <c:pt idx="10">
                  <c:v>Социјална и дечја заштита</c:v>
                </c:pt>
                <c:pt idx="11">
                  <c:v>Здравствена заштита</c:v>
                </c:pt>
                <c:pt idx="12">
                  <c:v>Развој културе  </c:v>
                </c:pt>
                <c:pt idx="13">
                  <c:v>Развој спорта и омладине</c:v>
                </c:pt>
                <c:pt idx="14">
                  <c:v>Локална самоуправа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Програмска!$C$605:$C$621</c:f>
              <c:numCache>
                <c:formatCode>#,##0</c:formatCode>
                <c:ptCount val="17"/>
                <c:pt idx="0">
                  <c:v>29580112</c:v>
                </c:pt>
                <c:pt idx="1">
                  <c:v>266197158</c:v>
                </c:pt>
                <c:pt idx="2">
                  <c:v>12273950</c:v>
                </c:pt>
                <c:pt idx="3">
                  <c:v>21187000</c:v>
                </c:pt>
                <c:pt idx="4">
                  <c:v>66078440</c:v>
                </c:pt>
                <c:pt idx="5">
                  <c:v>36987000</c:v>
                </c:pt>
                <c:pt idx="6">
                  <c:v>59500000</c:v>
                </c:pt>
                <c:pt idx="7">
                  <c:v>189772000</c:v>
                </c:pt>
                <c:pt idx="8">
                  <c:v>422362000</c:v>
                </c:pt>
                <c:pt idx="9">
                  <c:v>136159000</c:v>
                </c:pt>
                <c:pt idx="10">
                  <c:v>237226329</c:v>
                </c:pt>
                <c:pt idx="11">
                  <c:v>35796239</c:v>
                </c:pt>
                <c:pt idx="12">
                  <c:v>274080500</c:v>
                </c:pt>
                <c:pt idx="13">
                  <c:v>112274000</c:v>
                </c:pt>
                <c:pt idx="14">
                  <c:v>345696272</c:v>
                </c:pt>
                <c:pt idx="15">
                  <c:v>42607000</c:v>
                </c:pt>
                <c:pt idx="16">
                  <c:v>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EF04-46FE-B246-A347341CF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32265121431734"/>
          <c:y val="0.37443005857158462"/>
          <c:w val="0.19534084366047066"/>
          <c:h val="0.24885900234330929"/>
        </c:manualLayout>
      </c:layout>
      <c:pie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48-4E7B-9B49-5F25F56E1B90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48-4E7B-9B49-5F25F56E1B9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48-4E7B-9B49-5F25F56E1B90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48-4E7B-9B49-5F25F56E1B90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48-4E7B-9B49-5F25F56E1B90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48-4E7B-9B49-5F25F56E1B90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48-4E7B-9B49-5F25F56E1B90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48-4E7B-9B49-5F25F56E1B90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748-4E7B-9B49-5F25F56E1B90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748-4E7B-9B49-5F25F56E1B90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748-4E7B-9B49-5F25F56E1B90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748-4E7B-9B49-5F25F56E1B90}"/>
              </c:ext>
            </c:extLst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748-4E7B-9B49-5F25F56E1B90}"/>
              </c:ext>
            </c:extLst>
          </c:dPt>
          <c:dPt>
            <c:idx val="13"/>
            <c:bubble3D val="0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748-4E7B-9B49-5F25F56E1B90}"/>
              </c:ext>
            </c:extLst>
          </c:dPt>
          <c:dPt>
            <c:idx val="14"/>
            <c:bubble3D val="0"/>
            <c:spPr>
              <a:solidFill>
                <a:srgbClr val="00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748-4E7B-9B49-5F25F56E1B90}"/>
              </c:ext>
            </c:extLst>
          </c:dPt>
          <c:dPt>
            <c:idx val="15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748-4E7B-9B49-5F25F56E1B90}"/>
              </c:ext>
            </c:extLst>
          </c:dPt>
          <c:dLbls>
            <c:dLbl>
              <c:idx val="0"/>
              <c:layout>
                <c:manualLayout>
                  <c:x val="6.5442036364065537E-2"/>
                  <c:y val="-3.91211232990955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48-4E7B-9B49-5F25F56E1B90}"/>
                </c:ext>
              </c:extLst>
            </c:dLbl>
            <c:dLbl>
              <c:idx val="1"/>
              <c:layout>
                <c:manualLayout>
                  <c:x val="0.22014907650306603"/>
                  <c:y val="0.102314329005983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48-4E7B-9B49-5F25F56E1B90}"/>
                </c:ext>
              </c:extLst>
            </c:dLbl>
            <c:dLbl>
              <c:idx val="2"/>
              <c:layout>
                <c:manualLayout>
                  <c:x val="0.25112437574359708"/>
                  <c:y val="0.2544816219809836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48-4E7B-9B49-5F25F56E1B90}"/>
                </c:ext>
              </c:extLst>
            </c:dLbl>
            <c:dLbl>
              <c:idx val="3"/>
              <c:layout>
                <c:manualLayout>
                  <c:x val="6.6305819859304449E-2"/>
                  <c:y val="0.2841059543929997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48-4E7B-9B49-5F25F56E1B90}"/>
                </c:ext>
              </c:extLst>
            </c:dLbl>
            <c:dLbl>
              <c:idx val="4"/>
              <c:layout>
                <c:manualLayout>
                  <c:x val="-2.2117235345581802E-2"/>
                  <c:y val="0.1934337202695022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48-4E7B-9B49-5F25F56E1B90}"/>
                </c:ext>
              </c:extLst>
            </c:dLbl>
            <c:dLbl>
              <c:idx val="5"/>
              <c:layout>
                <c:manualLayout>
                  <c:x val="-0.18643317434783019"/>
                  <c:y val="0.1425169791920339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48-4E7B-9B49-5F25F56E1B90}"/>
                </c:ext>
              </c:extLst>
            </c:dLbl>
            <c:dLbl>
              <c:idx val="6"/>
              <c:layout>
                <c:manualLayout>
                  <c:x val="-0.18910776517865874"/>
                  <c:y val="9.68337552737972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48-4E7B-9B49-5F25F56E1B90}"/>
                </c:ext>
              </c:extLst>
            </c:dLbl>
            <c:dLbl>
              <c:idx val="7"/>
              <c:layout>
                <c:manualLayout>
                  <c:x val="-0.15725942542063259"/>
                  <c:y val="9.17051113601156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48-4E7B-9B49-5F25F56E1B90}"/>
                </c:ext>
              </c:extLst>
            </c:dLbl>
            <c:dLbl>
              <c:idx val="8"/>
              <c:layout>
                <c:manualLayout>
                  <c:x val="-0.16370821926829038"/>
                  <c:y val="3.78989095435236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748-4E7B-9B49-5F25F56E1B90}"/>
                </c:ext>
              </c:extLst>
            </c:dLbl>
            <c:dLbl>
              <c:idx val="9"/>
              <c:layout>
                <c:manualLayout>
                  <c:x val="-0.12726267411011333"/>
                  <c:y val="-2.792758174676174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748-4E7B-9B49-5F25F56E1B90}"/>
                </c:ext>
              </c:extLst>
            </c:dLbl>
            <c:dLbl>
              <c:idx val="10"/>
              <c:layout>
                <c:manualLayout>
                  <c:x val="-0.22523445500733436"/>
                  <c:y val="-7.08932694512960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748-4E7B-9B49-5F25F56E1B90}"/>
                </c:ext>
              </c:extLst>
            </c:dLbl>
            <c:dLbl>
              <c:idx val="11"/>
              <c:layout>
                <c:manualLayout>
                  <c:x val="-5.1820995493842836E-2"/>
                  <c:y val="-0.1125080498958248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748-4E7B-9B49-5F25F56E1B9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748-4E7B-9B49-5F25F56E1B90}"/>
                </c:ext>
              </c:extLst>
            </c:dLbl>
            <c:dLbl>
              <c:idx val="13"/>
              <c:layout>
                <c:manualLayout>
                  <c:x val="-9.6477483325337024E-2"/>
                  <c:y val="-0.2575823254052006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748-4E7B-9B49-5F25F56E1B90}"/>
                </c:ext>
              </c:extLst>
            </c:dLbl>
            <c:dLbl>
              <c:idx val="14"/>
              <c:layout>
                <c:manualLayout>
                  <c:x val="0.11525131939152768"/>
                  <c:y val="-0.2066366317612360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748-4E7B-9B49-5F25F56E1B90}"/>
                </c:ext>
              </c:extLst>
            </c:dLbl>
            <c:dLbl>
              <c:idx val="15"/>
              <c:layout>
                <c:manualLayout>
                  <c:x val="0.25191695124130992"/>
                  <c:y val="-0.12427415645209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748-4E7B-9B49-5F25F56E1B90}"/>
                </c:ext>
              </c:extLst>
            </c:dLbl>
            <c:dLbl>
              <c:idx val="16"/>
              <c:layout>
                <c:manualLayout>
                  <c:x val="0.2383939330466166"/>
                  <c:y val="-0.2208289050737680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748-4E7B-9B49-5F25F56E1B90}"/>
                </c:ext>
              </c:extLst>
            </c:dLbl>
            <c:dLbl>
              <c:idx val="17"/>
              <c:layout>
                <c:manualLayout>
                  <c:x val="0.30333380370464436"/>
                  <c:y val="-0.1865414191647096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748-4E7B-9B49-5F25F56E1B90}"/>
                </c:ext>
              </c:extLst>
            </c:dLbl>
            <c:dLbl>
              <c:idx val="18"/>
              <c:layout>
                <c:manualLayout>
                  <c:xMode val="edge"/>
                  <c:yMode val="edge"/>
                  <c:x val="0.55734864567345299"/>
                  <c:y val="0.2945212046081366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748-4E7B-9B49-5F25F56E1B90}"/>
                </c:ext>
              </c:extLst>
            </c:dLbl>
            <c:dLbl>
              <c:idx val="19"/>
              <c:layout>
                <c:manualLayout>
                  <c:x val="0.19301197565358094"/>
                  <c:y val="4.08242390753787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748-4E7B-9B49-5F25F56E1B9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7030A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'расходи по корис. II реб 2025'!$B$7:$B$23</c:f>
              <c:strCache>
                <c:ptCount val="16"/>
                <c:pt idx="0">
                  <c:v>Општинска управа Ковин</c:v>
                </c:pt>
                <c:pt idx="1">
                  <c:v>Скупштина општине Ковин</c:v>
                </c:pt>
                <c:pt idx="2">
                  <c:v>Председник општине </c:v>
                </c:pt>
                <c:pt idx="3">
                  <c:v>Општинско веће</c:v>
                </c:pt>
                <c:pt idx="4">
                  <c:v>Општинско јавно правобранилаштво</c:v>
                </c:pt>
                <c:pt idx="5">
                  <c:v>Месне заједнице</c:v>
                </c:pt>
                <c:pt idx="6">
                  <c:v>Основне школе</c:v>
                </c:pt>
                <c:pt idx="7">
                  <c:v>Средње школе</c:v>
                </c:pt>
                <c:pt idx="8">
                  <c:v>Установе културе (Библиотека и Центар за културу)</c:v>
                </c:pt>
                <c:pt idx="9">
                  <c:v>Установа социјалне заштите "Ласта" Ковин</c:v>
                </c:pt>
                <c:pt idx="10">
                  <c:v>Центар за социјални рад Ковин</c:v>
                </c:pt>
                <c:pt idx="11">
                  <c:v>ПУ “Наша радост” Ковин</c:v>
                </c:pt>
                <c:pt idx="12">
                  <c:v>Установа за спорт</c:v>
                </c:pt>
                <c:pt idx="13">
                  <c:v>Савет за младе</c:v>
                </c:pt>
                <c:pt idx="14">
                  <c:v>Туристичка организација општине Ковин</c:v>
                </c:pt>
                <c:pt idx="15">
                  <c:v>Дом здравља</c:v>
                </c:pt>
              </c:strCache>
            </c:strRef>
          </c:cat>
          <c:val>
            <c:numRef>
              <c:f>'расходи по корис. II реб 2025'!$E$7:$E$23</c:f>
              <c:numCache>
                <c:formatCode>#,##0</c:formatCode>
                <c:ptCount val="16"/>
                <c:pt idx="0">
                  <c:v>1454223808</c:v>
                </c:pt>
                <c:pt idx="1">
                  <c:v>28551000</c:v>
                </c:pt>
                <c:pt idx="2">
                  <c:v>12556000</c:v>
                </c:pt>
                <c:pt idx="3">
                  <c:v>1500000</c:v>
                </c:pt>
                <c:pt idx="4">
                  <c:v>5748230</c:v>
                </c:pt>
                <c:pt idx="5">
                  <c:v>29058000</c:v>
                </c:pt>
                <c:pt idx="6">
                  <c:v>160109000</c:v>
                </c:pt>
                <c:pt idx="7">
                  <c:v>35559000</c:v>
                </c:pt>
                <c:pt idx="8">
                  <c:v>97971000</c:v>
                </c:pt>
                <c:pt idx="9">
                  <c:v>66324723</c:v>
                </c:pt>
                <c:pt idx="10">
                  <c:v>124300000</c:v>
                </c:pt>
                <c:pt idx="11">
                  <c:v>180972000</c:v>
                </c:pt>
                <c:pt idx="12">
                  <c:v>40423000</c:v>
                </c:pt>
                <c:pt idx="13">
                  <c:v>551000</c:v>
                </c:pt>
                <c:pt idx="14">
                  <c:v>19134000</c:v>
                </c:pt>
                <c:pt idx="15">
                  <c:v>35796239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9748-4E7B-9B49-5F25F56E1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10656">
          <a:srgbClr val="E3F8FF"/>
        </a:gs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BFCE3-A72C-43E7-8053-ED499B0927F1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0E5BF-3B8C-439F-869B-BF5764BA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4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52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xmlns="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008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  <p:sldLayoutId id="2147483747" r:id="rId13"/>
    <p:sldLayoutId id="2147483754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9CA9A-F494-40FC-9630-AA91FCF30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3" y="3710736"/>
            <a:ext cx="11867669" cy="1981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0F8743-FFB4-4FAE-8605-DEE70EC88649}"/>
              </a:ext>
            </a:extLst>
          </p:cNvPr>
          <p:cNvSpPr/>
          <p:nvPr/>
        </p:nvSpPr>
        <p:spPr>
          <a:xfrm>
            <a:off x="-390769" y="969288"/>
            <a:ext cx="6752492" cy="240677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solidFill>
                  <a:srgbClr val="7030A0"/>
                </a:solidFill>
                <a:latin typeface="Bookman Old Style" pitchFamily="18" charset="0"/>
                <a:cs typeface="Times New Roman" panose="02020603050405020304" pitchFamily="18" charset="0"/>
              </a:rPr>
              <a:t>ОПШТИНА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rgbClr val="7030A0"/>
                </a:solidFill>
                <a:latin typeface="Bookman Old Style" pitchFamily="18" charset="0"/>
                <a:cs typeface="Times New Roman" panose="02020603050405020304" pitchFamily="18" charset="0"/>
              </a:rPr>
              <a:t>КОВИН</a:t>
            </a:r>
            <a:endParaRPr lang="en-US" sz="2400" dirty="0">
              <a:solidFill>
                <a:srgbClr val="7030A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Bookman Old Style" pitchFamily="18" charset="0"/>
                <a:cs typeface="Times New Roman" panose="02020603050405020304" pitchFamily="18" charset="0"/>
              </a:rPr>
              <a:t>ВОДИЧ КРОЗ  </a:t>
            </a:r>
          </a:p>
          <a:p>
            <a:pPr algn="ctr"/>
            <a:r>
              <a:rPr lang="sr-Cyrl-RS" sz="2400" dirty="0">
                <a:solidFill>
                  <a:srgbClr val="7030A0"/>
                </a:solidFill>
                <a:latin typeface="Bookman Old Style" pitchFamily="18" charset="0"/>
                <a:cs typeface="Times New Roman" panose="02020603050405020304" pitchFamily="18" charset="0"/>
              </a:rPr>
              <a:t>НАЦРТ </a:t>
            </a:r>
            <a:r>
              <a:rPr lang="ru-RU" sz="2400" dirty="0">
                <a:solidFill>
                  <a:srgbClr val="7030A0"/>
                </a:solidFill>
                <a:latin typeface="Bookman Old Style" pitchFamily="18" charset="0"/>
                <a:cs typeface="Times New Roman" panose="02020603050405020304" pitchFamily="18" charset="0"/>
              </a:rPr>
              <a:t>ОДЛУКЕ О БУЏЕТУ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Bookman Old Style" pitchFamily="18" charset="0"/>
                <a:cs typeface="Times New Roman" panose="02020603050405020304" pitchFamily="18" charset="0"/>
              </a:rPr>
              <a:t> ЗА 2026. ГОДИНУ</a:t>
            </a:r>
          </a:p>
          <a:p>
            <a:pPr algn="ctr"/>
            <a:endParaRPr lang="ko-KR" altLang="en-US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07" y="304912"/>
            <a:ext cx="1836559" cy="183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xmlns="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6096001" y="275059"/>
            <a:ext cx="6017702" cy="8343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НАМЕНА ЈАВНИХ </a:t>
            </a:r>
            <a:endParaRPr lang="sr-Latn-R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СРЕДСТАВА</a:t>
            </a:r>
            <a:r>
              <a:rPr lang="sr-Cyrl-R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ko-KR" altLang="en-US" dirty="0">
              <a:solidFill>
                <a:srgbClr val="7030A0"/>
              </a:solidFill>
            </a:endParaRPr>
          </a:p>
        </p:txBody>
      </p:sp>
      <p:grpSp>
        <p:nvGrpSpPr>
          <p:cNvPr id="13" name="Group 30">
            <a:extLst>
              <a:ext uri="{FF2B5EF4-FFF2-40B4-BE49-F238E27FC236}">
                <a16:creationId xmlns:a16="http://schemas.microsoft.com/office/drawing/2014/main" xmlns="" id="{E957629F-1263-455A-AC94-BB9BC3937D45}"/>
              </a:ext>
            </a:extLst>
          </p:cNvPr>
          <p:cNvGrpSpPr/>
          <p:nvPr/>
        </p:nvGrpSpPr>
        <p:grpSpPr>
          <a:xfrm>
            <a:off x="6205822" y="3908418"/>
            <a:ext cx="5798059" cy="1292583"/>
            <a:chOff x="2551706" y="4283314"/>
            <a:chExt cx="2357002" cy="16625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4"/>
              <a:ext cx="2357002" cy="138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algn="just"/>
              <a:r>
                <a:rPr lang="sr-Cyrl-RS" sz="16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град/општина обезбеђује без директне и непосредне накнаде. </a:t>
              </a:r>
              <a:endParaRPr lang="vi-V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429EF4F-6E4B-4FF4-B5CE-70863213E613}"/>
                </a:ext>
              </a:extLst>
            </p:cNvPr>
            <p:cNvSpPr txBox="1"/>
            <p:nvPr/>
          </p:nvSpPr>
          <p:spPr>
            <a:xfrm>
              <a:off x="2664559" y="4283314"/>
              <a:ext cx="2224111" cy="435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sr-Cyrl-RS" sz="1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РАСХОДИ 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xmlns="" id="{E41277C6-8473-4B22-A054-0A945CD45933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r="18071"/>
          <a:stretch>
            <a:fillRect/>
          </a:stretch>
        </p:blipFill>
        <p:spPr>
          <a:xfrm>
            <a:off x="-47103" y="-5376"/>
            <a:ext cx="6093811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D574A4-3334-4F04-98D7-7D0207ABB8C7}"/>
              </a:ext>
            </a:extLst>
          </p:cNvPr>
          <p:cNvSpPr/>
          <p:nvPr/>
        </p:nvSpPr>
        <p:spPr>
          <a:xfrm>
            <a:off x="5871197" y="1157279"/>
            <a:ext cx="6143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Буџет мора бити у равнотежи, што значи да расходи морају одговарати приходима. </a:t>
            </a:r>
            <a:endParaRPr lang="sr-Latn-RS" sz="1600" dirty="0">
              <a:solidFill>
                <a:srgbClr val="7030A0"/>
              </a:solidFill>
            </a:endParaRPr>
          </a:p>
          <a:p>
            <a:r>
              <a:rPr lang="ru-RU" sz="1600" dirty="0">
                <a:solidFill>
                  <a:srgbClr val="7030A0"/>
                </a:solidFill>
              </a:rPr>
              <a:t>Укупни планирани расходи и издаци за 202</a:t>
            </a:r>
            <a:r>
              <a:rPr lang="sr-Latn-RS" sz="1600" dirty="0">
                <a:solidFill>
                  <a:srgbClr val="7030A0"/>
                </a:solidFill>
              </a:rPr>
              <a:t>6</a:t>
            </a:r>
            <a:r>
              <a:rPr lang="ru-RU" sz="1600" dirty="0">
                <a:solidFill>
                  <a:srgbClr val="7030A0"/>
                </a:solidFill>
              </a:rPr>
              <a:t>. годину у Нацрту одлуке о буџету  износе: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  <p:grpSp>
        <p:nvGrpSpPr>
          <p:cNvPr id="19" name="그룹 37">
            <a:extLst>
              <a:ext uri="{FF2B5EF4-FFF2-40B4-BE49-F238E27FC236}">
                <a16:creationId xmlns:a16="http://schemas.microsoft.com/office/drawing/2014/main" xmlns="" id="{BC90CC1D-B2FA-4046-A6D5-3B610F2FB2ED}"/>
              </a:ext>
            </a:extLst>
          </p:cNvPr>
          <p:cNvGrpSpPr/>
          <p:nvPr/>
        </p:nvGrpSpPr>
        <p:grpSpPr>
          <a:xfrm>
            <a:off x="6988029" y="2427028"/>
            <a:ext cx="4009938" cy="1384995"/>
            <a:chOff x="4555820" y="3390164"/>
            <a:chExt cx="1953948" cy="1010203"/>
          </a:xfrm>
        </p:grpSpPr>
        <p:sp>
          <p:nvSpPr>
            <p:cNvPr id="20" name="Oval 26">
              <a:extLst>
                <a:ext uri="{FF2B5EF4-FFF2-40B4-BE49-F238E27FC236}">
                  <a16:creationId xmlns:a16="http://schemas.microsoft.com/office/drawing/2014/main" xmlns="" id="{CB76DB78-92F8-4C1E-8318-DAA3098E46D6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xmlns="" id="{96047B67-A882-4084-BD3A-DFEFC1A40CEA}"/>
                </a:ext>
              </a:extLst>
            </p:cNvPr>
            <p:cNvSpPr/>
            <p:nvPr/>
          </p:nvSpPr>
          <p:spPr>
            <a:xfrm>
              <a:off x="4555820" y="3490674"/>
              <a:ext cx="776674" cy="801222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altLang="ko-KR" sz="1700" dirty="0">
                  <a:solidFill>
                    <a:schemeClr val="bg1"/>
                  </a:solidFill>
                </a:rPr>
                <a:t>УКУПНО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9C6027-A047-4E63-9478-A2D262CDDA74}"/>
              </a:ext>
            </a:extLst>
          </p:cNvPr>
          <p:cNvSpPr/>
          <p:nvPr/>
        </p:nvSpPr>
        <p:spPr>
          <a:xfrm>
            <a:off x="8753937" y="2928695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altLang="ko-KR" b="1" dirty="0">
                <a:solidFill>
                  <a:srgbClr val="7030A0"/>
                </a:solidFill>
                <a:cs typeface="Arial" pitchFamily="34" charset="0"/>
              </a:rPr>
              <a:t>2.292.777.000</a:t>
            </a:r>
            <a:endParaRPr lang="ko-KR" altLang="en-US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E269B6-1F0F-4EFE-809F-6A3F36792916}"/>
              </a:ext>
            </a:extLst>
          </p:cNvPr>
          <p:cNvSpPr/>
          <p:nvPr/>
        </p:nvSpPr>
        <p:spPr>
          <a:xfrm>
            <a:off x="5854752" y="524534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2910" indent="-285750" algn="just">
              <a:buFont typeface="Wingdings" panose="05000000000000000000" pitchFamily="2" charset="2"/>
              <a:buChar char="Ø"/>
            </a:pPr>
            <a:r>
              <a:rPr lang="sr-Cyrl-R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ИЗДАЦИ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just"/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 неопходне за рад буџетских корисника.</a:t>
            </a:r>
          </a:p>
        </p:txBody>
      </p:sp>
    </p:spTree>
    <p:extLst>
      <p:ext uri="{BB962C8B-B14F-4D97-AF65-F5344CB8AC3E}">
        <p14:creationId xmlns:p14="http://schemas.microsoft.com/office/powerpoint/2010/main" val="37859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Расходе и издатке  буџета чине: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62E1C05-696A-4654-8EEF-DCC8E8B3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59681"/>
              </p:ext>
            </p:extLst>
          </p:nvPr>
        </p:nvGraphicFramePr>
        <p:xfrm>
          <a:off x="949583" y="1762454"/>
          <a:ext cx="2414401" cy="468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9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r-Cyrl-RS" sz="16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Расходи за запослене</a:t>
                      </a:r>
                      <a:endParaRPr lang="en-US" sz="16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представљају све  трошкове за 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   запослене, како у управи тако и         буџетских               корисника, плате,   превоз,јубиларне  награде,солидарне помоћи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414.714.610 </a:t>
                      </a:r>
                      <a:endParaRPr lang="ko-KR" altLang="en-US" sz="16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CB09C8B-6E78-4F00-8647-83829D998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71237"/>
              </p:ext>
            </p:extLst>
          </p:nvPr>
        </p:nvGraphicFramePr>
        <p:xfrm>
          <a:off x="3637140" y="1762454"/>
          <a:ext cx="2241213" cy="468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3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r-Cyrl-R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Коришћење роба и услуга 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обухватају сталне трошкове,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путне трошкове,  услуге по уговору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специјализоване услуге, трошкове материјала и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текуће поправке и одржавање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554.240.352</a:t>
                      </a:r>
                      <a:r>
                        <a:rPr lang="sr-Cyrl-C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F42572E-C32D-4F72-9773-145252CEB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48459"/>
              </p:ext>
            </p:extLst>
          </p:nvPr>
        </p:nvGraphicFramePr>
        <p:xfrm>
          <a:off x="6107046" y="1762460"/>
          <a:ext cx="2720972" cy="4682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0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395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r-Cyrl-RS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Дотације и трансфери</a:t>
                      </a:r>
                      <a:endParaRPr lang="en-US" sz="16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762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трошкови које локална самоуправа 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има за     исплату институцијама              које су у       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надлежности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централног/покрајинског нивоа</a:t>
                      </a: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 као што  су  школе,  центар за      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социјални рад,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дом  здравља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84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727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</a:t>
                      </a:r>
                      <a:r>
                        <a:rPr lang="sr-Cyrl-RS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</a:t>
                      </a:r>
                      <a:r>
                        <a:rPr lang="sr-Cyrl-RS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</a:t>
                      </a:r>
                      <a:endParaRPr lang="en-US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302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E7DBB86-F2DC-4DF7-BA28-B0114306B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95140"/>
              </p:ext>
            </p:extLst>
          </p:nvPr>
        </p:nvGraphicFramePr>
        <p:xfrm>
          <a:off x="9056709" y="1762455"/>
          <a:ext cx="2905991" cy="4690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8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832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Субвенције</a:t>
                      </a:r>
                      <a:endParaRPr 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8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284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за суфинансирање програма у области      јавног информисања,        текуће и </a:t>
                      </a:r>
                      <a:r>
                        <a:rPr lang="en-US" sz="15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капиталне</a:t>
                      </a:r>
                      <a:r>
                        <a:rPr lang="en-US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sz="15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субвенције</a:t>
                      </a:r>
                      <a:r>
                        <a:rPr lang="en-US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r-Cyrl-RS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пољопривреду у складу са посебним Програмом, и остваривање јавног интереса у одржавању зграда, чланарина   регионалној развојној агенцији и ЈП“Ковински комуналац“ за покриће трошкова  рада базена</a:t>
                      </a:r>
                      <a:endParaRPr lang="en-US" sz="15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320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58,450,000</a:t>
                      </a:r>
                      <a:endParaRPr lang="ko-KR" altLang="en-US" sz="16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1" name="Group 110">
            <a:extLst>
              <a:ext uri="{FF2B5EF4-FFF2-40B4-BE49-F238E27FC236}">
                <a16:creationId xmlns:a16="http://schemas.microsoft.com/office/drawing/2014/main" xmlns="" id="{27746329-4768-4593-84EF-8B87D816C95B}"/>
              </a:ext>
            </a:extLst>
          </p:cNvPr>
          <p:cNvGrpSpPr/>
          <p:nvPr/>
        </p:nvGrpSpPr>
        <p:grpSpPr>
          <a:xfrm>
            <a:off x="2374495" y="2424417"/>
            <a:ext cx="308724" cy="385895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" name="Freeform 111">
              <a:extLst>
                <a:ext uri="{FF2B5EF4-FFF2-40B4-BE49-F238E27FC236}">
                  <a16:creationId xmlns:a16="http://schemas.microsoft.com/office/drawing/2014/main" xmlns="" id="{90976F64-E479-4F02-B477-74F084F93399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37">
              <a:extLst>
                <a:ext uri="{FF2B5EF4-FFF2-40B4-BE49-F238E27FC236}">
                  <a16:creationId xmlns:a16="http://schemas.microsoft.com/office/drawing/2014/main" xmlns="" id="{554AC76D-46E0-4A85-A48A-C5609DF35D5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Isosceles Triangle 57">
            <a:extLst>
              <a:ext uri="{FF2B5EF4-FFF2-40B4-BE49-F238E27FC236}">
                <a16:creationId xmlns:a16="http://schemas.microsoft.com/office/drawing/2014/main" xmlns="" id="{1999B30A-D2AB-432D-81A5-0CDA77DB5396}"/>
              </a:ext>
            </a:extLst>
          </p:cNvPr>
          <p:cNvSpPr/>
          <p:nvPr/>
        </p:nvSpPr>
        <p:spPr>
          <a:xfrm>
            <a:off x="5441246" y="2424417"/>
            <a:ext cx="278291" cy="38589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rgbClr val="002060"/>
              </a:solidFill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xmlns="" id="{D3522B10-B0A7-4C37-82E7-F109F8A44703}"/>
              </a:ext>
            </a:extLst>
          </p:cNvPr>
          <p:cNvSpPr/>
          <p:nvPr/>
        </p:nvSpPr>
        <p:spPr>
          <a:xfrm>
            <a:off x="11318129" y="2110741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966CCEC1-44E4-4B4B-B0EE-13B09E7C1642}"/>
              </a:ext>
            </a:extLst>
          </p:cNvPr>
          <p:cNvSpPr/>
          <p:nvPr/>
        </p:nvSpPr>
        <p:spPr>
          <a:xfrm>
            <a:off x="8151361" y="2394140"/>
            <a:ext cx="527335" cy="2749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900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Расходе и издатке  буџета чине: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62E1C05-696A-4654-8EEF-DCC8E8B3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14329"/>
              </p:ext>
            </p:extLst>
          </p:nvPr>
        </p:nvGraphicFramePr>
        <p:xfrm>
          <a:off x="738231" y="1762456"/>
          <a:ext cx="2625753" cy="4700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210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r-Cyrl-RS" sz="16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Социјална заштита </a:t>
                      </a:r>
                      <a:endParaRPr lang="en-US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751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145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уговорени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превоз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ученика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средњих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накнаде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буџета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помоћ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ратним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војним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инвалидима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ученичке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награде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службе геронтодомаћица, </a:t>
                      </a:r>
                      <a:r>
                        <a:rPr lang="sr-Latn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као и 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за побољшање енергетске ефикасности    </a:t>
                      </a:r>
                      <a:r>
                        <a:rPr lang="en-US" sz="1600" b="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Проширена</a:t>
                      </a:r>
                      <a:r>
                        <a:rPr lang="en-US" sz="1600" b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</a:t>
                      </a:r>
                      <a:r>
                        <a:rPr lang="en-US" sz="1600" b="1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социјалне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заштите</a:t>
                      </a:r>
                      <a:endParaRPr lang="ko-KR" altLang="en-US" sz="1600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581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</a:t>
                      </a:r>
                      <a:r>
                        <a:rPr lang="sr-Cyrl-RS" sz="16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6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447</a:t>
                      </a:r>
                      <a:r>
                        <a:rPr lang="sr-Cyrl-RS" sz="16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600" b="1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905</a:t>
                      </a:r>
                      <a:endParaRPr lang="en-US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06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CB09C8B-6E78-4F00-8647-83829D998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285100"/>
              </p:ext>
            </p:extLst>
          </p:nvPr>
        </p:nvGraphicFramePr>
        <p:xfrm>
          <a:off x="3464653" y="1762455"/>
          <a:ext cx="2503720" cy="4692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6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776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r-Cyrl-R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Остали расходи 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251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79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дотације навладним организацијама средства за м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анифестације од општинског    значаја,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дотације политичким странкамаверским заједниц.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Црвеном крсту,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остали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порез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такс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накнада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одводњавање</a:t>
                      </a:r>
                      <a:r>
                        <a:rPr lang="sr-Cyrl-R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казне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решењима</a:t>
                      </a: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судова</a:t>
                      </a:r>
                      <a:endParaRPr lang="ko-KR" altLang="en-US" sz="1600" dirty="0">
                        <a:solidFill>
                          <a:srgbClr val="7030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10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76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lang="sr-Cyrl-RS" sz="16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  <a:r>
                        <a:rPr lang="sr-Cyrl-RS" sz="16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  <a:endParaRPr lang="ko-KR" altLang="en-US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10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F42572E-C32D-4F72-9773-145252CEB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82131"/>
              </p:ext>
            </p:extLst>
          </p:nvPr>
        </p:nvGraphicFramePr>
        <p:xfrm>
          <a:off x="6107046" y="1762460"/>
          <a:ext cx="2392804" cy="469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5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665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r-Cyrl-RS" sz="16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Буџетска резерва </a:t>
                      </a:r>
                      <a:endParaRPr lang="en-US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1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74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представља новац који се користи за непланиране или недовољно планиране сврхе, као и у случају ванредних околности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691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5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sr-Cyrl-RS" sz="16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974</a:t>
                      </a:r>
                      <a:r>
                        <a:rPr lang="sr-Cyrl-RS" sz="16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en-US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691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E7DBB86-F2DC-4DF7-BA28-B0114306B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95722"/>
              </p:ext>
            </p:extLst>
          </p:nvPr>
        </p:nvGraphicFramePr>
        <p:xfrm>
          <a:off x="8711435" y="1771611"/>
          <a:ext cx="2570540" cy="4690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3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8391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r-Cyrl-RS" sz="16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Капитални издаци </a:t>
                      </a:r>
                      <a:endParaRPr 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27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587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r-Cyrl-RS" sz="1600" dirty="0">
                          <a:solidFill>
                            <a:srgbClr val="7030A0"/>
                          </a:solidFill>
                        </a:rPr>
                        <a:t>трошкови за изградњу нових, или инвестиционо одржавање постојећих објеката, набавку опреме, машина земљишта и слично.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55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  <a:r>
                        <a:rPr lang="sr-Cyrl-RS" sz="16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r>
                        <a:rPr lang="sr-Cyrl-RS" sz="16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ko-KR" altLang="en-US" sz="16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55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0" name="Rectangle 130">
            <a:extLst>
              <a:ext uri="{FF2B5EF4-FFF2-40B4-BE49-F238E27FC236}">
                <a16:creationId xmlns:a16="http://schemas.microsoft.com/office/drawing/2014/main" xmlns="" id="{38230438-4350-4D06-90CA-52A0C846452D}"/>
              </a:ext>
            </a:extLst>
          </p:cNvPr>
          <p:cNvSpPr/>
          <p:nvPr/>
        </p:nvSpPr>
        <p:spPr>
          <a:xfrm>
            <a:off x="2865217" y="2172749"/>
            <a:ext cx="297433" cy="2213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Block Arc 10">
            <a:extLst>
              <a:ext uri="{FF2B5EF4-FFF2-40B4-BE49-F238E27FC236}">
                <a16:creationId xmlns:a16="http://schemas.microsoft.com/office/drawing/2014/main" xmlns="" id="{A660C751-6C2F-49CD-8128-9C52345B8886}"/>
              </a:ext>
            </a:extLst>
          </p:cNvPr>
          <p:cNvSpPr/>
          <p:nvPr/>
        </p:nvSpPr>
        <p:spPr>
          <a:xfrm>
            <a:off x="7832705" y="2394139"/>
            <a:ext cx="614525" cy="30711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F827904-26E2-404D-A7F5-1C66A6649FC0}"/>
              </a:ext>
            </a:extLst>
          </p:cNvPr>
          <p:cNvSpPr/>
          <p:nvPr/>
        </p:nvSpPr>
        <p:spPr>
          <a:xfrm>
            <a:off x="5387441" y="1446422"/>
            <a:ext cx="6189367" cy="53234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xmlns="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28383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xmlns="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178889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xmlns="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07394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EA1A63F-60F2-4FDE-A3D4-CA80D4E48C29}"/>
              </a:ext>
            </a:extLst>
          </p:cNvPr>
          <p:cNvSpPr txBox="1"/>
          <p:nvPr/>
        </p:nvSpPr>
        <p:spPr>
          <a:xfrm>
            <a:off x="4521666" y="369204"/>
            <a:ext cx="7499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РАСХОДА И ИЗДАТАКА БУЏЕТА ЗА 2026. ГОДИНУ</a:t>
            </a:r>
            <a:endParaRPr lang="ko-KR" altLang="en-US" sz="3200" b="1" dirty="0">
              <a:solidFill>
                <a:srgbClr val="7030A0"/>
              </a:solidFill>
              <a:cs typeface="Arial" pitchFamily="34" charset="0"/>
            </a:endParaRPr>
          </a:p>
        </p:txBody>
      </p:sp>
      <p:grpSp>
        <p:nvGrpSpPr>
          <p:cNvPr id="42" name="Group 24">
            <a:extLst>
              <a:ext uri="{FF2B5EF4-FFF2-40B4-BE49-F238E27FC236}">
                <a16:creationId xmlns:a16="http://schemas.microsoft.com/office/drawing/2014/main" xmlns="" id="{31BEE668-40F3-4A59-99D3-492909DFD6D8}"/>
              </a:ext>
            </a:extLst>
          </p:cNvPr>
          <p:cNvGrpSpPr/>
          <p:nvPr/>
        </p:nvGrpSpPr>
        <p:grpSpPr>
          <a:xfrm>
            <a:off x="6027585" y="4192512"/>
            <a:ext cx="1418285" cy="553998"/>
            <a:chOff x="2551705" y="4283314"/>
            <a:chExt cx="2357003" cy="55399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E09D965-3210-47FF-BC68-5CACF1E1E8B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6CEE300-587A-456B-B3F0-2388CCBCEEF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xmlns="" id="{0D33CAA3-73AE-4AD1-ACD8-464553332852}"/>
              </a:ext>
            </a:extLst>
          </p:cNvPr>
          <p:cNvGrpSpPr/>
          <p:nvPr/>
        </p:nvGrpSpPr>
        <p:grpSpPr>
          <a:xfrm>
            <a:off x="7922640" y="4192512"/>
            <a:ext cx="1418285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A0BCD25-9805-4FF9-A54F-0950085BE83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C7F3DBF-F752-42D0-A6A4-38E4C30A9F5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F0C9383-A195-46A9-A92E-631C00F15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24210"/>
              </p:ext>
            </p:extLst>
          </p:nvPr>
        </p:nvGraphicFramePr>
        <p:xfrm>
          <a:off x="6283835" y="1446423"/>
          <a:ext cx="5024526" cy="524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6646">
                  <a:extLst>
                    <a:ext uri="{9D8B030D-6E8A-4147-A177-3AD203B41FA5}">
                      <a16:colId xmlns:a16="http://schemas.microsoft.com/office/drawing/2014/main" xmlns="" val="855557087"/>
                    </a:ext>
                  </a:extLst>
                </a:gridCol>
                <a:gridCol w="1266885">
                  <a:extLst>
                    <a:ext uri="{9D8B030D-6E8A-4147-A177-3AD203B41FA5}">
                      <a16:colId xmlns:a16="http://schemas.microsoft.com/office/drawing/2014/main" xmlns="" val="3641807461"/>
                    </a:ext>
                  </a:extLst>
                </a:gridCol>
                <a:gridCol w="1000995">
                  <a:extLst>
                    <a:ext uri="{9D8B030D-6E8A-4147-A177-3AD203B41FA5}">
                      <a16:colId xmlns:a16="http://schemas.microsoft.com/office/drawing/2014/main" xmlns="" val="2212827265"/>
                    </a:ext>
                  </a:extLst>
                </a:gridCol>
              </a:tblGrid>
              <a:tr h="394854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Програм</a:t>
                      </a:r>
                      <a:endParaRPr lang="sr-Cyrl-R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Износ</a:t>
                      </a:r>
                      <a:endParaRPr lang="sr-Cyrl-R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Структура %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129788"/>
                  </a:ext>
                </a:extLst>
              </a:tr>
              <a:tr h="394854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Урбанизам и просторно планирање</a:t>
                      </a:r>
                      <a:endParaRPr lang="sr-Cyrl-R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29.580.112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1,29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5630945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Комуналне делатности</a:t>
                      </a:r>
                      <a:endParaRPr lang="sr-Cyrl-R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266.197.158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11,61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739964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Локални економски развој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12.273.950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0,54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209359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Развој туризма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21.187.000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0,92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4922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Развој пољопривреде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66.078.440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2,88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595914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Заштита животне средине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36.987.000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1,61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373854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Путна инфраструктура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59.500.000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2,60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7965479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Предшколско васпитање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189.772.000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8,28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851497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Основно образовање 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422.362.000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18,42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512817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Средње образовање 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136.159.000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5,94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894909"/>
                  </a:ext>
                </a:extLst>
              </a:tr>
              <a:tr h="310016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Социјална и дечја заштита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237.226.329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10,35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282603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Здравствена заштита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35.796.239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1,56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013237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Развој културе  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274.080.500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11,95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649013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Развој спорта и омладине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112.274.000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4,90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6335194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Локална самоуправа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345.696.272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15,08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698019"/>
                  </a:ext>
                </a:extLst>
              </a:tr>
              <a:tr h="394854">
                <a:tc>
                  <a:txBody>
                    <a:bodyPr/>
                    <a:lstStyle/>
                    <a:p>
                      <a:pPr algn="l" fontAlgn="t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Политички систем локалне самоуправе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42.607.000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1,86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86711"/>
                  </a:ext>
                </a:extLst>
              </a:tr>
              <a:tr h="490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7030A0"/>
                          </a:solidFill>
                          <a:effectLst/>
                        </a:rPr>
                        <a:t>Енергетска ефикасност и обновљиви извори енергије</a:t>
                      </a:r>
                      <a:endParaRPr lang="ru-RU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5.000.000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0,22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098158"/>
                  </a:ext>
                </a:extLst>
              </a:tr>
              <a:tr h="394854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u="none" strike="noStrike">
                          <a:solidFill>
                            <a:srgbClr val="7030A0"/>
                          </a:solidFill>
                          <a:effectLst/>
                        </a:rPr>
                        <a:t>УКУПНО:</a:t>
                      </a:r>
                      <a:endParaRPr lang="sr-Cyrl-R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2.292.777.000</a:t>
                      </a:r>
                      <a:endParaRPr lang="en-US" sz="1400" b="1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100,00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2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5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D1AA456-155D-42E5-B7A1-D0197E082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РАСХОДА И ИЗДАТАКА ПО ПРОГРАМИМА</a:t>
            </a:r>
            <a:endParaRPr lang="en-US" sz="3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EB9966D6-F910-412E-A833-8232DE0BB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59988"/>
              </p:ext>
            </p:extLst>
          </p:nvPr>
        </p:nvGraphicFramePr>
        <p:xfrm>
          <a:off x="1375810" y="1063756"/>
          <a:ext cx="9222267" cy="562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57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планираних расхода буџета </a:t>
            </a:r>
            <a:b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буџетским корисницима</a:t>
            </a:r>
            <a:endParaRPr lang="en-US" sz="3200" dirty="0">
              <a:solidFill>
                <a:srgbClr val="7030A0"/>
              </a:solidFill>
            </a:endParaRPr>
          </a:p>
        </p:txBody>
      </p:sp>
      <p:grpSp>
        <p:nvGrpSpPr>
          <p:cNvPr id="39" name="그룹 44">
            <a:extLst>
              <a:ext uri="{FF2B5EF4-FFF2-40B4-BE49-F238E27FC236}">
                <a16:creationId xmlns:a16="http://schemas.microsoft.com/office/drawing/2014/main" xmlns="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xmlns="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:a16="http://schemas.microsoft.com/office/drawing/2014/main" xmlns="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:a16="http://schemas.microsoft.com/office/drawing/2014/main" xmlns="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xmlns="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6C655C1A-C986-4705-8FB9-F6AE5F99A0EE}"/>
              </a:ext>
            </a:extLst>
          </p:cNvPr>
          <p:cNvGrpSpPr/>
          <p:nvPr/>
        </p:nvGrpSpPr>
        <p:grpSpPr>
          <a:xfrm>
            <a:off x="8013849" y="2503443"/>
            <a:ext cx="2849416" cy="494026"/>
            <a:chOff x="803640" y="3362835"/>
            <a:chExt cx="2059657" cy="49402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44EF197-4ACA-4201-91A7-3934AD74281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EFA726B-7CA7-4BCF-8795-4BCC9C18F6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94924D49-8146-4B21-9798-5E13FD9977AD}"/>
              </a:ext>
            </a:extLst>
          </p:cNvPr>
          <p:cNvGrpSpPr/>
          <p:nvPr/>
        </p:nvGrpSpPr>
        <p:grpSpPr>
          <a:xfrm>
            <a:off x="717725" y="4091693"/>
            <a:ext cx="2849416" cy="494026"/>
            <a:chOff x="803640" y="3362835"/>
            <a:chExt cx="2059657" cy="49402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1779EAE-62B0-4EB3-A422-BCFB52DB50B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F6389F8-B1C5-4895-957C-CAA5D33E7BC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34AEA54-E731-4580-AD7F-D4BA8C850C9C}"/>
              </a:ext>
            </a:extLst>
          </p:cNvPr>
          <p:cNvGrpSpPr/>
          <p:nvPr/>
        </p:nvGrpSpPr>
        <p:grpSpPr>
          <a:xfrm>
            <a:off x="1377859" y="2436364"/>
            <a:ext cx="2959729" cy="468101"/>
            <a:chOff x="803640" y="3388760"/>
            <a:chExt cx="2139395" cy="46810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48D44C3-FEAF-423F-8E3B-2C39B2BDEB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270775B-F6D9-47BE-BF98-E69781564484}"/>
                </a:ext>
              </a:extLst>
            </p:cNvPr>
            <p:cNvSpPr txBox="1"/>
            <p:nvPr/>
          </p:nvSpPr>
          <p:spPr>
            <a:xfrm>
              <a:off x="883378" y="33887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86F9FCE-F570-4B89-A5AD-55312D90E38A}"/>
              </a:ext>
            </a:extLst>
          </p:cNvPr>
          <p:cNvSpPr txBox="1"/>
          <p:nvPr/>
        </p:nvSpPr>
        <p:spPr>
          <a:xfrm>
            <a:off x="7469601" y="1788482"/>
            <a:ext cx="342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xmlns="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xmlns="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xmlns="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xmlns="" id="{F7A8FF81-A30D-438D-BE54-41C9B04DCE77}"/>
              </a:ext>
            </a:extLst>
          </p:cNvPr>
          <p:cNvSpPr/>
          <p:nvPr/>
        </p:nvSpPr>
        <p:spPr>
          <a:xfrm rot="18900000" flipH="1">
            <a:off x="7554974" y="33863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80B90B-40A0-40E9-936A-F58C7729E091}"/>
              </a:ext>
            </a:extLst>
          </p:cNvPr>
          <p:cNvSpPr/>
          <p:nvPr/>
        </p:nvSpPr>
        <p:spPr>
          <a:xfrm>
            <a:off x="2796455" y="1309423"/>
            <a:ext cx="2766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Општинска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Ковин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454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223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808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C48C55-BF41-4AFF-8861-C8B4166496B6}"/>
              </a:ext>
            </a:extLst>
          </p:cNvPr>
          <p:cNvSpPr/>
          <p:nvPr/>
        </p:nvSpPr>
        <p:spPr>
          <a:xfrm>
            <a:off x="1227652" y="1863643"/>
            <a:ext cx="2911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Скупштина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општине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Ковин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551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AFC0A1-00FD-4241-BB71-41EB1C137590}"/>
              </a:ext>
            </a:extLst>
          </p:cNvPr>
          <p:cNvSpPr/>
          <p:nvPr/>
        </p:nvSpPr>
        <p:spPr>
          <a:xfrm>
            <a:off x="204300" y="2450455"/>
            <a:ext cx="234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Председник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општине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12.556.000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41BE96C4-AEAA-477C-B171-08BEEC611AB8}"/>
              </a:ext>
            </a:extLst>
          </p:cNvPr>
          <p:cNvSpPr/>
          <p:nvPr/>
        </p:nvSpPr>
        <p:spPr>
          <a:xfrm>
            <a:off x="1842984" y="3004801"/>
            <a:ext cx="1998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Општинско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веће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3226C0-D290-438C-9ABC-5FBBECC42345}"/>
              </a:ext>
            </a:extLst>
          </p:cNvPr>
          <p:cNvSpPr/>
          <p:nvPr/>
        </p:nvSpPr>
        <p:spPr>
          <a:xfrm>
            <a:off x="152165" y="3647819"/>
            <a:ext cx="3814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Општинско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јавно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правобранилаштво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748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B0AC8F-FA27-45AF-B35E-CBF98711F5DE}"/>
              </a:ext>
            </a:extLst>
          </p:cNvPr>
          <p:cNvSpPr/>
          <p:nvPr/>
        </p:nvSpPr>
        <p:spPr>
          <a:xfrm>
            <a:off x="1965304" y="4337064"/>
            <a:ext cx="1829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Месне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заједнице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058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F6EA49-CEE8-46A4-8597-36443217C96D}"/>
              </a:ext>
            </a:extLst>
          </p:cNvPr>
          <p:cNvSpPr/>
          <p:nvPr/>
        </p:nvSpPr>
        <p:spPr>
          <a:xfrm>
            <a:off x="172157" y="4773024"/>
            <a:ext cx="1760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B74FCDC6-CD5A-4D46-91A7-CB8717DBE8B4}"/>
              </a:ext>
            </a:extLst>
          </p:cNvPr>
          <p:cNvSpPr/>
          <p:nvPr/>
        </p:nvSpPr>
        <p:spPr>
          <a:xfrm>
            <a:off x="1022615" y="5508373"/>
            <a:ext cx="1645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Средње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559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122FA1-1CD8-4573-9511-E087C9EDF03C}"/>
              </a:ext>
            </a:extLst>
          </p:cNvPr>
          <p:cNvSpPr/>
          <p:nvPr/>
        </p:nvSpPr>
        <p:spPr>
          <a:xfrm>
            <a:off x="6852254" y="1322082"/>
            <a:ext cx="527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Центар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971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C8FA101-A47F-4845-932D-3832336CEF19}"/>
              </a:ext>
            </a:extLst>
          </p:cNvPr>
          <p:cNvSpPr/>
          <p:nvPr/>
        </p:nvSpPr>
        <p:spPr>
          <a:xfrm>
            <a:off x="7737767" y="1931835"/>
            <a:ext cx="4454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социјалне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заштите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Ласта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Ковин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723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99BAF37-9B57-4172-B162-ED434680C6B6}"/>
              </a:ext>
            </a:extLst>
          </p:cNvPr>
          <p:cNvSpPr/>
          <p:nvPr/>
        </p:nvSpPr>
        <p:spPr>
          <a:xfrm>
            <a:off x="8160675" y="2561078"/>
            <a:ext cx="3268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Центар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социјални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Ковин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C7D4AAF-7818-4C05-81AB-39DC6F3E0A10}"/>
              </a:ext>
            </a:extLst>
          </p:cNvPr>
          <p:cNvSpPr/>
          <p:nvPr/>
        </p:nvSpPr>
        <p:spPr>
          <a:xfrm>
            <a:off x="9504066" y="3196398"/>
            <a:ext cx="2774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 “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радост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Ковин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A190753-F5EC-46C8-84F8-2993CBC7A7B2}"/>
              </a:ext>
            </a:extLst>
          </p:cNvPr>
          <p:cNvSpPr/>
          <p:nvPr/>
        </p:nvSpPr>
        <p:spPr>
          <a:xfrm>
            <a:off x="8468002" y="3825641"/>
            <a:ext cx="194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sr-Cyrl-R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B7365E8-BD86-4FB1-AF52-8CEE07AA25CC}"/>
              </a:ext>
            </a:extLst>
          </p:cNvPr>
          <p:cNvSpPr/>
          <p:nvPr/>
        </p:nvSpPr>
        <p:spPr>
          <a:xfrm>
            <a:off x="10419319" y="4368692"/>
            <a:ext cx="1709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Савет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млад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sr-Cyrl-RS" dirty="0">
              <a:solidFill>
                <a:srgbClr val="7030A0"/>
              </a:solidFill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551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BEEAC78-AE15-43A1-8A33-1124A4C9FFAA}"/>
              </a:ext>
            </a:extLst>
          </p:cNvPr>
          <p:cNvSpPr/>
          <p:nvPr/>
        </p:nvSpPr>
        <p:spPr>
          <a:xfrm>
            <a:off x="8526908" y="4879727"/>
            <a:ext cx="2726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Туристичка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организација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sr-Cyrl-RS" dirty="0">
              <a:solidFill>
                <a:srgbClr val="7030A0"/>
              </a:solidFill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83289BD-4978-4F43-A621-C5F501DDD9A2}"/>
              </a:ext>
            </a:extLst>
          </p:cNvPr>
          <p:cNvSpPr/>
          <p:nvPr/>
        </p:nvSpPr>
        <p:spPr>
          <a:xfrm>
            <a:off x="9524428" y="5850784"/>
            <a:ext cx="1522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здравља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sr-Cyrl-R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</a:p>
        </p:txBody>
      </p:sp>
    </p:spTree>
    <p:extLst>
      <p:ext uri="{BB962C8B-B14F-4D97-AF65-F5344CB8AC3E}">
        <p14:creationId xmlns:p14="http://schemas.microsoft.com/office/powerpoint/2010/main" val="15965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285EA0-6342-460B-A1E6-A476E1423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115736"/>
            <a:ext cx="11573197" cy="367469"/>
          </a:xfrm>
        </p:spPr>
        <p:txBody>
          <a:bodyPr/>
          <a:lstStyle/>
          <a:p>
            <a: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ПЛАНИРАНИХ РАСХОДА БУЏЕТА </a:t>
            </a:r>
            <a:b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БУЏЕТСКИМ КОРИСНИЦИМА</a:t>
            </a:r>
            <a:endParaRPr lang="en-US" sz="32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4964CC8D-6845-4259-BC2D-3598A38A8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602876"/>
              </p:ext>
            </p:extLst>
          </p:nvPr>
        </p:nvGraphicFramePr>
        <p:xfrm>
          <a:off x="701964" y="1394691"/>
          <a:ext cx="10289309" cy="507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Cyrl-R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R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НАЈВАЖНИЈИ ПЛАНИРАНИ КАПИТАЛНИ             ПРОЈЕКТИ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2ADA716-F1E3-4618-82F5-FE5FB725E8E7}"/>
              </a:ext>
            </a:extLst>
          </p:cNvPr>
          <p:cNvGrpSpPr/>
          <p:nvPr/>
        </p:nvGrpSpPr>
        <p:grpSpPr>
          <a:xfrm>
            <a:off x="1615288" y="5374537"/>
            <a:ext cx="3529630" cy="523586"/>
            <a:chOff x="7164288" y="856926"/>
            <a:chExt cx="1439711" cy="5235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5FEBEEB-1CD2-4424-B837-A78C16D5BAB4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9248971-FC7E-4E04-91FE-E7911ED3274C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10D8581-2103-473B-9B4D-3C00697D4CD7}"/>
              </a:ext>
            </a:extLst>
          </p:cNvPr>
          <p:cNvGrpSpPr/>
          <p:nvPr/>
        </p:nvGrpSpPr>
        <p:grpSpPr>
          <a:xfrm>
            <a:off x="1615288" y="4557378"/>
            <a:ext cx="4204800" cy="518423"/>
            <a:chOff x="7164288" y="856926"/>
            <a:chExt cx="1715108" cy="51842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8FC32A8-282C-438E-9732-1149F4AFC7C9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22BE4D1-A60F-42AB-90E0-7DC751081330}"/>
                </a:ext>
              </a:extLst>
            </p:cNvPr>
            <p:cNvSpPr txBox="1"/>
            <p:nvPr/>
          </p:nvSpPr>
          <p:spPr>
            <a:xfrm>
              <a:off x="7439685" y="1098350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7712D2C5-D045-42DD-9A5D-06B63415F6C5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xmlns="" id="{A5E6AD20-6479-4736-922C-1D01BA0DFF56}"/>
              </a:ext>
            </a:extLst>
          </p:cNvPr>
          <p:cNvSpPr/>
          <p:nvPr/>
        </p:nvSpPr>
        <p:spPr>
          <a:xfrm>
            <a:off x="1046643" y="5580166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xmlns="" id="{893A7D5D-3747-4FFC-AD39-5F827D9017C4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xmlns="" id="{805781C7-583A-402B-9472-4D13AFCB003A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9CEE8A6-1744-4AA9-BEAD-8C17C4B3C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734985"/>
              </p:ext>
            </p:extLst>
          </p:nvPr>
        </p:nvGraphicFramePr>
        <p:xfrm>
          <a:off x="295274" y="1063756"/>
          <a:ext cx="8553163" cy="5697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033">
                  <a:extLst>
                    <a:ext uri="{9D8B030D-6E8A-4147-A177-3AD203B41FA5}">
                      <a16:colId xmlns:a16="http://schemas.microsoft.com/office/drawing/2014/main" xmlns="" val="2465306944"/>
                    </a:ext>
                  </a:extLst>
                </a:gridCol>
                <a:gridCol w="714398">
                  <a:extLst>
                    <a:ext uri="{9D8B030D-6E8A-4147-A177-3AD203B41FA5}">
                      <a16:colId xmlns:a16="http://schemas.microsoft.com/office/drawing/2014/main" xmlns="" val="2096390313"/>
                    </a:ext>
                  </a:extLst>
                </a:gridCol>
                <a:gridCol w="3090611">
                  <a:extLst>
                    <a:ext uri="{9D8B030D-6E8A-4147-A177-3AD203B41FA5}">
                      <a16:colId xmlns:a16="http://schemas.microsoft.com/office/drawing/2014/main" xmlns="" val="2653937515"/>
                    </a:ext>
                  </a:extLst>
                </a:gridCol>
                <a:gridCol w="1025739">
                  <a:extLst>
                    <a:ext uri="{9D8B030D-6E8A-4147-A177-3AD203B41FA5}">
                      <a16:colId xmlns:a16="http://schemas.microsoft.com/office/drawing/2014/main" xmlns="" val="2114449170"/>
                    </a:ext>
                  </a:extLst>
                </a:gridCol>
                <a:gridCol w="1103142">
                  <a:extLst>
                    <a:ext uri="{9D8B030D-6E8A-4147-A177-3AD203B41FA5}">
                      <a16:colId xmlns:a16="http://schemas.microsoft.com/office/drawing/2014/main" xmlns="" val="2968648222"/>
                    </a:ext>
                  </a:extLst>
                </a:gridCol>
                <a:gridCol w="1229080">
                  <a:extLst>
                    <a:ext uri="{9D8B030D-6E8A-4147-A177-3AD203B41FA5}">
                      <a16:colId xmlns:a16="http://schemas.microsoft.com/office/drawing/2014/main" xmlns="" val="3809217293"/>
                    </a:ext>
                  </a:extLst>
                </a:gridCol>
                <a:gridCol w="965160">
                  <a:extLst>
                    <a:ext uri="{9D8B030D-6E8A-4147-A177-3AD203B41FA5}">
                      <a16:colId xmlns:a16="http://schemas.microsoft.com/office/drawing/2014/main" xmlns="" val="374799477"/>
                    </a:ext>
                  </a:extLst>
                </a:gridCol>
              </a:tblGrid>
              <a:tr h="2170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</a:t>
                      </a:r>
                      <a:endParaRPr lang="sr-Cyrl-R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Износ</a:t>
                      </a:r>
                      <a:r>
                        <a:rPr lang="en-US" sz="1400" dirty="0">
                          <a:effectLst/>
                        </a:rPr>
                        <a:t> у </a:t>
                      </a:r>
                      <a:r>
                        <a:rPr lang="en-US" sz="1400" dirty="0" err="1">
                          <a:effectLst/>
                        </a:rPr>
                        <a:t>динарима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9932963"/>
                  </a:ext>
                </a:extLst>
              </a:tr>
              <a:tr h="757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83098060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14632920"/>
                  </a:ext>
                </a:extLst>
              </a:tr>
              <a:tr h="43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КАПИТАЛНИ ПРОЈЕКТИ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574,875,158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53,016,000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32408761"/>
                  </a:ext>
                </a:extLst>
              </a:tr>
              <a:tr h="43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1102PP5003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Реконструкција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фабрике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воде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Ковину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84892926"/>
                  </a:ext>
                </a:extLst>
              </a:tr>
              <a:tr h="43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 почетка финансирања пројекта: 2026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573573907"/>
                  </a:ext>
                </a:extLst>
              </a:tr>
              <a:tr h="43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 завршетка финансирања пројекта:2028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79175393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 вредност пројекта:  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77672480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 финансирања: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70652669"/>
                  </a:ext>
                </a:extLst>
              </a:tr>
              <a:tr h="215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 текућих прихода 01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028523362"/>
                  </a:ext>
                </a:extLst>
              </a:tr>
              <a:tr h="43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1102PP5004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Постројење за прераду пијаће воде у Делиблату по систему кључ у руке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33,016,000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38261578"/>
                  </a:ext>
                </a:extLst>
              </a:tr>
              <a:tr h="43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 почетка финансирања пројекта: 2026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76906037"/>
                  </a:ext>
                </a:extLst>
              </a:tr>
              <a:tr h="430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 завршетка финансирања пројекта:2028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02755633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 вредност пројекта:  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62,016,000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2947783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 финансирања: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9492670"/>
                  </a:ext>
                </a:extLst>
              </a:tr>
              <a:tr h="215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 текућих прихода 01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62,016,000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33,016,000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51341218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6513436-A51D-43D6-B68B-71071BE0389C}"/>
              </a:ext>
            </a:extLst>
          </p:cNvPr>
          <p:cNvGrpSpPr/>
          <p:nvPr/>
        </p:nvGrpSpPr>
        <p:grpSpPr>
          <a:xfrm flipH="1">
            <a:off x="4378035" y="96984"/>
            <a:ext cx="7305964" cy="7271386"/>
            <a:chOff x="1070741" y="2355612"/>
            <a:chExt cx="3613027" cy="2331169"/>
          </a:xfrm>
        </p:grpSpPr>
        <p:sp>
          <p:nvSpPr>
            <p:cNvPr id="55" name="Freeform 2">
              <a:extLst>
                <a:ext uri="{FF2B5EF4-FFF2-40B4-BE49-F238E27FC236}">
                  <a16:creationId xmlns:a16="http://schemas.microsoft.com/office/drawing/2014/main" xmlns="" id="{AA0614CA-EC02-411E-BE41-7A73AEA8B80E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C8596F1E-6EBD-4C4C-8FC3-BAF105CB98BE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44266AE9-6827-47E6-B7DC-B5D10E15F988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20F5ACF3-A374-4E12-91BD-327B04B3BBC5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33DE0DB3-42A9-48E6-AD97-0549CA21720B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FF5B4697-8F21-47F1-8F92-7B8AE9832351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725DCC1E-3E29-4C3C-A227-1BBB116FBB9C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EBB81466-2FCE-4D5E-8152-3944044679F2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66EF9925-B7D9-42E3-83D6-736212B7CDE0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AE868CEB-D8CF-43F3-AD12-4F4D382753AC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9" name="Rounded Rectangle 14">
              <a:extLst>
                <a:ext uri="{FF2B5EF4-FFF2-40B4-BE49-F238E27FC236}">
                  <a16:creationId xmlns:a16="http://schemas.microsoft.com/office/drawing/2014/main" xmlns="" id="{1C0585C1-9B2A-4A37-B0E8-DB97BC514D48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xmlns="" id="{E685DA31-77CC-4642-B65E-BC2BBCD501CB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2920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389F656-975E-4351-B540-254F7B61A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8743"/>
              </p:ext>
            </p:extLst>
          </p:nvPr>
        </p:nvGraphicFramePr>
        <p:xfrm>
          <a:off x="419451" y="276837"/>
          <a:ext cx="8953596" cy="5965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224">
                  <a:extLst>
                    <a:ext uri="{9D8B030D-6E8A-4147-A177-3AD203B41FA5}">
                      <a16:colId xmlns:a16="http://schemas.microsoft.com/office/drawing/2014/main" xmlns="" val="3601262466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xmlns="" val="3813130537"/>
                    </a:ext>
                  </a:extLst>
                </a:gridCol>
                <a:gridCol w="4239581">
                  <a:extLst>
                    <a:ext uri="{9D8B030D-6E8A-4147-A177-3AD203B41FA5}">
                      <a16:colId xmlns:a16="http://schemas.microsoft.com/office/drawing/2014/main" xmlns="" val="3025265768"/>
                    </a:ext>
                  </a:extLst>
                </a:gridCol>
                <a:gridCol w="949469">
                  <a:extLst>
                    <a:ext uri="{9D8B030D-6E8A-4147-A177-3AD203B41FA5}">
                      <a16:colId xmlns:a16="http://schemas.microsoft.com/office/drawing/2014/main" xmlns="" val="4067660482"/>
                    </a:ext>
                  </a:extLst>
                </a:gridCol>
                <a:gridCol w="949469">
                  <a:extLst>
                    <a:ext uri="{9D8B030D-6E8A-4147-A177-3AD203B41FA5}">
                      <a16:colId xmlns:a16="http://schemas.microsoft.com/office/drawing/2014/main" xmlns="" val="281240513"/>
                    </a:ext>
                  </a:extLst>
                </a:gridCol>
                <a:gridCol w="910334">
                  <a:extLst>
                    <a:ext uri="{9D8B030D-6E8A-4147-A177-3AD203B41FA5}">
                      <a16:colId xmlns:a16="http://schemas.microsoft.com/office/drawing/2014/main" xmlns="" val="863819868"/>
                    </a:ext>
                  </a:extLst>
                </a:gridCol>
                <a:gridCol w="872899">
                  <a:extLst>
                    <a:ext uri="{9D8B030D-6E8A-4147-A177-3AD203B41FA5}">
                      <a16:colId xmlns:a16="http://schemas.microsoft.com/office/drawing/2014/main" xmlns="" val="1483040425"/>
                    </a:ext>
                  </a:extLst>
                </a:gridCol>
              </a:tblGrid>
              <a:tr h="757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r>
                        <a:rPr lang="sr-Cyrl-RS" sz="14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PP5002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САНАЦИЈА ПОСТРОЈЕЊА ЗА ПРЕЧИШЋАВАЊЕ(ФИЛТРАЦИЈУ) ПИЈАЋЕ ВОДЕ У МРАМОРКУ </a:t>
                      </a:r>
                      <a:endParaRPr lang="en-US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37,740,158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31301"/>
                  </a:ext>
                </a:extLst>
              </a:tr>
              <a:tr h="23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3988831289"/>
                  </a:ext>
                </a:extLst>
              </a:tr>
              <a:tr h="239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4180657188"/>
                  </a:ext>
                </a:extLst>
              </a:tr>
              <a:tr h="20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70,648,000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274749075"/>
                  </a:ext>
                </a:extLst>
              </a:tr>
              <a:tr h="20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453097152"/>
                  </a:ext>
                </a:extLst>
              </a:tr>
              <a:tr h="331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текућих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47,707,842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14,800,000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3615776951"/>
                  </a:ext>
                </a:extLst>
              </a:tr>
              <a:tr h="260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ранијих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607,358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607,358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271573023"/>
                  </a:ext>
                </a:extLst>
              </a:tr>
              <a:tr h="297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неутрошена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донација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ранијих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22,332,800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22,332,800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3898199019"/>
                  </a:ext>
                </a:extLst>
              </a:tr>
              <a:tr h="418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1102PP5001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азбест-цементних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цеви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цевима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полиетилена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13,000,000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4280851396"/>
                  </a:ext>
                </a:extLst>
              </a:tr>
              <a:tr h="23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3777136766"/>
                  </a:ext>
                </a:extLst>
              </a:tr>
              <a:tr h="232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1209913427"/>
                  </a:ext>
                </a:extLst>
              </a:tr>
              <a:tr h="246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1921179469"/>
                  </a:ext>
                </a:extLst>
              </a:tr>
              <a:tr h="209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148700050"/>
                  </a:ext>
                </a:extLst>
              </a:tr>
              <a:tr h="210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текућих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13,000,000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4146556576"/>
                  </a:ext>
                </a:extLst>
              </a:tr>
              <a:tr h="418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1102PP5005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Изградња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капеле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Делиблату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систему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кључ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руке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3978736380"/>
                  </a:ext>
                </a:extLst>
              </a:tr>
              <a:tr h="23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2327081057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237224329"/>
                  </a:ext>
                </a:extLst>
              </a:tr>
              <a:tr h="288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2473799363"/>
                  </a:ext>
                </a:extLst>
              </a:tr>
              <a:tr h="23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2254876853"/>
                  </a:ext>
                </a:extLst>
              </a:tr>
              <a:tr h="348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ранијих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60" marR="67260" marT="0" marB="0" anchor="b"/>
                </a:tc>
                <a:extLst>
                  <a:ext uri="{0D108BD9-81ED-4DB2-BD59-A6C34878D82A}">
                    <a16:rowId xmlns:a16="http://schemas.microsoft.com/office/drawing/2014/main" xmlns="" val="690389782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4255B43-D70D-4CF2-A68E-46B4D1CDA84D}"/>
              </a:ext>
            </a:extLst>
          </p:cNvPr>
          <p:cNvGrpSpPr/>
          <p:nvPr/>
        </p:nvGrpSpPr>
        <p:grpSpPr>
          <a:xfrm>
            <a:off x="9869373" y="1467349"/>
            <a:ext cx="2059709" cy="1866023"/>
            <a:chOff x="3983887" y="4061275"/>
            <a:chExt cx="2122406" cy="186602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463CD14-00A7-4648-9CFF-40D8C40980AF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xmlns="" id="{BFCC8B12-C810-44DF-B164-D062979FF97A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6" name="Rectangle 22">
                <a:extLst>
                  <a:ext uri="{FF2B5EF4-FFF2-40B4-BE49-F238E27FC236}">
                    <a16:creationId xmlns:a16="http://schemas.microsoft.com/office/drawing/2014/main" xmlns="" id="{0F456455-63D9-405F-AAFF-3F364C9017F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6BAE314-B617-4F99-A4DD-38B8937F4154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xmlns="" id="{DEF1BBD2-71AE-494D-89EF-02C4E76B0A2F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xmlns="" id="{72D99D03-2DE7-4645-8B97-CD19EEFB203B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30C5393-EEAB-44CC-A194-8E4BCC40B8DC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xmlns="" id="{B7B6EDEE-8868-42AC-9FB6-A50D640DCF8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xmlns="" id="{E473B6D3-3D94-4752-922A-DEB344828178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D3D727D7-9E6F-436A-B1AE-B9EFF1F196DE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xmlns="" id="{B9B70601-2D98-4536-8991-3AAF6772868B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xmlns="" id="{16BA7679-2CD7-41D9-A8DC-A6087987E0F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B99992E-F1D0-4C8F-852C-A2FA88FE01F6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xmlns="" id="{2A6AD0B7-C278-412C-83F8-83EF83264AA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xmlns="" id="{711D6EC3-C6F1-45A9-8729-D9C70D1A000B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9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99EFA90-F3CA-4A8C-BA9E-FA2DBA075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59088"/>
              </p:ext>
            </p:extLst>
          </p:nvPr>
        </p:nvGraphicFramePr>
        <p:xfrm>
          <a:off x="1837188" y="95140"/>
          <a:ext cx="10008066" cy="6667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936">
                  <a:extLst>
                    <a:ext uri="{9D8B030D-6E8A-4147-A177-3AD203B41FA5}">
                      <a16:colId xmlns:a16="http://schemas.microsoft.com/office/drawing/2014/main" xmlns="" val="2481765289"/>
                    </a:ext>
                  </a:extLst>
                </a:gridCol>
                <a:gridCol w="736462">
                  <a:extLst>
                    <a:ext uri="{9D8B030D-6E8A-4147-A177-3AD203B41FA5}">
                      <a16:colId xmlns:a16="http://schemas.microsoft.com/office/drawing/2014/main" xmlns="" val="3217511630"/>
                    </a:ext>
                  </a:extLst>
                </a:gridCol>
                <a:gridCol w="4242846">
                  <a:extLst>
                    <a:ext uri="{9D8B030D-6E8A-4147-A177-3AD203B41FA5}">
                      <a16:colId xmlns:a16="http://schemas.microsoft.com/office/drawing/2014/main" xmlns="" val="3226783657"/>
                    </a:ext>
                  </a:extLst>
                </a:gridCol>
                <a:gridCol w="1061289">
                  <a:extLst>
                    <a:ext uri="{9D8B030D-6E8A-4147-A177-3AD203B41FA5}">
                      <a16:colId xmlns:a16="http://schemas.microsoft.com/office/drawing/2014/main" xmlns="" val="4041296734"/>
                    </a:ext>
                  </a:extLst>
                </a:gridCol>
                <a:gridCol w="1061289">
                  <a:extLst>
                    <a:ext uri="{9D8B030D-6E8A-4147-A177-3AD203B41FA5}">
                      <a16:colId xmlns:a16="http://schemas.microsoft.com/office/drawing/2014/main" xmlns="" val="3758793551"/>
                    </a:ext>
                  </a:extLst>
                </a:gridCol>
                <a:gridCol w="1017543">
                  <a:extLst>
                    <a:ext uri="{9D8B030D-6E8A-4147-A177-3AD203B41FA5}">
                      <a16:colId xmlns:a16="http://schemas.microsoft.com/office/drawing/2014/main" xmlns="" val="1775237146"/>
                    </a:ext>
                  </a:extLst>
                </a:gridCol>
                <a:gridCol w="975701">
                  <a:extLst>
                    <a:ext uri="{9D8B030D-6E8A-4147-A177-3AD203B41FA5}">
                      <a16:colId xmlns:a16="http://schemas.microsoft.com/office/drawing/2014/main" xmlns="" val="2906990365"/>
                    </a:ext>
                  </a:extLst>
                </a:gridCol>
              </a:tblGrid>
              <a:tr h="41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r>
                        <a:rPr lang="sr-Cyrl-R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PP5006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Изградња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капеле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Баваништу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систему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кључ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руке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67728886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3657291138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3887812978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3805210393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1220196424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текућих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4293767439"/>
                  </a:ext>
                </a:extLst>
              </a:tr>
              <a:tr h="41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0401PP5001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ИЗГРАДЊА АТМОСФЕРСКЕ КАНАЛИЗАЦИЈЕ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3255516392"/>
                  </a:ext>
                </a:extLst>
              </a:tr>
              <a:tr h="234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1399282417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 завршетка финансирања пројекта:2026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367599598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573052547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456441314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текућих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972491779"/>
                  </a:ext>
                </a:extLst>
              </a:tr>
              <a:tr h="41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1201PP5001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САНАЦИЈА ОБЈЕКТА ЦЕНТРА ЗА КУЛТУРУ КОВИН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160,182,000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288333559"/>
                  </a:ext>
                </a:extLst>
              </a:tr>
              <a:tr h="240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556529069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66571695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160,182,000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321513341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 финансирања: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1665431195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ранијих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160,182,000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160,182,000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37529413"/>
                  </a:ext>
                </a:extLst>
              </a:tr>
              <a:tr h="623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0701PP5001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Бициклистичка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стаза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Ковину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извођењен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радова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изградњи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бициклистичке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стазе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деоници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Дунавца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Дубовца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544235264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2023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676608289"/>
                  </a:ext>
                </a:extLst>
              </a:tr>
              <a:tr h="218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861119279"/>
                  </a:ext>
                </a:extLst>
              </a:tr>
              <a:tr h="212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467,595,846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773117716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618430014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текућих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5,600,000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3525773939"/>
                  </a:ext>
                </a:extLst>
              </a:tr>
              <a:tr h="207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нивоа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460,795,846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158866367"/>
                  </a:ext>
                </a:extLst>
              </a:tr>
              <a:tr h="204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нераспоређеног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</a:t>
                      </a:r>
                      <a:r>
                        <a:rPr lang="sr-Cyrl-R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претходних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sr-Cyrl-R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1,200,000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1,200,000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40" marR="49840" marT="0" marB="0" anchor="b"/>
                </a:tc>
                <a:extLst>
                  <a:ext uri="{0D108BD9-81ED-4DB2-BD59-A6C34878D82A}">
                    <a16:rowId xmlns:a16="http://schemas.microsoft.com/office/drawing/2014/main" xmlns="" val="2503649727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05D04D6-AB4B-4404-92F2-0E6A61A1CD69}"/>
              </a:ext>
            </a:extLst>
          </p:cNvPr>
          <p:cNvGrpSpPr/>
          <p:nvPr/>
        </p:nvGrpSpPr>
        <p:grpSpPr>
          <a:xfrm>
            <a:off x="850056" y="0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D1DFD8C-5647-4FFA-8D00-F4B5450617E0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90A693A6-84FE-4ADD-B75C-0A00E36C6A97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691C7D4-A03F-4322-A468-6AE0C9D93EBE}"/>
              </a:ext>
            </a:extLst>
          </p:cNvPr>
          <p:cNvGrpSpPr/>
          <p:nvPr/>
        </p:nvGrpSpPr>
        <p:grpSpPr>
          <a:xfrm>
            <a:off x="114647" y="0"/>
            <a:ext cx="1437328" cy="5489412"/>
            <a:chOff x="2015424" y="-1847"/>
            <a:chExt cx="1437328" cy="54894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FB5870E-5789-44C2-8B1A-F478A7970A26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51">
              <a:extLst>
                <a:ext uri="{FF2B5EF4-FFF2-40B4-BE49-F238E27FC236}">
                  <a16:creationId xmlns:a16="http://schemas.microsoft.com/office/drawing/2014/main" xmlns="" id="{D82F0B46-9290-488A-96FC-660FBEE8E40C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5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826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88908" y="43316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Сврха ове презентације је да на што једноставнији и разумљивији начин објасни на који начин локална самоуправа планира у наредној години да користи јавне ресурсе како би се извршиле обавезе и задовољиле потребе грађана.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8908" y="25899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Намера нам је да Вам дамо сажет и јасан приказ Одлуке о буџету општине Ковин за 202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88908" y="46576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Настојимо да кроз овај транспарентан приступ унапредимо Ваше разумевање и интересовање за локалне финансије, а у перспективи очекујемо и унапређење заједничке сарадње у постављању циљева, дефинисању приоритета и планирању развоја наше општине.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097D499-E144-4BDE-9D77-CE6EC3E74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49704"/>
              </p:ext>
            </p:extLst>
          </p:nvPr>
        </p:nvGraphicFramePr>
        <p:xfrm>
          <a:off x="619648" y="359081"/>
          <a:ext cx="5897439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365">
                  <a:extLst>
                    <a:ext uri="{9D8B030D-6E8A-4147-A177-3AD203B41FA5}">
                      <a16:colId xmlns:a16="http://schemas.microsoft.com/office/drawing/2014/main" xmlns="" val="3715133841"/>
                    </a:ext>
                  </a:extLst>
                </a:gridCol>
                <a:gridCol w="599665">
                  <a:extLst>
                    <a:ext uri="{9D8B030D-6E8A-4147-A177-3AD203B41FA5}">
                      <a16:colId xmlns:a16="http://schemas.microsoft.com/office/drawing/2014/main" xmlns="" val="2950084609"/>
                    </a:ext>
                  </a:extLst>
                </a:gridCol>
                <a:gridCol w="2700404">
                  <a:extLst>
                    <a:ext uri="{9D8B030D-6E8A-4147-A177-3AD203B41FA5}">
                      <a16:colId xmlns:a16="http://schemas.microsoft.com/office/drawing/2014/main" xmlns="" val="3944890903"/>
                    </a:ext>
                  </a:extLst>
                </a:gridCol>
                <a:gridCol w="1093544">
                  <a:extLst>
                    <a:ext uri="{9D8B030D-6E8A-4147-A177-3AD203B41FA5}">
                      <a16:colId xmlns:a16="http://schemas.microsoft.com/office/drawing/2014/main" xmlns="" val="3992138734"/>
                    </a:ext>
                  </a:extLst>
                </a:gridCol>
                <a:gridCol w="1066461">
                  <a:extLst>
                    <a:ext uri="{9D8B030D-6E8A-4147-A177-3AD203B41FA5}">
                      <a16:colId xmlns:a16="http://schemas.microsoft.com/office/drawing/2014/main" xmlns="" val="219666995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2003PP</a:t>
                      </a:r>
                      <a:endParaRPr lang="sr-Cyrl-R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РАДОВИ НА ОБЈЕКТИМА ОСНОВНИХ ШКОЛА У ДУБОВЦУ, МРАМОРКУ И ГАЈУ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199,009,000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5266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37093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877514672"/>
                  </a:ext>
                </a:extLst>
              </a:tr>
              <a:tr h="17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199,009,000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332136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4588096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нераспоређеног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претходних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160,454,160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160,454,160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78658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неутрошена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донација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ранијих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38,554,840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38,554,840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4888247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A6451ED-21E5-4B41-9C4E-F11F232EF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052356"/>
              </p:ext>
            </p:extLst>
          </p:nvPr>
        </p:nvGraphicFramePr>
        <p:xfrm>
          <a:off x="5556552" y="3732015"/>
          <a:ext cx="648035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138">
                  <a:extLst>
                    <a:ext uri="{9D8B030D-6E8A-4147-A177-3AD203B41FA5}">
                      <a16:colId xmlns:a16="http://schemas.microsoft.com/office/drawing/2014/main" xmlns="" val="3344176351"/>
                    </a:ext>
                  </a:extLst>
                </a:gridCol>
                <a:gridCol w="810570">
                  <a:extLst>
                    <a:ext uri="{9D8B030D-6E8A-4147-A177-3AD203B41FA5}">
                      <a16:colId xmlns:a16="http://schemas.microsoft.com/office/drawing/2014/main" xmlns="" val="244998807"/>
                    </a:ext>
                  </a:extLst>
                </a:gridCol>
                <a:gridCol w="2860836">
                  <a:extLst>
                    <a:ext uri="{9D8B030D-6E8A-4147-A177-3AD203B41FA5}">
                      <a16:colId xmlns:a16="http://schemas.microsoft.com/office/drawing/2014/main" xmlns="" val="1130357118"/>
                    </a:ext>
                  </a:extLst>
                </a:gridCol>
                <a:gridCol w="1154536">
                  <a:extLst>
                    <a:ext uri="{9D8B030D-6E8A-4147-A177-3AD203B41FA5}">
                      <a16:colId xmlns:a16="http://schemas.microsoft.com/office/drawing/2014/main" xmlns="" val="2583229188"/>
                    </a:ext>
                  </a:extLst>
                </a:gridCol>
                <a:gridCol w="981274">
                  <a:extLst>
                    <a:ext uri="{9D8B030D-6E8A-4147-A177-3AD203B41FA5}">
                      <a16:colId xmlns:a16="http://schemas.microsoft.com/office/drawing/2014/main" xmlns="" val="3136456402"/>
                    </a:ext>
                  </a:extLst>
                </a:gridCol>
              </a:tblGrid>
              <a:tr h="33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2003PP5002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РЕКОНСТУКЦИЈА ЗГРАДЕ ОШ "БОРА РАДИЋ" БАВАНИШТЕ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7,604,000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69722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пројекта:2024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207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8925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 вредност пројекта: 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325,954,100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97969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 финансирања: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12347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-од трансфера од других нивоа власти 07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318,350,100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02094056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 нераспоређеног вишка прихода из претходних година 13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7,604,000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7,604,000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6282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D84B3EA-730F-4D40-9427-413DDA40A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21700"/>
              </p:ext>
            </p:extLst>
          </p:nvPr>
        </p:nvGraphicFramePr>
        <p:xfrm>
          <a:off x="327171" y="218114"/>
          <a:ext cx="8590325" cy="6537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661">
                  <a:extLst>
                    <a:ext uri="{9D8B030D-6E8A-4147-A177-3AD203B41FA5}">
                      <a16:colId xmlns:a16="http://schemas.microsoft.com/office/drawing/2014/main" xmlns="" val="2555880526"/>
                    </a:ext>
                  </a:extLst>
                </a:gridCol>
                <a:gridCol w="768510">
                  <a:extLst>
                    <a:ext uri="{9D8B030D-6E8A-4147-A177-3AD203B41FA5}">
                      <a16:colId xmlns:a16="http://schemas.microsoft.com/office/drawing/2014/main" xmlns="" val="3195640323"/>
                    </a:ext>
                  </a:extLst>
                </a:gridCol>
                <a:gridCol w="3872380">
                  <a:extLst>
                    <a:ext uri="{9D8B030D-6E8A-4147-A177-3AD203B41FA5}">
                      <a16:colId xmlns:a16="http://schemas.microsoft.com/office/drawing/2014/main" xmlns="" val="244163687"/>
                    </a:ext>
                  </a:extLst>
                </a:gridCol>
                <a:gridCol w="1016078">
                  <a:extLst>
                    <a:ext uri="{9D8B030D-6E8A-4147-A177-3AD203B41FA5}">
                      <a16:colId xmlns:a16="http://schemas.microsoft.com/office/drawing/2014/main" xmlns="" val="2661062799"/>
                    </a:ext>
                  </a:extLst>
                </a:gridCol>
                <a:gridCol w="972885">
                  <a:extLst>
                    <a:ext uri="{9D8B030D-6E8A-4147-A177-3AD203B41FA5}">
                      <a16:colId xmlns:a16="http://schemas.microsoft.com/office/drawing/2014/main" xmlns="" val="565661704"/>
                    </a:ext>
                  </a:extLst>
                </a:gridCol>
                <a:gridCol w="808912">
                  <a:extLst>
                    <a:ext uri="{9D8B030D-6E8A-4147-A177-3AD203B41FA5}">
                      <a16:colId xmlns:a16="http://schemas.microsoft.com/office/drawing/2014/main" xmlns="" val="8658923"/>
                    </a:ext>
                  </a:extLst>
                </a:gridCol>
                <a:gridCol w="734899">
                  <a:extLst>
                    <a:ext uri="{9D8B030D-6E8A-4147-A177-3AD203B41FA5}">
                      <a16:colId xmlns:a16="http://schemas.microsoft.com/office/drawing/2014/main" xmlns="" val="1726549557"/>
                    </a:ext>
                  </a:extLst>
                </a:gridCol>
              </a:tblGrid>
              <a:tr h="43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2003PP5003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РЕКОНСТРУКЦИЈА ЗГРАДЕ ОШ "ЂУРА ЈАКШИЋ" У КОВИНУ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50,040,000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3886732594"/>
                  </a:ext>
                </a:extLst>
              </a:tr>
              <a:tr h="213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3559076948"/>
                  </a:ext>
                </a:extLst>
              </a:tr>
              <a:tr h="21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4071675874"/>
                  </a:ext>
                </a:extLst>
              </a:tr>
              <a:tr h="272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67,695,924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3968119636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417426663"/>
                  </a:ext>
                </a:extLst>
              </a:tr>
              <a:tr h="209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нивоа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17,655,924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1358532170"/>
                  </a:ext>
                </a:extLst>
              </a:tr>
              <a:tr h="430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нераспоређеног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претходних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50,040,000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50,040,000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1531349437"/>
                  </a:ext>
                </a:extLst>
              </a:tr>
              <a:tr h="64510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2002PP5001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РЕКОНСТРУКЦИЈА И ПРЕНАМЕНА ПОРОДИЧНЕ СТАМБЕНЕ ЗГРАДЕ У ПУ "НАША РАДОСТ"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1568472791"/>
                  </a:ext>
                </a:extLst>
              </a:tr>
              <a:tr h="249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1477368000"/>
                  </a:ext>
                </a:extLst>
              </a:tr>
              <a:tr h="221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 завршетка финансирања пројекта:2026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1573082485"/>
                  </a:ext>
                </a:extLst>
              </a:tr>
              <a:tr h="255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895818272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1661039015"/>
                  </a:ext>
                </a:extLst>
              </a:tr>
              <a:tr h="255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текућих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2104570406"/>
                  </a:ext>
                </a:extLst>
              </a:tr>
              <a:tr h="430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неутрошена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нивоа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3266681838"/>
                  </a:ext>
                </a:extLst>
              </a:tr>
              <a:tr h="4195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0602PP5001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УВОЂЕЊЕ ЈЕДИНСТВОГ УПРАВНОГ МЕСТА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4277410051"/>
                  </a:ext>
                </a:extLst>
              </a:tr>
              <a:tr h="249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1441141083"/>
                  </a:ext>
                </a:extLst>
              </a:tr>
              <a:tr h="253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завршетка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пројекта:2026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689117266"/>
                  </a:ext>
                </a:extLst>
              </a:tr>
              <a:tr h="272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пројекта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3413947638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Извор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финансирања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2715201537"/>
                  </a:ext>
                </a:extLst>
              </a:tr>
              <a:tr h="430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нераспоређеног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вишка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претходних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2850766269"/>
                  </a:ext>
                </a:extLst>
              </a:tr>
              <a:tr h="430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неутрошена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нивоа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13,000,000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97" marR="57697" marT="0" marB="0" anchor="b"/>
                </a:tc>
                <a:extLst>
                  <a:ext uri="{0D108BD9-81ED-4DB2-BD59-A6C34878D82A}">
                    <a16:rowId xmlns:a16="http://schemas.microsoft.com/office/drawing/2014/main" xmlns="" val="363151516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64970F3-EB23-4AD7-9966-5AC869358FAA}"/>
              </a:ext>
            </a:extLst>
          </p:cNvPr>
          <p:cNvGrpSpPr/>
          <p:nvPr/>
        </p:nvGrpSpPr>
        <p:grpSpPr>
          <a:xfrm>
            <a:off x="10527337" y="268448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512DC73-0F94-4B35-BDDB-351B62287515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2C8C203-7CC4-452F-962F-B723D0E264EA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6879E6-0E7A-4826-B169-561CF3B0CBC6}"/>
              </a:ext>
            </a:extLst>
          </p:cNvPr>
          <p:cNvGrpSpPr/>
          <p:nvPr/>
        </p:nvGrpSpPr>
        <p:grpSpPr>
          <a:xfrm>
            <a:off x="9418211" y="268448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274D08D-368F-4FFF-8188-71273E57B750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3664DC7-F909-412C-96CF-035B5232C180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3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nut 39">
            <a:extLst>
              <a:ext uri="{FF2B5EF4-FFF2-40B4-BE49-F238E27FC236}">
                <a16:creationId xmlns:a16="http://schemas.microsoft.com/office/drawing/2014/main" xmlns="" id="{9A567C09-7DD7-46F3-88AB-71F5376BCED9}"/>
              </a:ext>
            </a:extLst>
          </p:cNvPr>
          <p:cNvSpPr/>
          <p:nvPr/>
        </p:nvSpPr>
        <p:spPr>
          <a:xfrm>
            <a:off x="8747642" y="544982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xmlns="" id="{05730307-46CA-4C70-AB6B-D7C2EB65A0F8}"/>
              </a:ext>
            </a:extLst>
          </p:cNvPr>
          <p:cNvSpPr>
            <a:spLocks noChangeAspect="1"/>
          </p:cNvSpPr>
          <p:nvPr/>
        </p:nvSpPr>
        <p:spPr>
          <a:xfrm>
            <a:off x="5369608" y="5467816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5AEE4AC-9241-4652-A447-14C6C758BF90}"/>
              </a:ext>
            </a:extLst>
          </p:cNvPr>
          <p:cNvSpPr txBox="1"/>
          <p:nvPr/>
        </p:nvSpPr>
        <p:spPr>
          <a:xfrm>
            <a:off x="7197754" y="2540693"/>
            <a:ext cx="4370664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just"/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ЗАХВАЉУЈЕМО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НА ИЗДВОЈЕНОМ ВРЕМЕНУ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НАДАМО СЕ ДА ВАМ ЈЕ ОВА ПРЕЗЕНТАЦИЈА 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ОЛАКШАЛА  </a:t>
            </a:r>
          </a:p>
          <a:p>
            <a:pPr algn="just"/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РАЗУМЕВАЊЕ </a:t>
            </a:r>
          </a:p>
          <a:p>
            <a:pPr algn="just"/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САДРЖИНЕ БУЏЕТА</a:t>
            </a:r>
            <a:endParaRPr lang="sr-Cyrl-RS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xmlns="" id="{C0CC97D0-F4D4-4EB6-8B36-DA991C6963A8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3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9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4B0FF5B-5857-4DD2-8316-525F7AB76D4C}"/>
              </a:ext>
            </a:extLst>
          </p:cNvPr>
          <p:cNvGrpSpPr/>
          <p:nvPr/>
        </p:nvGrpSpPr>
        <p:grpSpPr>
          <a:xfrm>
            <a:off x="183015" y="420130"/>
            <a:ext cx="5690684" cy="807308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46364" y="690600"/>
            <a:ext cx="516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БУЏЕТА ОПШТИНЕ ФИНАНСИРАЈУ СЕ: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7719" y="38683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350" defTabSz="209550"/>
            <a:r>
              <a:rPr lang="ru-RU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Директни корисници буџетских средстава:</a:t>
            </a:r>
          </a:p>
          <a:p>
            <a:pPr indent="6350" defTabSz="209550"/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Скупштина општине</a:t>
            </a:r>
          </a:p>
          <a:p>
            <a:pPr indent="6350" defTabSz="209550"/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Председник општине</a:t>
            </a:r>
          </a:p>
          <a:p>
            <a:pPr indent="6350" defTabSz="209550"/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Општинско веће</a:t>
            </a:r>
          </a:p>
          <a:p>
            <a:pPr indent="6350" defTabSz="209550"/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Општинска управа</a:t>
            </a:r>
          </a:p>
          <a:p>
            <a:pPr indent="6350" defTabSz="209550"/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Правобранилаштво општине</a:t>
            </a:r>
          </a:p>
          <a:p>
            <a:pPr indent="6350" defTabSz="209550"/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sr-Latn-R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080939"/>
            <a:ext cx="6096000" cy="26961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Индиректни корисници буџетских средстава:</a:t>
            </a:r>
            <a:endParaRPr lang="sr-Latn-R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Библ</a:t>
            </a:r>
            <a:r>
              <a:rPr lang="sr-Cyrl-R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отека </a:t>
            </a:r>
            <a:r>
              <a:rPr lang="sr-Latn-R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Вук Караџић” Ковин</a:t>
            </a: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Центар за културу Ковин</a:t>
            </a: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Установа за спорт</a:t>
            </a: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Предшколска установа</a:t>
            </a: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Установа социјалне заштите </a:t>
            </a:r>
            <a:r>
              <a:rPr lang="sr-Latn-R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Ласта</a:t>
            </a:r>
            <a:r>
              <a:rPr lang="sr-Latn-R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Ковин</a:t>
            </a:r>
            <a:endParaRPr lang="sr-Latn-RS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Туристички организација </a:t>
            </a:r>
            <a:r>
              <a:rPr lang="sr-Cyrl-R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Ковина</a:t>
            </a:r>
            <a:endParaRPr lang="ru-RU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Месне заједнице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4768" y="476505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Непрофитне организације (удружења грађана,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невладине организације, итд.)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:a16="http://schemas.microsoft.com/office/drawing/2014/main" xmlns="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980276"/>
            <a:ext cx="10448925" cy="1350150"/>
          </a:xfrm>
          <a:prstGeom prst="rightArrow">
            <a:avLst>
              <a:gd name="adj1" fmla="val 45285"/>
              <a:gd name="adj2" fmla="val 76553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0EC45A9B-DCA6-4F2D-9CBD-1BCF8D9E5336}"/>
              </a:ext>
            </a:extLst>
          </p:cNvPr>
          <p:cNvSpPr/>
          <p:nvPr/>
        </p:nvSpPr>
        <p:spPr>
          <a:xfrm>
            <a:off x="1070919" y="1112108"/>
            <a:ext cx="2265405" cy="492979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xmlns="" id="{1A5C037A-DD2B-45E3-9EC7-4FA8C94C91BE}"/>
              </a:ext>
            </a:extLst>
          </p:cNvPr>
          <p:cNvSpPr/>
          <p:nvPr/>
        </p:nvSpPr>
        <p:spPr>
          <a:xfrm>
            <a:off x="1070919" y="1112108"/>
            <a:ext cx="2265405" cy="682473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dirty="0"/>
              <a:t>Закони и прописи: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9450" y="306558"/>
            <a:ext cx="11573197" cy="72424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На основу чега се доноси буџет?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11B6643E-BD4F-4816-A558-1C0FF439CCDC}"/>
              </a:ext>
            </a:extLst>
          </p:cNvPr>
          <p:cNvSpPr/>
          <p:nvPr/>
        </p:nvSpPr>
        <p:spPr>
          <a:xfrm>
            <a:off x="3619981" y="1636505"/>
            <a:ext cx="1884066" cy="4178351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8704DD7E-3EBA-40BC-A369-0DFF4A82B8C8}"/>
              </a:ext>
            </a:extLst>
          </p:cNvPr>
          <p:cNvSpPr/>
          <p:nvPr/>
        </p:nvSpPr>
        <p:spPr>
          <a:xfrm>
            <a:off x="3619982" y="1636505"/>
            <a:ext cx="1884065" cy="746489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016EE6CC-DD3A-4E18-8707-C8B0DE155833}"/>
              </a:ext>
            </a:extLst>
          </p:cNvPr>
          <p:cNvSpPr/>
          <p:nvPr/>
        </p:nvSpPr>
        <p:spPr>
          <a:xfrm>
            <a:off x="5852242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9338C416-02D7-4749-86BF-B54FCC87BD57}"/>
              </a:ext>
            </a:extLst>
          </p:cNvPr>
          <p:cNvSpPr/>
          <p:nvPr/>
        </p:nvSpPr>
        <p:spPr>
          <a:xfrm>
            <a:off x="5852245" y="1635689"/>
            <a:ext cx="1884064" cy="77514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4F0BC413-0667-4BFF-AC85-A34314195F2F}"/>
              </a:ext>
            </a:extLst>
          </p:cNvPr>
          <p:cNvSpPr/>
          <p:nvPr/>
        </p:nvSpPr>
        <p:spPr>
          <a:xfrm>
            <a:off x="8084500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500" dirty="0">
                <a:solidFill>
                  <a:schemeClr val="tx1"/>
                </a:solidFill>
              </a:rPr>
              <a:t>*</a:t>
            </a:r>
            <a:r>
              <a:rPr lang="ru-RU" sz="1500" dirty="0">
                <a:solidFill>
                  <a:schemeClr val="tx1"/>
                </a:solidFill>
              </a:rPr>
              <a:t>Започети пројекти из ранијих година</a:t>
            </a:r>
            <a:endParaRPr lang="en-US" sz="1500" dirty="0">
              <a:solidFill>
                <a:schemeClr val="tx1"/>
              </a:solidFill>
            </a:endParaRPr>
          </a:p>
          <a:p>
            <a:pPr lvl="0"/>
            <a:endParaRPr lang="en-US" sz="1500" dirty="0">
              <a:solidFill>
                <a:schemeClr val="tx1"/>
              </a:solidFill>
            </a:endParaRPr>
          </a:p>
          <a:p>
            <a:pPr lvl="0"/>
            <a:r>
              <a:rPr lang="en-US" sz="1500" dirty="0">
                <a:solidFill>
                  <a:schemeClr val="tx1"/>
                </a:solidFill>
              </a:rPr>
              <a:t>*</a:t>
            </a:r>
            <a:r>
              <a:rPr lang="sr-Cyrl-RS" sz="1500" dirty="0">
                <a:solidFill>
                  <a:schemeClr val="tx1"/>
                </a:solidFill>
              </a:rPr>
              <a:t>Остварење прошлогодишњег буџета</a:t>
            </a:r>
          </a:p>
          <a:p>
            <a:pPr lvl="0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3139A3D6-F5A9-476A-AEFA-D01CC102FB09}"/>
              </a:ext>
            </a:extLst>
          </p:cNvPr>
          <p:cNvSpPr/>
          <p:nvPr/>
        </p:nvSpPr>
        <p:spPr>
          <a:xfrm>
            <a:off x="8084502" y="1635689"/>
            <a:ext cx="1884065" cy="87028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0848688-BE91-4A7D-B0EB-9626281A67A5}"/>
              </a:ext>
            </a:extLst>
          </p:cNvPr>
          <p:cNvGrpSpPr/>
          <p:nvPr/>
        </p:nvGrpSpPr>
        <p:grpSpPr>
          <a:xfrm>
            <a:off x="1451726" y="2410829"/>
            <a:ext cx="1616459" cy="553999"/>
            <a:chOff x="819820" y="3646109"/>
            <a:chExt cx="1411829" cy="553999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7EE9766-4291-42D6-859A-049F1F036B2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3E7C145-71A0-4FA0-9FC0-6D8EB7EC5A0C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072DBC-8025-4D6C-BFB1-40432453A23F}"/>
              </a:ext>
            </a:extLst>
          </p:cNvPr>
          <p:cNvGrpSpPr/>
          <p:nvPr/>
        </p:nvGrpSpPr>
        <p:grpSpPr>
          <a:xfrm>
            <a:off x="5852245" y="2410829"/>
            <a:ext cx="1884063" cy="3144948"/>
            <a:chOff x="702956" y="3646109"/>
            <a:chExt cx="1645557" cy="4577954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9F96001-17D0-49A5-B68A-98E9D9632C36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E35A733-C71C-4212-8A86-731DA887531B}"/>
                </a:ext>
              </a:extLst>
            </p:cNvPr>
            <p:cNvSpPr txBox="1"/>
            <p:nvPr/>
          </p:nvSpPr>
          <p:spPr>
            <a:xfrm>
              <a:off x="702956" y="3923110"/>
              <a:ext cx="1645557" cy="43009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r-Cyrl-R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*Потребе буџетских корисника</a:t>
              </a:r>
            </a:p>
            <a:p>
              <a:endPara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sr-Cyrl-R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</a:t>
              </a:r>
              <a:r>
                <a:rPr lang="sr-Cyrl-RS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Потребе и предлози грађана</a:t>
              </a:r>
            </a:p>
            <a:p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*</a:t>
              </a:r>
              <a:r>
                <a:rPr lang="ru-RU" altLang="ko-K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Непрофитне организације, удружења грађана, невладине организације, </a:t>
              </a:r>
              <a:endParaRPr lang="sr-Cyrl-R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0ECFB69-38A5-49A6-B7D8-577A9486BB3A}"/>
              </a:ext>
            </a:extLst>
          </p:cNvPr>
          <p:cNvGrpSpPr/>
          <p:nvPr/>
        </p:nvGrpSpPr>
        <p:grpSpPr>
          <a:xfrm>
            <a:off x="8218305" y="2410829"/>
            <a:ext cx="1616459" cy="553999"/>
            <a:chOff x="819820" y="3646109"/>
            <a:chExt cx="1411829" cy="553999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E78A8FC-2D93-41AB-9F25-2E2F0020DB6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C804A2D-2D0A-4CBC-A17E-C20D10A47806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xmlns="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4502" y="1727149"/>
            <a:ext cx="1884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altLang="ko-KR" b="1" dirty="0">
                <a:solidFill>
                  <a:schemeClr val="bg1"/>
                </a:solidFill>
                <a:cs typeface="Arial" charset="0"/>
              </a:rPr>
              <a:t>Ранија</a:t>
            </a:r>
            <a:r>
              <a:rPr lang="sr-Cyrl-RS" altLang="ko-KR" sz="2000" b="1" dirty="0">
                <a:solidFill>
                  <a:schemeClr val="bg1"/>
                </a:solidFill>
                <a:cs typeface="Arial" charset="0"/>
              </a:rPr>
              <a:t> искуства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xmlns="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242" y="1736663"/>
            <a:ext cx="1884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altLang="ko-KR" b="1" dirty="0">
                <a:solidFill>
                  <a:schemeClr val="bg1"/>
                </a:solidFill>
                <a:cs typeface="Arial" charset="0"/>
              </a:rPr>
              <a:t>Исказне потребе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xmlns="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982" y="1736663"/>
            <a:ext cx="18840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altLang="ko-KR" b="1" dirty="0">
                <a:solidFill>
                  <a:schemeClr val="bg1"/>
                </a:solidFill>
                <a:cs typeface="Arial" charset="0"/>
              </a:rPr>
              <a:t>Стратешки документи: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6D98AA-512C-4DFF-A953-7C24609C6A72}"/>
              </a:ext>
            </a:extLst>
          </p:cNvPr>
          <p:cNvGrpSpPr/>
          <p:nvPr/>
        </p:nvGrpSpPr>
        <p:grpSpPr>
          <a:xfrm>
            <a:off x="3753787" y="2410829"/>
            <a:ext cx="1616459" cy="553999"/>
            <a:chOff x="819820" y="3646109"/>
            <a:chExt cx="1411829" cy="553999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F88EC9D-65A0-4A68-9D8A-51F1FB92EFAE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93E1904-5176-4A2A-9270-7A0767FA657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70918" y="1794581"/>
            <a:ext cx="22654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*</a:t>
            </a:r>
            <a:r>
              <a:rPr lang="ru-RU" sz="1500" dirty="0"/>
              <a:t>Закон о финансирању локалне самоуправе</a:t>
            </a:r>
          </a:p>
          <a:p>
            <a:endParaRPr lang="sr-Cyrl-RS" sz="1500" dirty="0"/>
          </a:p>
          <a:p>
            <a:r>
              <a:rPr lang="en-US" sz="1500" dirty="0"/>
              <a:t>*</a:t>
            </a:r>
            <a:r>
              <a:rPr lang="ru-RU" sz="1500" dirty="0"/>
              <a:t>Закон о буџетском систему</a:t>
            </a:r>
          </a:p>
          <a:p>
            <a:endParaRPr lang="sr-Cyrl-RS" sz="1500" dirty="0"/>
          </a:p>
          <a:p>
            <a:r>
              <a:rPr lang="en-US" sz="1500" dirty="0"/>
              <a:t>*</a:t>
            </a:r>
            <a:r>
              <a:rPr lang="ru-RU" sz="1500" dirty="0"/>
              <a:t>Закон о локалној самоуправи </a:t>
            </a:r>
          </a:p>
          <a:p>
            <a:endParaRPr lang="sr-Cyrl-RS" sz="1500" dirty="0"/>
          </a:p>
          <a:p>
            <a:r>
              <a:rPr lang="en-US" sz="1500" dirty="0"/>
              <a:t>*</a:t>
            </a:r>
            <a:r>
              <a:rPr lang="ru-RU" sz="1500" dirty="0"/>
              <a:t>Упутство Министарства финансија за припрему одлуке о буџету за 202</a:t>
            </a:r>
            <a:r>
              <a:rPr lang="en-US" sz="1500" dirty="0"/>
              <a:t>6</a:t>
            </a:r>
            <a:r>
              <a:rPr lang="ru-RU" sz="1500" dirty="0"/>
              <a:t>. годину </a:t>
            </a:r>
          </a:p>
          <a:p>
            <a:endParaRPr lang="ru-RU" sz="1500" dirty="0"/>
          </a:p>
          <a:p>
            <a:r>
              <a:rPr lang="en-US" sz="1500" dirty="0"/>
              <a:t>*</a:t>
            </a:r>
            <a:r>
              <a:rPr lang="ru-RU" sz="1500" dirty="0"/>
              <a:t>Сви посебни прописи којима су утврђене надлежности ЈЛС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19981" y="2828836"/>
            <a:ext cx="18840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*</a:t>
            </a:r>
            <a:r>
              <a:rPr lang="ru-RU" sz="1500" dirty="0"/>
              <a:t>Стратегија развоја</a:t>
            </a:r>
          </a:p>
          <a:p>
            <a:endParaRPr lang="ru-RU" sz="1500" dirty="0"/>
          </a:p>
          <a:p>
            <a:r>
              <a:rPr lang="en-US" sz="1500" dirty="0"/>
              <a:t>*</a:t>
            </a:r>
            <a:r>
              <a:rPr lang="sr-Cyrl-RS" sz="1500" dirty="0"/>
              <a:t>С</a:t>
            </a:r>
            <a:r>
              <a:rPr lang="ru-RU" sz="1500" dirty="0"/>
              <a:t>редњорочни план ЈЛС</a:t>
            </a:r>
          </a:p>
          <a:p>
            <a:endParaRPr lang="en-US" sz="1500" dirty="0"/>
          </a:p>
          <a:p>
            <a:r>
              <a:rPr lang="en-US" sz="1500" dirty="0"/>
              <a:t>*</a:t>
            </a:r>
            <a:r>
              <a:rPr lang="ru-RU" sz="1500" dirty="0"/>
              <a:t>Акциони планови за поједине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r-Cyrl-RS" sz="3600" dirty="0">
                <a:solidFill>
                  <a:srgbClr val="7030A0"/>
                </a:solidFill>
              </a:rPr>
              <a:t>ПРИХОДИ И ПРИМАЊА ЗА 2026.ГОДИНУ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43" name="그룹 28">
            <a:extLst>
              <a:ext uri="{FF2B5EF4-FFF2-40B4-BE49-F238E27FC236}">
                <a16:creationId xmlns:a16="http://schemas.microsoft.com/office/drawing/2014/main" xmlns="" id="{37121E49-502D-465E-B544-7B4466E8CAF8}"/>
              </a:ext>
            </a:extLst>
          </p:cNvPr>
          <p:cNvGrpSpPr/>
          <p:nvPr/>
        </p:nvGrpSpPr>
        <p:grpSpPr>
          <a:xfrm>
            <a:off x="832022" y="3414558"/>
            <a:ext cx="2258960" cy="1010203"/>
            <a:chOff x="721754" y="3414556"/>
            <a:chExt cx="1923380" cy="1010203"/>
          </a:xfrm>
        </p:grpSpPr>
        <p:sp>
          <p:nvSpPr>
            <p:cNvPr id="44" name="Oval 26">
              <a:extLst>
                <a:ext uri="{FF2B5EF4-FFF2-40B4-BE49-F238E27FC236}">
                  <a16:creationId xmlns:a16="http://schemas.microsoft.com/office/drawing/2014/main" xmlns="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그룹 29">
            <a:extLst>
              <a:ext uri="{FF2B5EF4-FFF2-40B4-BE49-F238E27FC236}">
                <a16:creationId xmlns:a16="http://schemas.microsoft.com/office/drawing/2014/main" xmlns="" id="{37FB55E5-0965-4130-ABEF-235F31B4A9D4}"/>
              </a:ext>
            </a:extLst>
          </p:cNvPr>
          <p:cNvGrpSpPr/>
          <p:nvPr/>
        </p:nvGrpSpPr>
        <p:grpSpPr>
          <a:xfrm>
            <a:off x="3151802" y="3414558"/>
            <a:ext cx="1923380" cy="1010203"/>
            <a:chOff x="2654071" y="3402360"/>
            <a:chExt cx="1923380" cy="1010203"/>
          </a:xfrm>
        </p:grpSpPr>
        <p:sp>
          <p:nvSpPr>
            <p:cNvPr id="47" name="Oval 26">
              <a:extLst>
                <a:ext uri="{FF2B5EF4-FFF2-40B4-BE49-F238E27FC236}">
                  <a16:creationId xmlns:a16="http://schemas.microsoft.com/office/drawing/2014/main" xmlns="" id="{7401B149-7644-4E35-AA57-DE30B1058329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8F0BC5B7-D13D-4176-8DCD-85277E2D762C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31">
            <a:extLst>
              <a:ext uri="{FF2B5EF4-FFF2-40B4-BE49-F238E27FC236}">
                <a16:creationId xmlns:a16="http://schemas.microsoft.com/office/drawing/2014/main" xmlns="" id="{6A268A89-30BF-45D0-AB91-625D61693BFF}"/>
              </a:ext>
            </a:extLst>
          </p:cNvPr>
          <p:cNvGrpSpPr/>
          <p:nvPr/>
        </p:nvGrpSpPr>
        <p:grpSpPr>
          <a:xfrm>
            <a:off x="5167003" y="3390448"/>
            <a:ext cx="1923380" cy="1010203"/>
            <a:chOff x="4586388" y="3390164"/>
            <a:chExt cx="1923380" cy="1010203"/>
          </a:xfrm>
        </p:grpSpPr>
        <p:sp>
          <p:nvSpPr>
            <p:cNvPr id="50" name="Oval 26">
              <a:extLst>
                <a:ext uri="{FF2B5EF4-FFF2-40B4-BE49-F238E27FC236}">
                  <a16:creationId xmlns:a16="http://schemas.microsoft.com/office/drawing/2014/main" xmlns="" id="{05DEC28E-E86F-4200-A0A2-2A9FE37202B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FC9A5D9-11F1-4BE4-A805-6B20275AD423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그룹 32">
            <a:extLst>
              <a:ext uri="{FF2B5EF4-FFF2-40B4-BE49-F238E27FC236}">
                <a16:creationId xmlns:a16="http://schemas.microsoft.com/office/drawing/2014/main" xmlns="" id="{42E597FD-03E6-4B77-8C47-4E5AE28383F3}"/>
              </a:ext>
            </a:extLst>
          </p:cNvPr>
          <p:cNvGrpSpPr/>
          <p:nvPr/>
        </p:nvGrpSpPr>
        <p:grpSpPr>
          <a:xfrm>
            <a:off x="7120201" y="3414558"/>
            <a:ext cx="1923380" cy="1010203"/>
            <a:chOff x="6518705" y="3377968"/>
            <a:chExt cx="1923380" cy="1010203"/>
          </a:xfrm>
        </p:grpSpPr>
        <p:sp>
          <p:nvSpPr>
            <p:cNvPr id="53" name="Oval 26">
              <a:extLst>
                <a:ext uri="{FF2B5EF4-FFF2-40B4-BE49-F238E27FC236}">
                  <a16:creationId xmlns:a16="http://schemas.microsoft.com/office/drawing/2014/main" xmlns="" id="{70584F16-AF7C-4EE2-B479-0A4EC949B74B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96205940-A500-4A6E-B4C4-9897FDD2BF66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D5BDE31-C090-4275-9053-BD40EECE12F6}"/>
              </a:ext>
            </a:extLst>
          </p:cNvPr>
          <p:cNvSpPr txBox="1"/>
          <p:nvPr/>
        </p:nvSpPr>
        <p:spPr>
          <a:xfrm>
            <a:off x="1732220" y="3596374"/>
            <a:ext cx="11594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1.736.051.000</a:t>
            </a:r>
          </a:p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A36CA28-8A23-462D-8959-E0D4037A6980}"/>
              </a:ext>
            </a:extLst>
          </p:cNvPr>
          <p:cNvSpPr txBox="1"/>
          <p:nvPr/>
        </p:nvSpPr>
        <p:spPr>
          <a:xfrm>
            <a:off x="5891874" y="3781040"/>
            <a:ext cx="9682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32.442.000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DFCC44B-D756-4AAD-81E7-5DC25ECA1F71}"/>
              </a:ext>
            </a:extLst>
          </p:cNvPr>
          <p:cNvGrpSpPr/>
          <p:nvPr/>
        </p:nvGrpSpPr>
        <p:grpSpPr>
          <a:xfrm>
            <a:off x="420763" y="1092241"/>
            <a:ext cx="1819574" cy="923331"/>
            <a:chOff x="877949" y="3646109"/>
            <a:chExt cx="1353701" cy="923331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D442762-F01B-43DF-82DE-A85A44EE3F4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ПРИХОДИ И ПРИМАЊА                ИЗ БУЏЕТА</a:t>
              </a:r>
              <a:endParaRPr lang="ko-KR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37">
            <a:extLst>
              <a:ext uri="{FF2B5EF4-FFF2-40B4-BE49-F238E27FC236}">
                <a16:creationId xmlns:a16="http://schemas.microsoft.com/office/drawing/2014/main" xmlns="" id="{A7B0712F-586A-4EC0-A4AA-9AE5ADCF2574}"/>
              </a:ext>
            </a:extLst>
          </p:cNvPr>
          <p:cNvGrpSpPr/>
          <p:nvPr/>
        </p:nvGrpSpPr>
        <p:grpSpPr>
          <a:xfrm>
            <a:off x="7090383" y="4846880"/>
            <a:ext cx="3503476" cy="1639328"/>
            <a:chOff x="4555820" y="3390164"/>
            <a:chExt cx="1953948" cy="1010203"/>
          </a:xfrm>
        </p:grpSpPr>
        <p:sp>
          <p:nvSpPr>
            <p:cNvPr id="72" name="Oval 26">
              <a:extLst>
                <a:ext uri="{FF2B5EF4-FFF2-40B4-BE49-F238E27FC236}">
                  <a16:creationId xmlns:a16="http://schemas.microsoft.com/office/drawing/2014/main" xmlns="" id="{0D9CCDCB-3EE8-4C9D-9264-1F442F8A8C4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xmlns="" id="{9C847472-CAAA-4275-86A9-04BA881B6704}"/>
                </a:ext>
              </a:extLst>
            </p:cNvPr>
            <p:cNvSpPr/>
            <p:nvPr/>
          </p:nvSpPr>
          <p:spPr>
            <a:xfrm>
              <a:off x="4555820" y="3490674"/>
              <a:ext cx="860485" cy="801222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altLang="ko-KR" sz="1700" dirty="0">
                  <a:solidFill>
                    <a:schemeClr val="bg1"/>
                  </a:solidFill>
                </a:rPr>
                <a:t>УКУПНО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Rectangle 130">
            <a:extLst>
              <a:ext uri="{FF2B5EF4-FFF2-40B4-BE49-F238E27FC236}">
                <a16:creationId xmlns:a16="http://schemas.microsoft.com/office/drawing/2014/main" xmlns="" id="{7E715924-CF02-459E-B0F2-183E0AB7EAE7}"/>
              </a:ext>
            </a:extLst>
          </p:cNvPr>
          <p:cNvSpPr/>
          <p:nvPr/>
        </p:nvSpPr>
        <p:spPr>
          <a:xfrm>
            <a:off x="9369392" y="3771932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grpSp>
        <p:nvGrpSpPr>
          <p:cNvPr id="83" name="그룹 32">
            <a:extLst>
              <a:ext uri="{FF2B5EF4-FFF2-40B4-BE49-F238E27FC236}">
                <a16:creationId xmlns:a16="http://schemas.microsoft.com/office/drawing/2014/main" xmlns="" id="{42E597FD-03E6-4B77-8C47-4E5AE28383F3}"/>
              </a:ext>
            </a:extLst>
          </p:cNvPr>
          <p:cNvGrpSpPr/>
          <p:nvPr/>
        </p:nvGrpSpPr>
        <p:grpSpPr>
          <a:xfrm>
            <a:off x="832022" y="4846882"/>
            <a:ext cx="1923380" cy="1010203"/>
            <a:chOff x="6518705" y="3377968"/>
            <a:chExt cx="1923380" cy="1010203"/>
          </a:xfrm>
        </p:grpSpPr>
        <p:sp>
          <p:nvSpPr>
            <p:cNvPr id="84" name="Oval 26">
              <a:extLst>
                <a:ext uri="{FF2B5EF4-FFF2-40B4-BE49-F238E27FC236}">
                  <a16:creationId xmlns:a16="http://schemas.microsoft.com/office/drawing/2014/main" xmlns="" id="{70584F16-AF7C-4EE2-B479-0A4EC949B74B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96205940-A500-4A6E-B4C4-9897FDD2BF66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6" name="그룹 31">
            <a:extLst>
              <a:ext uri="{FF2B5EF4-FFF2-40B4-BE49-F238E27FC236}">
                <a16:creationId xmlns:a16="http://schemas.microsoft.com/office/drawing/2014/main" xmlns="" id="{6A268A89-30BF-45D0-AB91-625D61693BFF}"/>
              </a:ext>
            </a:extLst>
          </p:cNvPr>
          <p:cNvGrpSpPr/>
          <p:nvPr/>
        </p:nvGrpSpPr>
        <p:grpSpPr>
          <a:xfrm>
            <a:off x="9156306" y="3403856"/>
            <a:ext cx="2080105" cy="1010203"/>
            <a:chOff x="4586388" y="3390164"/>
            <a:chExt cx="1923380" cy="1010203"/>
          </a:xfrm>
        </p:grpSpPr>
        <p:sp>
          <p:nvSpPr>
            <p:cNvPr id="87" name="Oval 26">
              <a:extLst>
                <a:ext uri="{FF2B5EF4-FFF2-40B4-BE49-F238E27FC236}">
                  <a16:creationId xmlns:a16="http://schemas.microsoft.com/office/drawing/2014/main" xmlns="" id="{05DEC28E-E86F-4200-A0A2-2A9FE37202B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7FC9A5D9-11F1-4BE4-A805-6B20275AD423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9" name="그룹 31">
            <a:extLst>
              <a:ext uri="{FF2B5EF4-FFF2-40B4-BE49-F238E27FC236}">
                <a16:creationId xmlns:a16="http://schemas.microsoft.com/office/drawing/2014/main" xmlns="" id="{6A268A89-30BF-45D0-AB91-625D61693BFF}"/>
              </a:ext>
            </a:extLst>
          </p:cNvPr>
          <p:cNvGrpSpPr/>
          <p:nvPr/>
        </p:nvGrpSpPr>
        <p:grpSpPr>
          <a:xfrm>
            <a:off x="2861560" y="4846880"/>
            <a:ext cx="1923380" cy="1010203"/>
            <a:chOff x="4586388" y="3390164"/>
            <a:chExt cx="1923380" cy="1010203"/>
          </a:xfrm>
        </p:grpSpPr>
        <p:sp>
          <p:nvSpPr>
            <p:cNvPr id="90" name="Oval 26">
              <a:extLst>
                <a:ext uri="{FF2B5EF4-FFF2-40B4-BE49-F238E27FC236}">
                  <a16:creationId xmlns:a16="http://schemas.microsoft.com/office/drawing/2014/main" xmlns="" id="{05DEC28E-E86F-4200-A0A2-2A9FE37202B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7FC9A5D9-11F1-4BE4-A805-6B20275AD423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2" name="그룹 32">
            <a:extLst>
              <a:ext uri="{FF2B5EF4-FFF2-40B4-BE49-F238E27FC236}">
                <a16:creationId xmlns:a16="http://schemas.microsoft.com/office/drawing/2014/main" xmlns="" id="{42E597FD-03E6-4B77-8C47-4E5AE28383F3}"/>
              </a:ext>
            </a:extLst>
          </p:cNvPr>
          <p:cNvGrpSpPr/>
          <p:nvPr/>
        </p:nvGrpSpPr>
        <p:grpSpPr>
          <a:xfrm>
            <a:off x="4875900" y="4846882"/>
            <a:ext cx="1923380" cy="1010203"/>
            <a:chOff x="6518705" y="3377968"/>
            <a:chExt cx="1923380" cy="1010203"/>
          </a:xfrm>
        </p:grpSpPr>
        <p:sp>
          <p:nvSpPr>
            <p:cNvPr id="93" name="Oval 26">
              <a:extLst>
                <a:ext uri="{FF2B5EF4-FFF2-40B4-BE49-F238E27FC236}">
                  <a16:creationId xmlns:a16="http://schemas.microsoft.com/office/drawing/2014/main" xmlns="" id="{70584F16-AF7C-4EE2-B479-0A4EC949B74B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96205940-A500-4A6E-B4C4-9897FDD2BF66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310824" y="371434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  <a:r>
              <a:rPr lang="sr-Cyrl-RS" dirty="0"/>
              <a:t>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2425" y="373839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  <a:r>
              <a:rPr lang="sr-Cyrl-RS" dirty="0"/>
              <a:t>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72292" y="3786820"/>
            <a:ext cx="865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7.561.000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357626" y="36877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  <a:r>
              <a:rPr lang="sr-Cyrl-RS" dirty="0"/>
              <a:t>7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A36CA28-8A23-462D-8959-E0D4037A6980}"/>
              </a:ext>
            </a:extLst>
          </p:cNvPr>
          <p:cNvSpPr txBox="1"/>
          <p:nvPr/>
        </p:nvSpPr>
        <p:spPr>
          <a:xfrm>
            <a:off x="7907110" y="3780042"/>
            <a:ext cx="9682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1.040.000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5A36CA28-8A23-462D-8959-E0D4037A6980}"/>
              </a:ext>
            </a:extLst>
          </p:cNvPr>
          <p:cNvSpPr txBox="1"/>
          <p:nvPr/>
        </p:nvSpPr>
        <p:spPr>
          <a:xfrm>
            <a:off x="9909502" y="3776794"/>
            <a:ext cx="11868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437.035.360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346930" y="374065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13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A36CA28-8A23-462D-8959-E0D4037A6980}"/>
              </a:ext>
            </a:extLst>
          </p:cNvPr>
          <p:cNvSpPr txBox="1"/>
          <p:nvPr/>
        </p:nvSpPr>
        <p:spPr>
          <a:xfrm>
            <a:off x="1539395" y="5213483"/>
            <a:ext cx="11868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60.887.640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5A36CA28-8A23-462D-8959-E0D4037A6980}"/>
              </a:ext>
            </a:extLst>
          </p:cNvPr>
          <p:cNvSpPr txBox="1"/>
          <p:nvPr/>
        </p:nvSpPr>
        <p:spPr>
          <a:xfrm>
            <a:off x="3598075" y="5213483"/>
            <a:ext cx="11868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760.000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5A36CA28-8A23-462D-8959-E0D4037A6980}"/>
              </a:ext>
            </a:extLst>
          </p:cNvPr>
          <p:cNvSpPr txBox="1"/>
          <p:nvPr/>
        </p:nvSpPr>
        <p:spPr>
          <a:xfrm>
            <a:off x="5583564" y="5213481"/>
            <a:ext cx="11868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17.000.000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5A36CA28-8A23-462D-8959-E0D4037A6980}"/>
              </a:ext>
            </a:extLst>
          </p:cNvPr>
          <p:cNvSpPr txBox="1"/>
          <p:nvPr/>
        </p:nvSpPr>
        <p:spPr>
          <a:xfrm>
            <a:off x="8633253" y="5459702"/>
            <a:ext cx="15631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2.292.777.000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6DFCC44B-D756-4AAD-81E7-5DC25ECA1F71}"/>
              </a:ext>
            </a:extLst>
          </p:cNvPr>
          <p:cNvGrpSpPr/>
          <p:nvPr/>
        </p:nvGrpSpPr>
        <p:grpSpPr>
          <a:xfrm>
            <a:off x="1332228" y="2050818"/>
            <a:ext cx="1758754" cy="947756"/>
            <a:chOff x="877949" y="3646109"/>
            <a:chExt cx="1353701" cy="1107997"/>
          </a:xfrm>
          <a:noFill/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3D442762-F01B-43DF-82DE-A85A44EE3F4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СОПСТВЕНИ ПРИХОДИ БУЏЕТСКИХ КОРИСНИКА</a:t>
              </a:r>
              <a:endPara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6DFCC44B-D756-4AAD-81E7-5DC25ECA1F71}"/>
              </a:ext>
            </a:extLst>
          </p:cNvPr>
          <p:cNvGrpSpPr/>
          <p:nvPr/>
        </p:nvGrpSpPr>
        <p:grpSpPr>
          <a:xfrm>
            <a:off x="2787859" y="1173653"/>
            <a:ext cx="1945174" cy="923331"/>
            <a:chOff x="784504" y="3646109"/>
            <a:chExt cx="1447143" cy="923331"/>
          </a:xfrm>
          <a:noFill/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3D442762-F01B-43DF-82DE-A85A44EE3F45}"/>
                </a:ext>
              </a:extLst>
            </p:cNvPr>
            <p:cNvSpPr txBox="1"/>
            <p:nvPr/>
          </p:nvSpPr>
          <p:spPr>
            <a:xfrm>
              <a:off x="784504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07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ТРАНСФЕРИ ОД ДРУГИХ НИВОА ВЛАСТИ</a:t>
              </a:r>
              <a:endParaRPr lang="ko-KR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6DFCC44B-D756-4AAD-81E7-5DC25ECA1F71}"/>
              </a:ext>
            </a:extLst>
          </p:cNvPr>
          <p:cNvGrpSpPr/>
          <p:nvPr/>
        </p:nvGrpSpPr>
        <p:grpSpPr>
          <a:xfrm>
            <a:off x="3742127" y="2050818"/>
            <a:ext cx="1758755" cy="1104274"/>
            <a:chOff x="877949" y="3646109"/>
            <a:chExt cx="1353702" cy="1248496"/>
          </a:xfrm>
          <a:noFill/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3D442762-F01B-43DF-82DE-A85A44EE3F45}"/>
                </a:ext>
              </a:extLst>
            </p:cNvPr>
            <p:cNvSpPr txBox="1"/>
            <p:nvPr/>
          </p:nvSpPr>
          <p:spPr>
            <a:xfrm>
              <a:off x="877952" y="3646109"/>
              <a:ext cx="1353699" cy="323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08</a:t>
              </a:r>
              <a:endParaRPr lang="ko-KR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8"/>
              <a:ext cx="1353698" cy="9714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ДОБРОВОЉНИ ТРАНСФЕРИ ОД ФИЗИЧКИХ И ПРАВНИХ ЛИЦА</a:t>
              </a:r>
              <a:endPara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6DFCC44B-D756-4AAD-81E7-5DC25ECA1F71}"/>
              </a:ext>
            </a:extLst>
          </p:cNvPr>
          <p:cNvGrpSpPr/>
          <p:nvPr/>
        </p:nvGrpSpPr>
        <p:grpSpPr>
          <a:xfrm>
            <a:off x="5466200" y="1193431"/>
            <a:ext cx="1819574" cy="923331"/>
            <a:chOff x="877949" y="3646109"/>
            <a:chExt cx="1353701" cy="923331"/>
          </a:xfrm>
          <a:noFill/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3D442762-F01B-43DF-82DE-A85A44EE3F4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13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НЕРАСПОРЕЂЕНИ ВИШАК ПРИХОДА ИЗ РАНИЈИХ ГОДИНА</a:t>
              </a:r>
              <a:endParaRPr lang="ko-KR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6DFCC44B-D756-4AAD-81E7-5DC25ECA1F71}"/>
              </a:ext>
            </a:extLst>
          </p:cNvPr>
          <p:cNvGrpSpPr/>
          <p:nvPr/>
        </p:nvGrpSpPr>
        <p:grpSpPr>
          <a:xfrm>
            <a:off x="7027732" y="2028383"/>
            <a:ext cx="1758755" cy="1260664"/>
            <a:chOff x="877949" y="3646109"/>
            <a:chExt cx="1353702" cy="1425311"/>
          </a:xfrm>
          <a:noFill/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3D442762-F01B-43DF-82DE-A85A44EE3F45}"/>
                </a:ext>
              </a:extLst>
            </p:cNvPr>
            <p:cNvSpPr txBox="1"/>
            <p:nvPr/>
          </p:nvSpPr>
          <p:spPr>
            <a:xfrm>
              <a:off x="877952" y="3646109"/>
              <a:ext cx="1353699" cy="323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15</a:t>
              </a:r>
              <a:endParaRPr lang="ko-KR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8"/>
              <a:ext cx="1353698" cy="11483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НЕУТРОШЕНА СРЕДСТВА ДОНАЦИЈА ИЗ ПРЕТХОДНИХ ГОДИНА</a:t>
              </a:r>
              <a:endPara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6DFCC44B-D756-4AAD-81E7-5DC25ECA1F71}"/>
              </a:ext>
            </a:extLst>
          </p:cNvPr>
          <p:cNvGrpSpPr/>
          <p:nvPr/>
        </p:nvGrpSpPr>
        <p:grpSpPr>
          <a:xfrm>
            <a:off x="8406655" y="1103781"/>
            <a:ext cx="1819574" cy="1107997"/>
            <a:chOff x="877949" y="3646109"/>
            <a:chExt cx="1353701" cy="1107997"/>
          </a:xfrm>
          <a:noFill/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3D442762-F01B-43DF-82DE-A85A44EE3F4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16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РОДИТЕЉСКИ ДИНАР ЗА ВАННАСТАВНЕ АКТИВНОСТИ</a:t>
              </a:r>
              <a:endParaRPr lang="ko-KR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6DFCC44B-D756-4AAD-81E7-5DC25ECA1F71}"/>
              </a:ext>
            </a:extLst>
          </p:cNvPr>
          <p:cNvGrpSpPr/>
          <p:nvPr/>
        </p:nvGrpSpPr>
        <p:grpSpPr>
          <a:xfrm>
            <a:off x="9970874" y="1894428"/>
            <a:ext cx="1758756" cy="1260664"/>
            <a:chOff x="877948" y="3646109"/>
            <a:chExt cx="1353703" cy="1425311"/>
          </a:xfrm>
          <a:noFill/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3D442762-F01B-43DF-82DE-A85A44EE3F45}"/>
                </a:ext>
              </a:extLst>
            </p:cNvPr>
            <p:cNvSpPr txBox="1"/>
            <p:nvPr/>
          </p:nvSpPr>
          <p:spPr>
            <a:xfrm>
              <a:off x="877952" y="3646109"/>
              <a:ext cx="1353699" cy="323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17</a:t>
              </a:r>
              <a:endParaRPr lang="ko-KR" alt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33773B92-BC9E-4E29-AA6A-E0D6A22E339A}"/>
                </a:ext>
              </a:extLst>
            </p:cNvPr>
            <p:cNvSpPr txBox="1"/>
            <p:nvPr/>
          </p:nvSpPr>
          <p:spPr>
            <a:xfrm>
              <a:off x="877948" y="3923108"/>
              <a:ext cx="1353702" cy="11483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НЕУТРОШЕНА СРЕДСТВА ТРАНСФЕРА ОД ДРУГИХ НИВОА ВЛАСТИ</a:t>
              </a:r>
              <a:endParaRPr lang="ko-KR" alt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8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су приходи и примања буџета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xmlns="" id="{63897F53-996A-4DDF-86FF-E48D4A7B6BC8}"/>
              </a:ext>
            </a:extLst>
          </p:cNvPr>
          <p:cNvGrpSpPr/>
          <p:nvPr/>
        </p:nvGrpSpPr>
        <p:grpSpPr>
          <a:xfrm>
            <a:off x="5063504" y="184211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xmlns="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xmlns="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xmlns="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xmlns="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xmlns="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xmlns="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120DD5F-9666-48EA-98EF-56A713EB3E5C}"/>
              </a:ext>
            </a:extLst>
          </p:cNvPr>
          <p:cNvGrpSpPr/>
          <p:nvPr/>
        </p:nvGrpSpPr>
        <p:grpSpPr>
          <a:xfrm>
            <a:off x="1310499" y="1803122"/>
            <a:ext cx="3852000" cy="534784"/>
            <a:chOff x="395534" y="3737445"/>
            <a:chExt cx="3972999" cy="5347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FE82278-47C2-4EBA-A309-9C29FE4C08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E1E0391-18C3-4B18-AB79-7518BA737E7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59E3CBB-A836-4CC6-A157-F3DF9D91BF74}"/>
              </a:ext>
            </a:extLst>
          </p:cNvPr>
          <p:cNvGrpSpPr/>
          <p:nvPr/>
        </p:nvGrpSpPr>
        <p:grpSpPr>
          <a:xfrm>
            <a:off x="1092507" y="2929194"/>
            <a:ext cx="3852000" cy="534784"/>
            <a:chOff x="395534" y="3737445"/>
            <a:chExt cx="3972999" cy="53478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A43C039-8044-4211-9EFB-869B82B3690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12732B9-17AA-4FE5-94D9-5085E2493A8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86557" y="1185834"/>
            <a:ext cx="48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Порески приходи</a:t>
            </a:r>
          </a:p>
          <a:p>
            <a:r>
              <a:rPr lang="ru-RU" sz="1600" dirty="0"/>
              <a:t>Врста јавних прихода који се прикупљају обавезним плаћањима пореских обвезника без обавезе извршења специјалне услуге заузврат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45354" y="2364712"/>
            <a:ext cx="4495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600" b="1" dirty="0">
                <a:solidFill>
                  <a:srgbClr val="7030A0"/>
                </a:solidFill>
              </a:rPr>
              <a:t>Донације и трансфери</a:t>
            </a:r>
          </a:p>
          <a:p>
            <a:r>
              <a:rPr lang="sr-Cyrl-CS" sz="1600" b="1" dirty="0"/>
              <a:t>Донације </a:t>
            </a:r>
            <a:r>
              <a:rPr lang="sr-Cyrl-CS" sz="1600" dirty="0"/>
              <a:t>се добијају од домаћих и међународних донатора и организација за различите пројекте. </a:t>
            </a:r>
            <a:r>
              <a:rPr lang="sr-Cyrl-RS" altLang="en-US" sz="1600" b="1" dirty="0">
                <a:latin typeface="Calibri" panose="020F0502020204030204" pitchFamily="34" charset="0"/>
              </a:rPr>
              <a:t>Трансфери</a:t>
            </a:r>
            <a:r>
              <a:rPr lang="sr-Cyrl-RS" altLang="en-US" sz="1600" dirty="0">
                <a:latin typeface="Calibri" panose="020F0502020204030204" pitchFamily="34" charset="0"/>
              </a:rPr>
              <a:t> п</a:t>
            </a:r>
            <a:r>
              <a:rPr lang="ru-RU" altLang="en-US" sz="1600" dirty="0">
                <a:latin typeface="Calibri" panose="020F0502020204030204" pitchFamily="34" charset="0"/>
              </a:rPr>
              <a:t>одразумевају пренос средстава од нивоа Републике Србије општинском нивоу власти. М</a:t>
            </a:r>
            <a:r>
              <a:rPr lang="sr-Cyrl-RS" altLang="en-US" sz="1600" dirty="0">
                <a:latin typeface="Calibri" panose="020F0502020204030204" pitchFamily="34" charset="0"/>
              </a:rPr>
              <a:t>огу бити </a:t>
            </a:r>
            <a:r>
              <a:rPr lang="sr-Cyrl-RS" altLang="en-US" sz="1600" b="1" dirty="0">
                <a:latin typeface="Calibri" panose="020F0502020204030204" pitchFamily="34" charset="0"/>
              </a:rPr>
              <a:t>наменски (</a:t>
            </a:r>
            <a:r>
              <a:rPr lang="sr-Cyrl-RS" altLang="en-US" sz="1600" dirty="0">
                <a:latin typeface="Calibri" panose="020F0502020204030204" pitchFamily="34" charset="0"/>
              </a:rPr>
              <a:t>за тачно утврђене намене) или </a:t>
            </a:r>
            <a:r>
              <a:rPr lang="sr-Cyrl-RS" altLang="en-US" sz="1600" b="1" dirty="0">
                <a:latin typeface="Calibri" panose="020F0502020204030204" pitchFamily="34" charset="0"/>
              </a:rPr>
              <a:t>ненаменски (</a:t>
            </a:r>
            <a:r>
              <a:rPr lang="sr-Cyrl-RS" altLang="en-US" sz="1600" dirty="0">
                <a:latin typeface="Calibri" panose="020F0502020204030204" pitchFamily="34" charset="0"/>
              </a:rPr>
              <a:t>није им унапред утврђена намена те се могу у складу са законом користити за било које сврхе</a:t>
            </a:r>
            <a:r>
              <a:rPr lang="sr-Cyrl-RS" alt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sr-Latn-RS" alt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>
            <a:off x="291448" y="4942377"/>
            <a:ext cx="48710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600" b="1" dirty="0">
                <a:solidFill>
                  <a:srgbClr val="7030A0"/>
                </a:solidFill>
              </a:rPr>
              <a:t>Непорески приходи</a:t>
            </a:r>
            <a:endParaRPr lang="en-US" sz="1600" b="1" dirty="0">
              <a:solidFill>
                <a:srgbClr val="7030A0"/>
              </a:solidFill>
            </a:endParaRPr>
          </a:p>
          <a:p>
            <a:r>
              <a:rPr lang="ru-RU" sz="1600" dirty="0"/>
              <a:t>Врста јавних прихода који се прикупљају обавезним плаћањима пореских обвезника без обавезе извршења специјалне услуге заузврат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19565" y="1258162"/>
            <a:ext cx="4832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7030A0"/>
                </a:solidFill>
              </a:rPr>
              <a:t>Примања од продаје нефинансијске имовине</a:t>
            </a:r>
          </a:p>
          <a:p>
            <a:pPr lvl="0" algn="just"/>
            <a:r>
              <a:rPr lang="sr-Cyrl-RS" sz="1600" dirty="0"/>
              <a:t>Ова примања се остварују продајом непокретности и покретних ствари у власништву града.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7450489" y="2444752"/>
            <a:ext cx="4495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600" b="1" dirty="0">
                <a:solidFill>
                  <a:srgbClr val="7030A0"/>
                </a:solidFill>
              </a:rPr>
              <a:t>Примања од задуживања и  продаје финансијске имовине</a:t>
            </a:r>
            <a:endParaRPr lang="en-US" sz="1600" b="1" dirty="0">
              <a:solidFill>
                <a:srgbClr val="7030A0"/>
              </a:solidFill>
            </a:endParaRPr>
          </a:p>
          <a:p>
            <a:r>
              <a:rPr lang="ru-RU" sz="1600" dirty="0"/>
  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19566" y="5001573"/>
            <a:ext cx="3819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Пренета средства из ранијих година</a:t>
            </a:r>
          </a:p>
          <a:p>
            <a:r>
              <a:rPr lang="ru-RU" sz="1600" dirty="0"/>
              <a:t>Представљају вишак прихода буџета града који нису потрошени у претходној  буџетској години.</a:t>
            </a:r>
          </a:p>
        </p:txBody>
      </p:sp>
    </p:spTree>
    <p:extLst>
      <p:ext uri="{BB962C8B-B14F-4D97-AF65-F5344CB8AC3E}">
        <p14:creationId xmlns:p14="http://schemas.microsoft.com/office/powerpoint/2010/main" val="10078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10"/>
            <a:ext cx="11573197" cy="64903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Структура планираних прихода и примања за 2026. годину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28784F-A699-4625-B93B-33CC9C6A0C76}"/>
              </a:ext>
            </a:extLst>
          </p:cNvPr>
          <p:cNvSpPr/>
          <p:nvPr/>
        </p:nvSpPr>
        <p:spPr>
          <a:xfrm>
            <a:off x="6734432" y="1162638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1C2DD0-D84A-42C5-AFD9-CA5AA32F8862}"/>
              </a:ext>
            </a:extLst>
          </p:cNvPr>
          <p:cNvSpPr/>
          <p:nvPr/>
        </p:nvSpPr>
        <p:spPr>
          <a:xfrm>
            <a:off x="6739568" y="2235912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6E033F-4C0D-4CE9-B412-348DC9BEA1F4}"/>
              </a:ext>
            </a:extLst>
          </p:cNvPr>
          <p:cNvSpPr/>
          <p:nvPr/>
        </p:nvSpPr>
        <p:spPr>
          <a:xfrm>
            <a:off x="6734432" y="3275997"/>
            <a:ext cx="116348" cy="10406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BFC8E2-A019-42AA-94BA-EC70DF9F4700}"/>
              </a:ext>
            </a:extLst>
          </p:cNvPr>
          <p:cNvSpPr/>
          <p:nvPr/>
        </p:nvSpPr>
        <p:spPr>
          <a:xfrm>
            <a:off x="6765532" y="4590638"/>
            <a:ext cx="108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xmlns="" id="{1F569137-D9AB-4B4F-B754-D22C94775494}"/>
              </a:ext>
            </a:extLst>
          </p:cNvPr>
          <p:cNvGrpSpPr/>
          <p:nvPr/>
        </p:nvGrpSpPr>
        <p:grpSpPr>
          <a:xfrm>
            <a:off x="6912833" y="1079158"/>
            <a:ext cx="4619073" cy="745880"/>
            <a:chOff x="6912833" y="1365438"/>
            <a:chExt cx="4619073" cy="11877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F22331B-B24B-43F1-9BBC-B1216152ABD4}"/>
                </a:ext>
              </a:extLst>
            </p:cNvPr>
            <p:cNvSpPr txBox="1"/>
            <p:nvPr/>
          </p:nvSpPr>
          <p:spPr>
            <a:xfrm>
              <a:off x="6912833" y="1365438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400" b="1" dirty="0">
                  <a:solidFill>
                    <a:srgbClr val="7030A0"/>
                  </a:solidFill>
                  <a:cs typeface="Arial" pitchFamily="34" charset="0"/>
                </a:rPr>
                <a:t>ПОРЕЗ</a:t>
              </a:r>
              <a:endParaRPr lang="ko-KR" altLang="en-US" sz="1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678BC25-9F70-4C6B-80AB-EEBA5DE4DA9E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Arial" pitchFamily="34" charset="0"/>
                </a:rPr>
                <a:t>Порези на </a:t>
              </a:r>
              <a:r>
                <a:rPr lang="sr-Cyrl-RS" altLang="ko-KR" sz="1200" dirty="0">
                  <a:solidFill>
                    <a:schemeClr val="accent5">
                      <a:lumMod val="40000"/>
                      <a:lumOff val="60000"/>
                    </a:schemeClr>
                  </a:solidFill>
                  <a:cs typeface="Arial" pitchFamily="34" charset="0"/>
                </a:rPr>
                <a:t>доходак</a:t>
              </a:r>
              <a:r>
                <a:rPr lang="sr-Cyrl-RS" altLang="ko-KR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Arial" pitchFamily="34" charset="0"/>
                </a:rPr>
                <a:t>, добит и капиталне транасакције; порез на имовину, порез на добра и услуге и други порези</a:t>
              </a:r>
              <a:endParaRPr lang="en-US" altLang="ko-KR" sz="120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xmlns="" id="{488472ED-558C-422D-85E7-DB46DD3B8A3F}"/>
              </a:ext>
            </a:extLst>
          </p:cNvPr>
          <p:cNvGrpSpPr/>
          <p:nvPr/>
        </p:nvGrpSpPr>
        <p:grpSpPr>
          <a:xfrm>
            <a:off x="6850780" y="2235912"/>
            <a:ext cx="4619073" cy="640861"/>
            <a:chOff x="6912833" y="2482213"/>
            <a:chExt cx="4619073" cy="11838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AE13FBC-6877-4C4F-B455-83D1E40698DD}"/>
                </a:ext>
              </a:extLst>
            </p:cNvPr>
            <p:cNvSpPr txBox="1"/>
            <p:nvPr/>
          </p:nvSpPr>
          <p:spPr>
            <a:xfrm>
              <a:off x="6912833" y="248221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400" b="1" dirty="0">
                  <a:solidFill>
                    <a:srgbClr val="7030A0"/>
                  </a:solidFill>
                  <a:cs typeface="Arial" pitchFamily="34" charset="0"/>
                </a:rPr>
                <a:t>ДОНАЦИЈЕ И ТРАНСФЕРИ</a:t>
              </a:r>
              <a:endParaRPr lang="ko-KR" altLang="en-US" sz="1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411700D-ADAB-466D-90AB-F42DD3B3D3E5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Ненаменски трансфери од других нивоа власти и наменски трансфери , по појединачним пројектима</a:t>
              </a:r>
              <a:endParaRPr lang="en-US" altLang="ko-KR" sz="12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xmlns="" id="{0660AB04-0A39-4059-92FA-73F9C4ED16A6}"/>
              </a:ext>
            </a:extLst>
          </p:cNvPr>
          <p:cNvGrpSpPr/>
          <p:nvPr/>
        </p:nvGrpSpPr>
        <p:grpSpPr>
          <a:xfrm>
            <a:off x="6994568" y="4543241"/>
            <a:ext cx="4495506" cy="806437"/>
            <a:chOff x="7036400" y="5169352"/>
            <a:chExt cx="4495506" cy="6561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F3A5C36-3E92-44C1-9503-C922D812DF73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b="1" dirty="0">
                  <a:solidFill>
                    <a:srgbClr val="7030A0"/>
                  </a:solidFill>
                  <a:cs typeface="Arial" pitchFamily="34" charset="0"/>
                </a:rPr>
                <a:t>МЕМОРАНДУМСКЕ СТАВКЕ ЗА РЕФУНДАЦИЈУ РАСХОДА</a:t>
              </a:r>
            </a:p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88C622A-3922-4358-B38E-DF2CB351E7AC}"/>
                </a:ext>
              </a:extLst>
            </p:cNvPr>
            <p:cNvSpPr txBox="1"/>
            <p:nvPr/>
          </p:nvSpPr>
          <p:spPr>
            <a:xfrm>
              <a:off x="7076303" y="5449881"/>
              <a:ext cx="4332036" cy="37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cs typeface="Arial" pitchFamily="34" charset="0"/>
                </a:rPr>
                <a:t>Меморандумске ставке за рефундацију расхода из текуће и претходних година</a:t>
              </a:r>
              <a:endParaRPr lang="en-US" altLang="ko-KR" sz="1200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xmlns="" id="{F5E03E64-808C-40E0-8ADF-06CF175D1B4D}"/>
              </a:ext>
            </a:extLst>
          </p:cNvPr>
          <p:cNvGrpSpPr/>
          <p:nvPr/>
        </p:nvGrpSpPr>
        <p:grpSpPr>
          <a:xfrm>
            <a:off x="7020034" y="3275997"/>
            <a:ext cx="4495506" cy="1267245"/>
            <a:chOff x="7036400" y="3902536"/>
            <a:chExt cx="4495506" cy="10604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6EF21AF-4950-4B33-92BC-2E7FBF5708EB}"/>
                </a:ext>
              </a:extLst>
            </p:cNvPr>
            <p:cNvSpPr txBox="1"/>
            <p:nvPr/>
          </p:nvSpPr>
          <p:spPr>
            <a:xfrm>
              <a:off x="7036400" y="3902536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400" b="1" dirty="0">
                  <a:solidFill>
                    <a:srgbClr val="7030A0"/>
                  </a:solidFill>
                  <a:cs typeface="Arial" pitchFamily="34" charset="0"/>
                </a:rPr>
                <a:t>ДРУГИ ПРИХОДИ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91EFEB0-1D95-4C3A-8DA1-03780B169B5D}"/>
                </a:ext>
              </a:extLst>
            </p:cNvPr>
            <p:cNvSpPr txBox="1"/>
            <p:nvPr/>
          </p:nvSpPr>
          <p:spPr>
            <a:xfrm>
              <a:off x="7036400" y="4132013"/>
              <a:ext cx="4495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>
                  <a:solidFill>
                    <a:schemeClr val="accent3">
                      <a:lumMod val="40000"/>
                      <a:lumOff val="60000"/>
                    </a:schemeClr>
                  </a:solidFill>
                  <a:cs typeface="Arial" pitchFamily="34" charset="0"/>
                </a:rPr>
                <a:t>Приходи од имовине, приходи од продаје добара и услуга, новчане казне и одузета имовинска корист, добровољни трансфери од физичких и правних лица, мешовити и неодређени приходи</a:t>
              </a:r>
              <a:endParaRPr lang="en-US" altLang="ko-KR" sz="1200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2D044985-6968-4755-A59A-E7A5FC5D6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902699"/>
              </p:ext>
            </p:extLst>
          </p:nvPr>
        </p:nvGraphicFramePr>
        <p:xfrm>
          <a:off x="662532" y="4271094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58F9DC0-AD7B-4CF1-921C-F4BB2F8AD50B}"/>
              </a:ext>
            </a:extLst>
          </p:cNvPr>
          <p:cNvSpPr txBox="1"/>
          <p:nvPr/>
        </p:nvSpPr>
        <p:spPr>
          <a:xfrm>
            <a:off x="1815792" y="4824814"/>
            <a:ext cx="6544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600" b="1" dirty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AB0883-ACB5-4CD7-A266-550DCA9860CB}"/>
              </a:ext>
            </a:extLst>
          </p:cNvPr>
          <p:cNvSpPr txBox="1"/>
          <p:nvPr/>
        </p:nvSpPr>
        <p:spPr>
          <a:xfrm>
            <a:off x="1335609" y="566173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2E5274-11B3-4C6E-A74F-CC534D333E44}"/>
              </a:ext>
            </a:extLst>
          </p:cNvPr>
          <p:cNvSpPr txBox="1"/>
          <p:nvPr/>
        </p:nvSpPr>
        <p:spPr>
          <a:xfrm>
            <a:off x="814317" y="513087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5EC7168-E516-446B-8E62-3E595F2EC0C1}"/>
              </a:ext>
            </a:extLst>
          </p:cNvPr>
          <p:cNvSpPr txBox="1"/>
          <p:nvPr/>
        </p:nvSpPr>
        <p:spPr>
          <a:xfrm>
            <a:off x="1068253" y="459546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타원 3">
            <a:extLst>
              <a:ext uri="{FF2B5EF4-FFF2-40B4-BE49-F238E27FC236}">
                <a16:creationId xmlns:a16="http://schemas.microsoft.com/office/drawing/2014/main" xmlns="" id="{F0B5DB0F-EF3E-4C51-B3F6-55C5551078A1}"/>
              </a:ext>
            </a:extLst>
          </p:cNvPr>
          <p:cNvSpPr/>
          <p:nvPr/>
        </p:nvSpPr>
        <p:spPr>
          <a:xfrm>
            <a:off x="377159" y="1175797"/>
            <a:ext cx="2348926" cy="214674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dirty="0">
                <a:solidFill>
                  <a:srgbClr val="7030A0"/>
                </a:solidFill>
              </a:rPr>
              <a:t>1.362.376.200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28" name="타원 110">
            <a:extLst>
              <a:ext uri="{FF2B5EF4-FFF2-40B4-BE49-F238E27FC236}">
                <a16:creationId xmlns:a16="http://schemas.microsoft.com/office/drawing/2014/main" xmlns="" id="{82F45216-8147-4BBD-A4EC-AFD8202B78BC}"/>
              </a:ext>
            </a:extLst>
          </p:cNvPr>
          <p:cNvSpPr/>
          <p:nvPr/>
        </p:nvSpPr>
        <p:spPr>
          <a:xfrm>
            <a:off x="1405729" y="3927683"/>
            <a:ext cx="1378660" cy="122077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altLang="ko-KR" sz="1400" dirty="0">
                <a:solidFill>
                  <a:srgbClr val="7030A0"/>
                </a:solidFill>
              </a:rPr>
              <a:t>2.268.000</a:t>
            </a:r>
            <a:endParaRPr lang="ko-KR" altLang="en-US" sz="1400" dirty="0">
              <a:solidFill>
                <a:srgbClr val="7030A0"/>
              </a:solidFill>
            </a:endParaRPr>
          </a:p>
        </p:txBody>
      </p:sp>
      <p:sp>
        <p:nvSpPr>
          <p:cNvPr id="29" name="타원 111">
            <a:extLst>
              <a:ext uri="{FF2B5EF4-FFF2-40B4-BE49-F238E27FC236}">
                <a16:creationId xmlns:a16="http://schemas.microsoft.com/office/drawing/2014/main" xmlns="" id="{F54FF671-DE9E-455F-BD54-3A695074C956}"/>
              </a:ext>
            </a:extLst>
          </p:cNvPr>
          <p:cNvSpPr/>
          <p:nvPr/>
        </p:nvSpPr>
        <p:spPr>
          <a:xfrm>
            <a:off x="3875903" y="3550216"/>
            <a:ext cx="1865870" cy="174993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altLang="ko-KR" sz="1600" dirty="0">
                <a:solidFill>
                  <a:srgbClr val="7030A0"/>
                </a:solidFill>
              </a:rPr>
              <a:t>144.820.717</a:t>
            </a:r>
            <a:endParaRPr lang="ko-KR" altLang="en-US" sz="1600" dirty="0">
              <a:solidFill>
                <a:srgbClr val="7030A0"/>
              </a:solidFill>
            </a:endParaRPr>
          </a:p>
        </p:txBody>
      </p:sp>
      <p:sp>
        <p:nvSpPr>
          <p:cNvPr id="30" name="타원 112">
            <a:extLst>
              <a:ext uri="{FF2B5EF4-FFF2-40B4-BE49-F238E27FC236}">
                <a16:creationId xmlns:a16="http://schemas.microsoft.com/office/drawing/2014/main" xmlns="" id="{2863A974-1F30-4409-A0AA-870927059435}"/>
              </a:ext>
            </a:extLst>
          </p:cNvPr>
          <p:cNvSpPr/>
          <p:nvPr/>
        </p:nvSpPr>
        <p:spPr>
          <a:xfrm>
            <a:off x="2649366" y="2194009"/>
            <a:ext cx="1924572" cy="173367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1600" dirty="0">
                <a:solidFill>
                  <a:srgbClr val="7030A0"/>
                </a:solidFill>
              </a:rPr>
              <a:t>254.680.083</a:t>
            </a:r>
            <a:endParaRPr lang="ko-KR" altLang="en-US" sz="1600" dirty="0">
              <a:solidFill>
                <a:srgbClr val="7030A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6BFC8E2-A019-42AA-94BA-EC70DF9F4700}"/>
              </a:ext>
            </a:extLst>
          </p:cNvPr>
          <p:cNvSpPr/>
          <p:nvPr/>
        </p:nvSpPr>
        <p:spPr>
          <a:xfrm>
            <a:off x="6767457" y="5673504"/>
            <a:ext cx="108000" cy="90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타원 112">
            <a:extLst>
              <a:ext uri="{FF2B5EF4-FFF2-40B4-BE49-F238E27FC236}">
                <a16:creationId xmlns:a16="http://schemas.microsoft.com/office/drawing/2014/main" xmlns="" id="{2863A974-1F30-4409-A0AA-870927059435}"/>
              </a:ext>
            </a:extLst>
          </p:cNvPr>
          <p:cNvSpPr/>
          <p:nvPr/>
        </p:nvSpPr>
        <p:spPr>
          <a:xfrm>
            <a:off x="2726085" y="4889964"/>
            <a:ext cx="1771135" cy="168354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1500" dirty="0">
                <a:solidFill>
                  <a:srgbClr val="7030A0"/>
                </a:solidFill>
              </a:rPr>
              <a:t>13.709.000</a:t>
            </a:r>
            <a:endParaRPr lang="ko-KR" altLang="en-US" sz="1500" dirty="0">
              <a:solidFill>
                <a:srgbClr val="7030A0"/>
              </a:solidFill>
            </a:endParaRPr>
          </a:p>
        </p:txBody>
      </p:sp>
      <p:grpSp>
        <p:nvGrpSpPr>
          <p:cNvPr id="33" name="그룹 24">
            <a:extLst>
              <a:ext uri="{FF2B5EF4-FFF2-40B4-BE49-F238E27FC236}">
                <a16:creationId xmlns:a16="http://schemas.microsoft.com/office/drawing/2014/main" xmlns="" id="{0660AB04-0A39-4059-92FA-73F9C4ED16A6}"/>
              </a:ext>
            </a:extLst>
          </p:cNvPr>
          <p:cNvGrpSpPr/>
          <p:nvPr/>
        </p:nvGrpSpPr>
        <p:grpSpPr>
          <a:xfrm>
            <a:off x="7101127" y="5661738"/>
            <a:ext cx="4744884" cy="818205"/>
            <a:chOff x="7036400" y="5159777"/>
            <a:chExt cx="4744884" cy="66574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F3A5C36-3E92-44C1-9503-C922D812DF73}"/>
                </a:ext>
              </a:extLst>
            </p:cNvPr>
            <p:cNvSpPr txBox="1"/>
            <p:nvPr/>
          </p:nvSpPr>
          <p:spPr>
            <a:xfrm>
              <a:off x="7036400" y="5159777"/>
              <a:ext cx="4744884" cy="413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300" b="1" dirty="0">
                  <a:solidFill>
                    <a:srgbClr val="7030A0"/>
                  </a:solidFill>
                  <a:cs typeface="Arial" pitchFamily="34" charset="0"/>
                </a:rPr>
                <a:t>ПРИМАЊА ОД ПРОДАЈЕ НЕФИНАНСИЈСКЕ ИМОВИНЕ</a:t>
              </a:r>
            </a:p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88C622A-3922-4358-B38E-DF2CB351E7AC}"/>
                </a:ext>
              </a:extLst>
            </p:cNvPr>
            <p:cNvSpPr txBox="1"/>
            <p:nvPr/>
          </p:nvSpPr>
          <p:spPr>
            <a:xfrm>
              <a:off x="7076303" y="5449881"/>
              <a:ext cx="4332036" cy="37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>
                  <a:solidFill>
                    <a:srgbClr val="7030A0"/>
                  </a:solidFill>
                  <a:cs typeface="Arial" pitchFamily="34" charset="0"/>
                </a:rPr>
                <a:t>Примања од продаје непокретности, примања од продаје природне имовине </a:t>
              </a:r>
              <a:endParaRPr lang="en-US" altLang="ko-KR" sz="1200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3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9729" y="560343"/>
            <a:ext cx="10190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Графички приказ планираних прихода и примања 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за 2026. годину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284949"/>
              </p:ext>
            </p:extLst>
          </p:nvPr>
        </p:nvGraphicFramePr>
        <p:xfrm>
          <a:off x="2001795" y="1696994"/>
          <a:ext cx="8157776" cy="470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2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sz="2500" cap="all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промене Које се очекују у буџету ЗА 2026. ГОДИНУ</a:t>
            </a:r>
            <a:br>
              <a:rPr lang="sr-Cyrl-RS" sz="2500" cap="all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sr-Cyrl-RS" sz="2500" cap="all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односу на 2025</a:t>
            </a:r>
            <a:r>
              <a:rPr lang="en-US" sz="2500" cap="all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sr-Cyrl-RS" sz="2500" cap="all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годину: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288324" y="1478723"/>
            <a:ext cx="1001457" cy="13056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152398" y="3606847"/>
            <a:ext cx="1351005" cy="107915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/>
          <p:cNvSpPr/>
          <p:nvPr/>
        </p:nvSpPr>
        <p:spPr>
          <a:xfrm>
            <a:off x="1367481" y="1478724"/>
            <a:ext cx="101902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Пројектовано је да ће 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УКУПНИ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планирани приходи и примања наше општине у 2026. години, укључујући и средства пренета из претходне године бити 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увећани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односу на последњу измену Одлуке о буџету за 2025. годину за  100.295.751  динара, односно за 4,57 %.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Међутим, ово увећање није изазвано увећањем очекиваних прихода у 2026. години, већ више пренетим средствима из претходне године, која износе 514.923.000 динара.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9881" y="3344600"/>
            <a:ext cx="101243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Очекује се да ће општина у 2026. години остварити приходе и примања у износу од  1.777.854.000  динара, што је за 302.177.842 динара </a:t>
            </a:r>
            <a:r>
              <a:rPr lang="ru-RU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мање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од прихода остварених у 2025. години, односно 85.47 % прошлогодишњих прихода и примања.</a:t>
            </a:r>
          </a:p>
          <a:p>
            <a:pPr algn="just"/>
            <a:r>
              <a:rPr lang="ru-RU" dirty="0">
                <a:solidFill>
                  <a:srgbClr val="7030A0"/>
                </a:solidFill>
              </a:rPr>
              <a:t>Разлог је у томе што је у 2025. години остварен ванредни приход од пореза на имовину од 400 милиона динара, што се не може очекивати и у 2026. години.</a:t>
            </a:r>
          </a:p>
        </p:txBody>
      </p:sp>
    </p:spTree>
    <p:extLst>
      <p:ext uri="{BB962C8B-B14F-4D97-AF65-F5344CB8AC3E}">
        <p14:creationId xmlns:p14="http://schemas.microsoft.com/office/powerpoint/2010/main" val="36991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</TotalTime>
  <Words>2288</Words>
  <Application>Microsoft Office PowerPoint</Application>
  <PresentationFormat>Custom</PresentationFormat>
  <Paragraphs>977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Stojkovic</cp:lastModifiedBy>
  <cp:revision>311</cp:revision>
  <dcterms:created xsi:type="dcterms:W3CDTF">2018-04-24T17:14:44Z</dcterms:created>
  <dcterms:modified xsi:type="dcterms:W3CDTF">2025-12-12T07:34:36Z</dcterms:modified>
</cp:coreProperties>
</file>